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1351" r:id="rId2"/>
    <p:sldId id="1388" r:id="rId3"/>
    <p:sldId id="1390" r:id="rId4"/>
    <p:sldId id="1391" r:id="rId5"/>
    <p:sldId id="1394" r:id="rId6"/>
    <p:sldId id="1396" r:id="rId7"/>
    <p:sldId id="1395" r:id="rId8"/>
    <p:sldId id="3042" r:id="rId9"/>
    <p:sldId id="1420" r:id="rId10"/>
    <p:sldId id="1389" r:id="rId11"/>
    <p:sldId id="2726" r:id="rId12"/>
    <p:sldId id="2727" r:id="rId13"/>
    <p:sldId id="2729" r:id="rId14"/>
    <p:sldId id="2713" r:id="rId15"/>
    <p:sldId id="1397" r:id="rId16"/>
    <p:sldId id="1399" r:id="rId17"/>
    <p:sldId id="3043" r:id="rId18"/>
    <p:sldId id="3044" r:id="rId19"/>
    <p:sldId id="3045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:p15="http://schemas.microsoft.com/office/powerpoint/2012/main" userId="ve7709" providerId="None"/>
      </p:ext>
    </p:extLst>
  </p:cmAuthor>
  <p:cmAuthor id="4" name="박주현" initials="박" lastIdx="1" clrIdx="3">
    <p:extLst>
      <p:ext uri="{19B8F6BF-5375-455C-9EA6-DF929625EA0E}">
        <p15:presenceInfo xmlns:p15="http://schemas.microsoft.com/office/powerpoint/2012/main" userId="박주현" providerId="None"/>
      </p:ext>
    </p:extLst>
  </p:cmAuthor>
  <p:cmAuthor id="5" name="kim rina" initials="kr" lastIdx="5" clrIdx="4">
    <p:extLst>
      <p:ext uri="{19B8F6BF-5375-455C-9EA6-DF929625EA0E}">
        <p15:presenceInfo xmlns:p15="http://schemas.microsoft.com/office/powerpoint/2012/main" userId="d29fe579730257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4"/>
    <a:srgbClr val="E6E6E6"/>
    <a:srgbClr val="DE2AAB"/>
    <a:srgbClr val="249EB3"/>
    <a:srgbClr val="00863D"/>
    <a:srgbClr val="1C788D"/>
    <a:srgbClr val="A8DDD7"/>
    <a:srgbClr val="4588B1"/>
    <a:srgbClr val="45B1A4"/>
    <a:srgbClr val="72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86456" autoAdjust="0"/>
  </p:normalViewPr>
  <p:slideViewPr>
    <p:cSldViewPr snapToGrid="0">
      <p:cViewPr varScale="1">
        <p:scale>
          <a:sx n="73" d="100"/>
          <a:sy n="73" d="100"/>
        </p:scale>
        <p:origin x="1272" y="53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3-07-18T21:01:53.293" idx="2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6988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16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3994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403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339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08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220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049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01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2023-10-18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m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AAAEFD-BA50-4820-ABB3-6A5F57982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부제 2">
            <a:extLst>
              <a:ext uri="{FF2B5EF4-FFF2-40B4-BE49-F238E27FC236}">
                <a16:creationId xmlns:a16="http://schemas.microsoft.com/office/drawing/2014/main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4969479" y="4941992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월급쟁이부자들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err="1">
                <a:solidFill>
                  <a:schemeClr val="bg1"/>
                </a:solidFill>
              </a:rPr>
              <a:t>실준</a:t>
            </a:r>
            <a:r>
              <a:rPr kumimoji="1" lang="en-US" altLang="ko-KR" sz="1800" b="1" dirty="0">
                <a:solidFill>
                  <a:schemeClr val="bg1"/>
                </a:solidFill>
              </a:rPr>
              <a:t>47</a:t>
            </a:r>
            <a:r>
              <a:rPr kumimoji="1" lang="ko-KR" altLang="en-US" sz="1800" b="1" dirty="0">
                <a:solidFill>
                  <a:schemeClr val="bg1"/>
                </a:solidFill>
              </a:rPr>
              <a:t>기 </a:t>
            </a:r>
            <a:r>
              <a:rPr kumimoji="1" lang="en-US" altLang="ko-KR" sz="1800" b="1" dirty="0">
                <a:solidFill>
                  <a:schemeClr val="bg1"/>
                </a:solidFill>
              </a:rPr>
              <a:t>30</a:t>
            </a:r>
            <a:r>
              <a:rPr kumimoji="1" lang="ko-KR" altLang="en-US" sz="1800" b="1" dirty="0">
                <a:solidFill>
                  <a:schemeClr val="bg1"/>
                </a:solidFill>
              </a:rPr>
              <a:t>조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보라포도</a:t>
            </a:r>
            <a:r>
              <a:rPr kumimoji="1" lang="en-US" altLang="ko-KR" sz="1800" b="1" dirty="0">
                <a:solidFill>
                  <a:schemeClr val="bg1"/>
                </a:solidFill>
              </a:rPr>
              <a:t> </a:t>
            </a:r>
          </a:p>
          <a:p>
            <a:pPr marL="0" indent="0" algn="r">
              <a:buNone/>
            </a:pPr>
            <a:endParaRPr kumimoji="1" lang="en-US" altLang="ko-KR" sz="1800" b="1" dirty="0">
              <a:solidFill>
                <a:schemeClr val="bg1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5EB5159-3789-44EE-803A-A8E56354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3FFAD19-8F0B-42EB-A4AF-30CF909F9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F2B6CC-23FC-4436-9864-529D3FFCBC34}"/>
              </a:ext>
            </a:extLst>
          </p:cNvPr>
          <p:cNvSpPr txBox="1"/>
          <p:nvPr/>
        </p:nvSpPr>
        <p:spPr>
          <a:xfrm>
            <a:off x="8385699" y="3212090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D4E6CD-F953-402B-A717-F8A844BCEA06}"/>
              </a:ext>
            </a:extLst>
          </p:cNvPr>
          <p:cNvSpPr txBox="1"/>
          <p:nvPr/>
        </p:nvSpPr>
        <p:spPr>
          <a:xfrm>
            <a:off x="9576208" y="3790221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분석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8AED8E-E9A9-454B-A1AB-A5A9E8680851}"/>
              </a:ext>
            </a:extLst>
          </p:cNvPr>
          <p:cNvSpPr txBox="1"/>
          <p:nvPr/>
        </p:nvSpPr>
        <p:spPr>
          <a:xfrm>
            <a:off x="8861388" y="4378876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및 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2051851" y="3539115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2051851" y="410485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2043601" y="471743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2043601" y="610510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3CC5144-5278-E2E2-EBD3-D7B3C187D581}"/>
              </a:ext>
            </a:extLst>
          </p:cNvPr>
          <p:cNvSpPr txBox="1"/>
          <p:nvPr/>
        </p:nvSpPr>
        <p:spPr>
          <a:xfrm>
            <a:off x="9020359" y="5746854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C5370CD0-7316-475A-B3CC-807D89559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8417"/>
              </p:ext>
            </p:extLst>
          </p:nvPr>
        </p:nvGraphicFramePr>
        <p:xfrm>
          <a:off x="2060318" y="1354221"/>
          <a:ext cx="5911850" cy="47398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:a16="http://schemas.microsoft.com/office/drawing/2014/main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2468904"/>
                  </a:ext>
                </a:extLst>
              </a:tr>
              <a:tr h="26754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32917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373573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658839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39694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844894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737540"/>
                  </a:ext>
                </a:extLst>
              </a:tr>
              <a:tr h="2675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2663448"/>
                  </a:ext>
                </a:extLst>
              </a:tr>
              <a:tr h="280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166363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6893488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4860747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516325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479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3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2C4563-C55F-4ACA-9C37-BB7DAF3D36CB}"/>
              </a:ext>
            </a:extLst>
          </p:cNvPr>
          <p:cNvSpPr txBox="1"/>
          <p:nvPr/>
        </p:nvSpPr>
        <p:spPr>
          <a:xfrm>
            <a:off x="0" y="861101"/>
            <a:ext cx="272472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지리적 위치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E662318-078E-4496-8F81-4E3F79254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530" y="784334"/>
            <a:ext cx="9266723" cy="6073666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F9B3B85A-EBBC-42D4-9083-19DC9D5F13A8}"/>
              </a:ext>
            </a:extLst>
          </p:cNvPr>
          <p:cNvGrpSpPr/>
          <p:nvPr/>
        </p:nvGrpSpPr>
        <p:grpSpPr>
          <a:xfrm>
            <a:off x="5021386" y="4137987"/>
            <a:ext cx="934572" cy="1088921"/>
            <a:chOff x="894229" y="2902311"/>
            <a:chExt cx="855383" cy="1276000"/>
          </a:xfrm>
        </p:grpSpPr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98A637DD-57E4-4A32-9778-B144842AE017}"/>
                </a:ext>
              </a:extLst>
            </p:cNvPr>
            <p:cNvSpPr/>
            <p:nvPr/>
          </p:nvSpPr>
          <p:spPr>
            <a:xfrm>
              <a:off x="894229" y="2902311"/>
              <a:ext cx="848074" cy="1276000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 </a:t>
              </a:r>
              <a:endParaRPr lang="ko-KR" alt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53AECE-E107-4B6D-A027-F1F0F5C4D6E9}"/>
                </a:ext>
              </a:extLst>
            </p:cNvPr>
            <p:cNvSpPr txBox="1"/>
            <p:nvPr/>
          </p:nvSpPr>
          <p:spPr>
            <a:xfrm>
              <a:off x="989812" y="3373801"/>
              <a:ext cx="759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</a:rPr>
                <a:t>광명시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216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0EC004-FF18-4108-8687-DAE12D1D1CF8}"/>
              </a:ext>
            </a:extLst>
          </p:cNvPr>
          <p:cNvSpPr txBox="1"/>
          <p:nvPr/>
        </p:nvSpPr>
        <p:spPr>
          <a:xfrm>
            <a:off x="0" y="861101"/>
            <a:ext cx="357473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지역 개요를 써보자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E0B863B-868B-4DC0-9B7C-47AA5B2BA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232" y="1043807"/>
            <a:ext cx="8200768" cy="576606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AA83A5B-7896-4E32-82B8-126386412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295368"/>
            <a:ext cx="3574732" cy="565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8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4AF287D-AED2-E9BC-EB14-9DD064ACC8BA}"/>
              </a:ext>
            </a:extLst>
          </p:cNvPr>
          <p:cNvSpPr/>
          <p:nvPr/>
        </p:nvSpPr>
        <p:spPr>
          <a:xfrm>
            <a:off x="0" y="940896"/>
            <a:ext cx="2590800" cy="4021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✅지적 편집도</a:t>
            </a: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48CCD1B1-638D-4212-9980-D85939D73562}"/>
              </a:ext>
            </a:extLst>
          </p:cNvPr>
          <p:cNvSpPr/>
          <p:nvPr/>
        </p:nvSpPr>
        <p:spPr>
          <a:xfrm>
            <a:off x="9082216" y="2520778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831B101-78D3-422A-89F4-F025D8684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4400" y="771471"/>
            <a:ext cx="4927600" cy="608652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9F91F9A-DA13-44C3-93C8-CCAD93205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936" y="771472"/>
            <a:ext cx="4573464" cy="636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5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4E23226-7B39-4B8E-B062-B589537F2C4A}"/>
              </a:ext>
            </a:extLst>
          </p:cNvPr>
          <p:cNvSpPr/>
          <p:nvPr/>
        </p:nvSpPr>
        <p:spPr>
          <a:xfrm>
            <a:off x="0" y="860161"/>
            <a:ext cx="349098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</a:t>
            </a:r>
            <a:r>
              <a:rPr lang="ko-KR" altLang="en-US" sz="2400" b="1" dirty="0" err="1"/>
              <a:t>동별</a:t>
            </a:r>
            <a:r>
              <a:rPr lang="ko-KR" altLang="en-US" sz="2400" b="1" dirty="0"/>
              <a:t> 인구수 </a:t>
            </a:r>
            <a:r>
              <a:rPr lang="ko-KR" altLang="en-US" sz="2400" b="1" dirty="0" err="1"/>
              <a:t>세대수</a:t>
            </a:r>
            <a:r>
              <a:rPr lang="ko-KR" altLang="en-US" sz="2400" b="1" dirty="0"/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65E85F5-4ACC-47BD-B93D-582896474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5800"/>
            <a:ext cx="12192000" cy="47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7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DD11B5E-64CF-11FE-5C83-4995768C9F11}"/>
              </a:ext>
            </a:extLst>
          </p:cNvPr>
          <p:cNvSpPr/>
          <p:nvPr/>
        </p:nvSpPr>
        <p:spPr>
          <a:xfrm>
            <a:off x="0" y="913888"/>
            <a:ext cx="31645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✅연령별 인구 비중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C1B3F117-12D8-481D-BA46-A21F19264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8896"/>
            <a:ext cx="12192000" cy="397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1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DD11B5E-64CF-11FE-5C83-4995768C9F11}"/>
              </a:ext>
            </a:extLst>
          </p:cNvPr>
          <p:cNvSpPr/>
          <p:nvPr/>
        </p:nvSpPr>
        <p:spPr>
          <a:xfrm>
            <a:off x="0" y="776574"/>
            <a:ext cx="202557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인구 이동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A845848-60BC-4997-A2FA-447A6C317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570" y="1238239"/>
            <a:ext cx="10166430" cy="553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0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6DD6D86-5F47-87DA-0347-AB0C523FB41D}"/>
              </a:ext>
            </a:extLst>
          </p:cNvPr>
          <p:cNvSpPr/>
          <p:nvPr/>
        </p:nvSpPr>
        <p:spPr>
          <a:xfrm>
            <a:off x="0" y="829898"/>
            <a:ext cx="2976281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/>
              <a:t>✅ 생활권 </a:t>
            </a:r>
            <a:r>
              <a:rPr lang="ko-KR" altLang="en-US" sz="2400" b="1" dirty="0" err="1"/>
              <a:t>나눠보기</a:t>
            </a:r>
            <a:r>
              <a:rPr lang="ko-KR" altLang="en-US" sz="2400" b="1" dirty="0"/>
              <a:t> </a:t>
            </a:r>
          </a:p>
        </p:txBody>
      </p:sp>
      <p:sp>
        <p:nvSpPr>
          <p:cNvPr id="2" name="설명선: 아래쪽 화살표 1">
            <a:extLst>
              <a:ext uri="{FF2B5EF4-FFF2-40B4-BE49-F238E27FC236}">
                <a16:creationId xmlns:a16="http://schemas.microsoft.com/office/drawing/2014/main" id="{3253269A-B709-4190-9C55-CEDFF616BC76}"/>
              </a:ext>
            </a:extLst>
          </p:cNvPr>
          <p:cNvSpPr/>
          <p:nvPr/>
        </p:nvSpPr>
        <p:spPr>
          <a:xfrm>
            <a:off x="4868562" y="1672910"/>
            <a:ext cx="45719" cy="45719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9204B0-C3D0-4597-9D2E-25F852213199}"/>
              </a:ext>
            </a:extLst>
          </p:cNvPr>
          <p:cNvSpPr txBox="1"/>
          <p:nvPr/>
        </p:nvSpPr>
        <p:spPr>
          <a:xfrm>
            <a:off x="5272492" y="2265680"/>
            <a:ext cx="1168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/>
              <a:t>광명생활권</a:t>
            </a:r>
            <a:endParaRPr lang="ko-KR" altLang="en-US" sz="1000" b="1" dirty="0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C222FD6E-7034-46AA-9D37-71864DDF1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450" y="1321766"/>
            <a:ext cx="6541360" cy="5353354"/>
          </a:xfrm>
          <a:prstGeom prst="rect">
            <a:avLst/>
          </a:prstGeom>
        </p:spPr>
      </p:pic>
      <p:sp>
        <p:nvSpPr>
          <p:cNvPr id="27" name="타원 26">
            <a:extLst>
              <a:ext uri="{FF2B5EF4-FFF2-40B4-BE49-F238E27FC236}">
                <a16:creationId xmlns:a16="http://schemas.microsoft.com/office/drawing/2014/main" id="{C0CCF50A-BD9E-4F82-B05B-59EEF739495F}"/>
              </a:ext>
            </a:extLst>
          </p:cNvPr>
          <p:cNvSpPr/>
          <p:nvPr/>
        </p:nvSpPr>
        <p:spPr>
          <a:xfrm>
            <a:off x="5633171" y="1882407"/>
            <a:ext cx="1423027" cy="547051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 err="1"/>
              <a:t>광명동</a:t>
            </a:r>
            <a:r>
              <a:rPr lang="ko-KR" altLang="en-US" dirty="0"/>
              <a:t> 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72BB9CC8-D1D5-4E67-8E93-01431A0C3AC4}"/>
              </a:ext>
            </a:extLst>
          </p:cNvPr>
          <p:cNvSpPr/>
          <p:nvPr/>
        </p:nvSpPr>
        <p:spPr>
          <a:xfrm>
            <a:off x="6659883" y="2511901"/>
            <a:ext cx="1168398" cy="547051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2.</a:t>
            </a:r>
          </a:p>
          <a:p>
            <a:pPr algn="ctr"/>
            <a:r>
              <a:rPr lang="ko-KR" altLang="en-US" dirty="0" err="1"/>
              <a:t>철산동</a:t>
            </a:r>
            <a:r>
              <a:rPr lang="ko-KR" altLang="en-US" dirty="0"/>
              <a:t> 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A6515933-D56F-488F-951B-B96A0970F01D}"/>
              </a:ext>
            </a:extLst>
          </p:cNvPr>
          <p:cNvSpPr/>
          <p:nvPr/>
        </p:nvSpPr>
        <p:spPr>
          <a:xfrm>
            <a:off x="7244082" y="3886200"/>
            <a:ext cx="1168398" cy="635000"/>
          </a:xfrm>
          <a:prstGeom prst="ellipse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3.</a:t>
            </a:r>
          </a:p>
          <a:p>
            <a:pPr algn="ctr"/>
            <a:r>
              <a:rPr lang="ko-KR" altLang="en-US" dirty="0" err="1"/>
              <a:t>하안동</a:t>
            </a:r>
            <a:endParaRPr lang="ko-KR" altLang="en-US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CF5F8A8C-3FD5-4C93-8F2C-FF05AA8F2B40}"/>
              </a:ext>
            </a:extLst>
          </p:cNvPr>
          <p:cNvSpPr/>
          <p:nvPr/>
        </p:nvSpPr>
        <p:spPr>
          <a:xfrm>
            <a:off x="7975911" y="4704079"/>
            <a:ext cx="1168398" cy="728497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4.</a:t>
            </a:r>
          </a:p>
          <a:p>
            <a:pPr algn="ctr"/>
            <a:r>
              <a:rPr lang="ko-KR" altLang="en-US" dirty="0" err="1"/>
              <a:t>소하동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D2E0C373-8842-41D4-B8FA-819B62985D55}"/>
              </a:ext>
            </a:extLst>
          </p:cNvPr>
          <p:cNvSpPr/>
          <p:nvPr/>
        </p:nvSpPr>
        <p:spPr>
          <a:xfrm>
            <a:off x="7244082" y="5519728"/>
            <a:ext cx="1259840" cy="817879"/>
          </a:xfrm>
          <a:prstGeom prst="ellipse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5.</a:t>
            </a:r>
          </a:p>
          <a:p>
            <a:pPr algn="ctr"/>
            <a:r>
              <a:rPr lang="ko-KR" altLang="en-US" dirty="0" err="1"/>
              <a:t>일직동</a:t>
            </a:r>
            <a:r>
              <a:rPr lang="ko-K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6171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45D4E4C-E8D4-45D5-A6EA-8A47FD2C844F}"/>
              </a:ext>
            </a:extLst>
          </p:cNvPr>
          <p:cNvSpPr/>
          <p:nvPr/>
        </p:nvSpPr>
        <p:spPr>
          <a:xfrm>
            <a:off x="0" y="939975"/>
            <a:ext cx="4433104" cy="4451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수도권 입지 등급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광명시</a:t>
            </a:r>
            <a:r>
              <a:rPr lang="en-US" altLang="ko-KR" sz="2400" b="1" dirty="0"/>
              <a:t>)</a:t>
            </a:r>
            <a:endParaRPr lang="ko-KR" altLang="en-US" sz="24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D931AC4-0D0D-4037-BF1B-29FB61146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621" y="1385123"/>
            <a:ext cx="7361558" cy="52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33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1434353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/>
              <a:t>✅ 직장</a:t>
            </a:r>
            <a:endParaRPr lang="ko-KR" altLang="en-US" sz="24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AFE5228-B382-45FE-9ECC-8F0C41FC346F}"/>
              </a:ext>
            </a:extLst>
          </p:cNvPr>
          <p:cNvSpPr/>
          <p:nvPr/>
        </p:nvSpPr>
        <p:spPr>
          <a:xfrm>
            <a:off x="548423" y="5743160"/>
            <a:ext cx="6441439" cy="2091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1D91433-BCC9-4D9A-B9DE-B424166DA0FF}"/>
              </a:ext>
            </a:extLst>
          </p:cNvPr>
          <p:cNvSpPr/>
          <p:nvPr/>
        </p:nvSpPr>
        <p:spPr>
          <a:xfrm>
            <a:off x="3694922" y="1454779"/>
            <a:ext cx="783772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42AB9B1-2BCA-4911-B374-0FC066DB373A}"/>
              </a:ext>
            </a:extLst>
          </p:cNvPr>
          <p:cNvSpPr/>
          <p:nvPr/>
        </p:nvSpPr>
        <p:spPr>
          <a:xfrm>
            <a:off x="2873828" y="1454779"/>
            <a:ext cx="783772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78179A0-F054-4103-8DE0-7B1A83B98DF8}"/>
              </a:ext>
            </a:extLst>
          </p:cNvPr>
          <p:cNvSpPr/>
          <p:nvPr/>
        </p:nvSpPr>
        <p:spPr>
          <a:xfrm>
            <a:off x="2326640" y="943063"/>
            <a:ext cx="647131" cy="461665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직장의 질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07B3012-EE77-4BA9-947F-3D3DBCD7761C}"/>
              </a:ext>
            </a:extLst>
          </p:cNvPr>
          <p:cNvSpPr/>
          <p:nvPr/>
        </p:nvSpPr>
        <p:spPr>
          <a:xfrm>
            <a:off x="1679509" y="943063"/>
            <a:ext cx="647131" cy="470290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직장의 양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D485E8C-7EFF-42B0-995B-C851DEA4F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082" y="1413352"/>
            <a:ext cx="5673610" cy="51389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E9B2D3E-EF5E-4D32-986B-ADBB84822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4" y="1413352"/>
            <a:ext cx="5953760" cy="515975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D426C832-4E20-48BE-A0B4-82CF12FFDC4E}"/>
              </a:ext>
            </a:extLst>
          </p:cNvPr>
          <p:cNvSpPr/>
          <p:nvPr/>
        </p:nvSpPr>
        <p:spPr>
          <a:xfrm>
            <a:off x="6020254" y="4399280"/>
            <a:ext cx="5644438" cy="204010"/>
          </a:xfrm>
          <a:prstGeom prst="rect">
            <a:avLst/>
          </a:prstGeom>
          <a:noFill/>
          <a:ln w="31750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30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4007224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소득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원천징수 </a:t>
            </a:r>
            <a:r>
              <a:rPr lang="en-US" altLang="ko-KR" sz="2400" b="1" dirty="0"/>
              <a:t>&amp; </a:t>
            </a:r>
            <a:r>
              <a:rPr lang="ko-KR" altLang="en-US" sz="2400" b="1" dirty="0"/>
              <a:t>주소지</a:t>
            </a:r>
            <a:r>
              <a:rPr lang="en-US" altLang="ko-KR" sz="2400" b="1" dirty="0"/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88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183AD1-007D-480B-A32F-536E8F1A9BE7}"/>
              </a:ext>
            </a:extLst>
          </p:cNvPr>
          <p:cNvSpPr txBox="1"/>
          <p:nvPr/>
        </p:nvSpPr>
        <p:spPr>
          <a:xfrm>
            <a:off x="-27993" y="950857"/>
            <a:ext cx="264568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교통 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접근성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1BB9779-6269-463A-8AB2-A278AAD49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310" y="1024657"/>
            <a:ext cx="7841660" cy="5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58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FCCE587-5B31-4420-A967-910605CA5E3C}"/>
              </a:ext>
            </a:extLst>
          </p:cNvPr>
          <p:cNvSpPr/>
          <p:nvPr/>
        </p:nvSpPr>
        <p:spPr>
          <a:xfrm>
            <a:off x="-1" y="807059"/>
            <a:ext cx="1730189" cy="4429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/>
              <a:t>✅  </a:t>
            </a:r>
            <a:r>
              <a:rPr lang="ko-KR" altLang="en-US" sz="2400" b="1" dirty="0"/>
              <a:t>학군</a:t>
            </a:r>
            <a:endParaRPr lang="ko-KR" altLang="en-US" sz="2800" b="1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B670BF3-DA73-4975-BD50-944BC99D6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6883"/>
            <a:ext cx="4826643" cy="549111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E2EBE16-8113-4BD7-A1B9-9360DD09C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516" y="1782501"/>
            <a:ext cx="3818796" cy="507549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F5380B1-9952-4DCF-AB87-64F764D06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3312" y="1914782"/>
            <a:ext cx="3488688" cy="494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43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CCA3A1A-81DE-49E1-8A8E-541887DF74E4}"/>
              </a:ext>
            </a:extLst>
          </p:cNvPr>
          <p:cNvSpPr/>
          <p:nvPr/>
        </p:nvSpPr>
        <p:spPr>
          <a:xfrm>
            <a:off x="0" y="917761"/>
            <a:ext cx="1597197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환경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C2ABA9F-9621-4942-B9CC-652F7D496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18151"/>
            <a:ext cx="4267200" cy="531702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F13D5D5-3EAA-472B-B03B-12EC8C9B4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105" y="1693425"/>
            <a:ext cx="2491956" cy="481625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C342B4C-9F69-4DAD-9A8A-3ED007090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754" y="1655442"/>
            <a:ext cx="2461473" cy="481625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97CBC41-9C42-4FE3-8442-AB4661A3D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3837" y="1576553"/>
            <a:ext cx="2568163" cy="49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45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634C710-F4BE-4280-98F0-D9D4A066D817}"/>
              </a:ext>
            </a:extLst>
          </p:cNvPr>
          <p:cNvSpPr/>
          <p:nvPr/>
        </p:nvSpPr>
        <p:spPr>
          <a:xfrm>
            <a:off x="0" y="863114"/>
            <a:ext cx="1515035" cy="461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공급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5BD0494-A07C-46A9-A8BE-3869B14F7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84" y="1324778"/>
            <a:ext cx="10985019" cy="520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92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634C710-F4BE-4280-98F0-D9D4A066D817}"/>
              </a:ext>
            </a:extLst>
          </p:cNvPr>
          <p:cNvSpPr/>
          <p:nvPr/>
        </p:nvSpPr>
        <p:spPr>
          <a:xfrm>
            <a:off x="0" y="839964"/>
            <a:ext cx="3935392" cy="461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주변지역 공급 확인하기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4102AA2-7CA7-4F81-821D-0FAE3CD64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01" y="1484339"/>
            <a:ext cx="4854948" cy="520491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D94329D-B1F5-4DD2-BF4F-1A1167C72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548" y="1536891"/>
            <a:ext cx="7110076" cy="532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44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28DCB3-514B-4A52-82F7-C434749A8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90494"/>
            <a:ext cx="10439400" cy="612333"/>
          </a:xfrm>
        </p:spPr>
        <p:txBody>
          <a:bodyPr/>
          <a:lstStyle/>
          <a:p>
            <a:r>
              <a:rPr lang="ko-KR" altLang="en-US" dirty="0"/>
              <a:t>시세분석</a:t>
            </a:r>
            <a:r>
              <a:rPr lang="en-US" altLang="ko-KR" dirty="0"/>
              <a:t>(</a:t>
            </a:r>
            <a:r>
              <a:rPr lang="ko-KR" altLang="en-US" dirty="0"/>
              <a:t>랜드마크 아파트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38D2CC4-F737-4470-8DCE-EB983CD93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3379" y="620110"/>
            <a:ext cx="3666792" cy="6074980"/>
          </a:xfr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334661D-7970-4079-86C4-EE698DA6D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71" y="620110"/>
            <a:ext cx="6663967" cy="60749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4D40AB-EB51-4D9C-8647-AC8A8B4BDB21}"/>
              </a:ext>
            </a:extLst>
          </p:cNvPr>
          <p:cNvSpPr txBox="1"/>
          <p:nvPr/>
        </p:nvSpPr>
        <p:spPr>
          <a:xfrm>
            <a:off x="5638800" y="2974427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800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33B7632-2739-4BE6-8692-F317D4941A19}"/>
              </a:ext>
            </a:extLst>
          </p:cNvPr>
          <p:cNvSpPr/>
          <p:nvPr/>
        </p:nvSpPr>
        <p:spPr>
          <a:xfrm>
            <a:off x="7809186" y="1397875"/>
            <a:ext cx="1596755" cy="767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i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철산역롯데캐슬</a:t>
            </a:r>
            <a:r>
              <a:rPr lang="en-US" altLang="ko-KR" sz="1100" i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&amp;SK</a:t>
            </a:r>
            <a:r>
              <a:rPr lang="ko-KR" altLang="en-US" sz="1100" i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뷰 </a:t>
            </a:r>
            <a:endParaRPr lang="en-US" altLang="ko-KR" sz="1100" i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2023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년 </a:t>
            </a:r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1211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세대</a:t>
            </a:r>
            <a:endParaRPr lang="en-US" altLang="ko-KR" sz="105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매매</a:t>
            </a:r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12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억</a:t>
            </a:r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천 전세</a:t>
            </a:r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8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억</a:t>
            </a:r>
          </a:p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C6D4D93-1E87-4943-ABE3-69C36AACF76D}"/>
              </a:ext>
            </a:extLst>
          </p:cNvPr>
          <p:cNvSpPr/>
          <p:nvPr/>
        </p:nvSpPr>
        <p:spPr>
          <a:xfrm>
            <a:off x="8591797" y="4671848"/>
            <a:ext cx="1865996" cy="78827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유플래닛광명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sz="1100" dirty="0">
                <a:solidFill>
                  <a:schemeClr val="bg1"/>
                </a:solidFill>
              </a:rPr>
              <a:t>년 </a:t>
            </a:r>
            <a:r>
              <a:rPr lang="en-US" altLang="ko-KR" sz="1100" dirty="0">
                <a:solidFill>
                  <a:schemeClr val="bg1"/>
                </a:solidFill>
              </a:rPr>
              <a:t>1500</a:t>
            </a:r>
            <a:r>
              <a:rPr lang="ko-KR" altLang="en-US" sz="1100" dirty="0">
                <a:solidFill>
                  <a:schemeClr val="bg1"/>
                </a:solidFill>
              </a:rPr>
              <a:t>세대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/>
              <a:t>매매</a:t>
            </a:r>
            <a:r>
              <a:rPr lang="en-US" altLang="ko-KR" sz="1100" dirty="0"/>
              <a:t>: 12</a:t>
            </a:r>
            <a:r>
              <a:rPr lang="ko-KR" altLang="en-US" sz="1100" dirty="0"/>
              <a:t>억</a:t>
            </a:r>
            <a:r>
              <a:rPr lang="en-US" altLang="ko-KR" sz="1100" dirty="0"/>
              <a:t>8</a:t>
            </a:r>
            <a:r>
              <a:rPr lang="ko-KR" altLang="en-US" sz="1100" dirty="0"/>
              <a:t>천 전세</a:t>
            </a:r>
            <a:r>
              <a:rPr lang="en-US" altLang="ko-KR" sz="1100" dirty="0"/>
              <a:t>: 6</a:t>
            </a:r>
            <a:r>
              <a:rPr lang="ko-KR" altLang="en-US" sz="1100" dirty="0"/>
              <a:t>억</a:t>
            </a:r>
            <a:r>
              <a:rPr lang="en-US" altLang="ko-KR" sz="1100" dirty="0"/>
              <a:t>6</a:t>
            </a:r>
            <a:r>
              <a:rPr lang="ko-KR" altLang="en-US" sz="1100" dirty="0"/>
              <a:t>천</a:t>
            </a:r>
          </a:p>
          <a:p>
            <a:pPr algn="ctr"/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412D7DE-A283-4DD0-9E86-9DF1149332CB}"/>
              </a:ext>
            </a:extLst>
          </p:cNvPr>
          <p:cNvSpPr/>
          <p:nvPr/>
        </p:nvSpPr>
        <p:spPr>
          <a:xfrm>
            <a:off x="8911953" y="5345874"/>
            <a:ext cx="1865996" cy="78827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광명역센트럴자이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</a:t>
            </a:r>
            <a:r>
              <a:rPr lang="ko-KR" altLang="en-US" sz="1100" dirty="0">
                <a:solidFill>
                  <a:schemeClr val="bg1"/>
                </a:solidFill>
              </a:rPr>
              <a:t>년 </a:t>
            </a:r>
            <a:r>
              <a:rPr lang="en-US" altLang="ko-KR" sz="1100" dirty="0">
                <a:solidFill>
                  <a:schemeClr val="bg1"/>
                </a:solidFill>
              </a:rPr>
              <a:t>1005</a:t>
            </a:r>
            <a:r>
              <a:rPr lang="ko-KR" altLang="en-US" sz="1100" dirty="0">
                <a:solidFill>
                  <a:schemeClr val="bg1"/>
                </a:solidFill>
              </a:rPr>
              <a:t>세대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/>
              <a:t>매매</a:t>
            </a:r>
            <a:r>
              <a:rPr lang="en-US" altLang="ko-KR" sz="1100" dirty="0"/>
              <a:t>: 11</a:t>
            </a:r>
            <a:r>
              <a:rPr lang="ko-KR" altLang="en-US" sz="1100" dirty="0"/>
              <a:t>억</a:t>
            </a:r>
            <a:r>
              <a:rPr lang="en-US" altLang="ko-KR" sz="1100" dirty="0"/>
              <a:t>9</a:t>
            </a:r>
            <a:r>
              <a:rPr lang="ko-KR" altLang="en-US" sz="1100" dirty="0"/>
              <a:t>천 전세</a:t>
            </a:r>
            <a:r>
              <a:rPr lang="en-US" altLang="ko-KR" sz="1100" dirty="0"/>
              <a:t>: 6</a:t>
            </a:r>
            <a:r>
              <a:rPr lang="ko-KR" altLang="en-US" sz="1100" dirty="0"/>
              <a:t>억</a:t>
            </a:r>
            <a:r>
              <a:rPr lang="en-US" altLang="ko-KR" sz="1100" dirty="0"/>
              <a:t>6</a:t>
            </a:r>
            <a:r>
              <a:rPr lang="ko-KR" altLang="en-US" sz="1100" dirty="0"/>
              <a:t>천</a:t>
            </a:r>
          </a:p>
          <a:p>
            <a:pPr algn="ctr"/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9E1A5279-1299-4940-ACAC-3EF0F619669F}"/>
              </a:ext>
            </a:extLst>
          </p:cNvPr>
          <p:cNvSpPr/>
          <p:nvPr/>
        </p:nvSpPr>
        <p:spPr>
          <a:xfrm>
            <a:off x="8005027" y="2144111"/>
            <a:ext cx="1685511" cy="76725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철산자이더헤리티지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2025</a:t>
            </a:r>
            <a:r>
              <a:rPr lang="ko-KR" altLang="en-US" sz="1200" b="1" i="0" dirty="0" err="1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ko-KR" altLang="en-US" sz="1100" dirty="0" err="1">
                <a:solidFill>
                  <a:schemeClr val="bg1"/>
                </a:solidFill>
              </a:rPr>
              <a:t>년</a:t>
            </a:r>
            <a:r>
              <a:rPr lang="ko-KR" altLang="en-US" sz="1100" dirty="0">
                <a:solidFill>
                  <a:schemeClr val="bg1"/>
                </a:solidFill>
              </a:rPr>
              <a:t> </a:t>
            </a:r>
            <a:r>
              <a:rPr lang="en-US" altLang="ko-KR" sz="1100" dirty="0">
                <a:solidFill>
                  <a:schemeClr val="bg1"/>
                </a:solidFill>
              </a:rPr>
              <a:t>3804</a:t>
            </a:r>
            <a:r>
              <a:rPr lang="ko-KR" altLang="en-US" sz="1100" dirty="0">
                <a:solidFill>
                  <a:schemeClr val="bg1"/>
                </a:solidFill>
              </a:rPr>
              <a:t>세대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/>
              <a:t>매매</a:t>
            </a:r>
            <a:r>
              <a:rPr lang="en-US" altLang="ko-KR" sz="1100" dirty="0"/>
              <a:t>: 12</a:t>
            </a:r>
            <a:r>
              <a:rPr lang="ko-KR" altLang="en-US" sz="1100" dirty="0"/>
              <a:t>억</a:t>
            </a:r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77E7C9F-CF07-48AB-9DA2-C0330C353032}"/>
              </a:ext>
            </a:extLst>
          </p:cNvPr>
          <p:cNvSpPr/>
          <p:nvPr/>
        </p:nvSpPr>
        <p:spPr>
          <a:xfrm>
            <a:off x="7072029" y="5345873"/>
            <a:ext cx="1865996" cy="78827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광명역푸르지오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2017</a:t>
            </a:r>
            <a:r>
              <a:rPr lang="ko-KR" altLang="en-US" sz="1100" dirty="0">
                <a:solidFill>
                  <a:schemeClr val="bg1"/>
                </a:solidFill>
              </a:rPr>
              <a:t>년 </a:t>
            </a:r>
            <a:r>
              <a:rPr lang="en-US" altLang="ko-KR" sz="1100" dirty="0">
                <a:solidFill>
                  <a:schemeClr val="bg1"/>
                </a:solidFill>
              </a:rPr>
              <a:t>640</a:t>
            </a:r>
            <a:r>
              <a:rPr lang="ko-KR" altLang="en-US" sz="1100" dirty="0">
                <a:solidFill>
                  <a:schemeClr val="bg1"/>
                </a:solidFill>
              </a:rPr>
              <a:t>세대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/>
              <a:t>매매</a:t>
            </a:r>
            <a:r>
              <a:rPr lang="en-US" altLang="ko-KR" sz="1100" dirty="0"/>
              <a:t>: 11</a:t>
            </a:r>
            <a:r>
              <a:rPr lang="ko-KR" altLang="en-US" sz="1100" dirty="0"/>
              <a:t>억</a:t>
            </a:r>
            <a:r>
              <a:rPr lang="en-US" altLang="ko-KR" sz="1100" dirty="0"/>
              <a:t>5</a:t>
            </a:r>
            <a:r>
              <a:rPr lang="ko-KR" altLang="en-US" sz="1100" dirty="0"/>
              <a:t>천 전세</a:t>
            </a:r>
            <a:r>
              <a:rPr lang="en-US" altLang="ko-KR" sz="1100" dirty="0"/>
              <a:t>: 6</a:t>
            </a:r>
            <a:r>
              <a:rPr lang="ko-KR" altLang="en-US" sz="1100" dirty="0"/>
              <a:t>억</a:t>
            </a:r>
            <a:r>
              <a:rPr lang="en-US" altLang="ko-KR" sz="1100" dirty="0"/>
              <a:t>2</a:t>
            </a:r>
            <a:r>
              <a:rPr lang="ko-KR" altLang="en-US" sz="1100" dirty="0"/>
              <a:t>천</a:t>
            </a:r>
          </a:p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7710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4B3E57-7E6B-4694-B4B4-25DF50E7B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3012440" cy="904239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시세분석</a:t>
            </a:r>
            <a:r>
              <a:rPr lang="en-US" altLang="ko-KR" dirty="0"/>
              <a:t>(</a:t>
            </a:r>
            <a:r>
              <a:rPr lang="ko-KR" altLang="en-US" dirty="0" err="1"/>
              <a:t>철산동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1EDE44ED-2EAD-4E48-A30C-69147CA75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8357" y="711543"/>
            <a:ext cx="6095999" cy="6249419"/>
          </a:xfr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ABB05738-BCF8-4428-A0F0-FBE85602D56F}"/>
              </a:ext>
            </a:extLst>
          </p:cNvPr>
          <p:cNvGrpSpPr/>
          <p:nvPr/>
        </p:nvGrpSpPr>
        <p:grpSpPr>
          <a:xfrm>
            <a:off x="-21018" y="1524000"/>
            <a:ext cx="1051035" cy="4336664"/>
            <a:chOff x="5321352" y="416560"/>
            <a:chExt cx="1140408" cy="592669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D9D779C3-F177-4998-AAC7-5770FF8A285A}"/>
                </a:ext>
              </a:extLst>
            </p:cNvPr>
            <p:cNvSpPr/>
            <p:nvPr/>
          </p:nvSpPr>
          <p:spPr>
            <a:xfrm>
              <a:off x="5344160" y="416560"/>
              <a:ext cx="1117600" cy="579120"/>
            </a:xfrm>
            <a:prstGeom prst="roundRect">
              <a:avLst/>
            </a:prstGeom>
            <a:solidFill>
              <a:srgbClr val="DE2AAB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13</a:t>
              </a:r>
              <a:r>
                <a:rPr lang="ko-KR" altLang="en-US" sz="1400" b="1" dirty="0"/>
                <a:t>억</a:t>
              </a:r>
              <a:endParaRPr lang="en-US" altLang="ko-KR" sz="1400" b="1" dirty="0"/>
            </a:p>
            <a:p>
              <a:pPr algn="ctr"/>
              <a:r>
                <a:rPr lang="ko-KR" altLang="en-US" sz="1400" b="1" dirty="0"/>
                <a:t>이상</a:t>
              </a: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B8196CA2-1B7E-4736-8AB5-E2F887ADB215}"/>
                </a:ext>
              </a:extLst>
            </p:cNvPr>
            <p:cNvSpPr/>
            <p:nvPr/>
          </p:nvSpPr>
          <p:spPr>
            <a:xfrm>
              <a:off x="5344160" y="1178560"/>
              <a:ext cx="1117600" cy="579120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12~13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8954DD19-679C-4F5B-9E1B-71AAF2BE1FB8}"/>
                </a:ext>
              </a:extLst>
            </p:cNvPr>
            <p:cNvSpPr/>
            <p:nvPr/>
          </p:nvSpPr>
          <p:spPr>
            <a:xfrm>
              <a:off x="5344160" y="2009299"/>
              <a:ext cx="1117600" cy="579120"/>
            </a:xfrm>
            <a:prstGeom prst="roundRect">
              <a:avLst/>
            </a:prstGeom>
            <a:solidFill>
              <a:srgbClr val="FF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11~12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105EF02-0B1D-4F0F-8C45-5FF9AAE7090F}"/>
                </a:ext>
              </a:extLst>
            </p:cNvPr>
            <p:cNvSpPr/>
            <p:nvPr/>
          </p:nvSpPr>
          <p:spPr>
            <a:xfrm>
              <a:off x="5344160" y="2750412"/>
              <a:ext cx="1117600" cy="579120"/>
            </a:xfrm>
            <a:prstGeom prst="roundRect">
              <a:avLst/>
            </a:prstGeom>
            <a:solidFill>
              <a:srgbClr val="FFC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FFC000"/>
                  </a:solidFill>
                  <a:highlight>
                    <a:srgbClr val="000080"/>
                  </a:highlight>
                </a:rPr>
                <a:t>10~11</a:t>
              </a:r>
              <a:r>
                <a:rPr lang="ko-KR" altLang="en-US" sz="1400" b="1" dirty="0">
                  <a:highlight>
                    <a:srgbClr val="000080"/>
                  </a:highlight>
                </a:rPr>
                <a:t>억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FD129D1-A5D5-49EB-9E7A-9C6E3165C39F}"/>
                </a:ext>
              </a:extLst>
            </p:cNvPr>
            <p:cNvSpPr/>
            <p:nvPr/>
          </p:nvSpPr>
          <p:spPr>
            <a:xfrm>
              <a:off x="5321352" y="3533534"/>
              <a:ext cx="1140408" cy="622178"/>
            </a:xfrm>
            <a:prstGeom prst="roundRect">
              <a:avLst>
                <a:gd name="adj" fmla="val 33334"/>
              </a:avLst>
            </a:prstGeom>
            <a:solidFill>
              <a:srgbClr val="92D05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9~10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0CB91721-C62E-494E-8B81-7DF62B896221}"/>
                </a:ext>
              </a:extLst>
            </p:cNvPr>
            <p:cNvSpPr/>
            <p:nvPr/>
          </p:nvSpPr>
          <p:spPr>
            <a:xfrm>
              <a:off x="5344160" y="4300615"/>
              <a:ext cx="1117600" cy="579120"/>
            </a:xfrm>
            <a:prstGeom prst="roundRect">
              <a:avLst/>
            </a:prstGeom>
            <a:solidFill>
              <a:srgbClr val="00B0F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8 ~9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E936A61-04FD-46AA-BF45-52B7ADCE2F5B}"/>
                </a:ext>
              </a:extLst>
            </p:cNvPr>
            <p:cNvSpPr/>
            <p:nvPr/>
          </p:nvSpPr>
          <p:spPr>
            <a:xfrm>
              <a:off x="5344160" y="5032373"/>
              <a:ext cx="1117600" cy="579120"/>
            </a:xfrm>
            <a:prstGeom prst="roundRect">
              <a:avLst/>
            </a:prstGeom>
            <a:solidFill>
              <a:srgbClr val="00206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7~8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86B15382-143C-4784-A18A-DACB952C48A1}"/>
                </a:ext>
              </a:extLst>
            </p:cNvPr>
            <p:cNvSpPr/>
            <p:nvPr/>
          </p:nvSpPr>
          <p:spPr>
            <a:xfrm>
              <a:off x="5344160" y="5764130"/>
              <a:ext cx="1117600" cy="579120"/>
            </a:xfrm>
            <a:prstGeom prst="roundRect">
              <a:avLst/>
            </a:prstGeom>
            <a:solidFill>
              <a:srgbClr val="7030A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6~7</a:t>
              </a:r>
              <a:r>
                <a:rPr lang="ko-KR" altLang="en-US" dirty="0"/>
                <a:t>억</a:t>
              </a:r>
            </a:p>
          </p:txBody>
        </p:sp>
      </p:grp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C0BE46D-7812-431E-AFB4-9BF7F31892B9}"/>
              </a:ext>
            </a:extLst>
          </p:cNvPr>
          <p:cNvSpPr/>
          <p:nvPr/>
        </p:nvSpPr>
        <p:spPr>
          <a:xfrm>
            <a:off x="0" y="6121776"/>
            <a:ext cx="1030014" cy="464424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6</a:t>
            </a:r>
            <a:r>
              <a:rPr lang="ko-KR" altLang="en-US" sz="1600" dirty="0" err="1"/>
              <a:t>억이하</a:t>
            </a:r>
            <a:r>
              <a:rPr lang="ko-KR" altLang="en-US" sz="1600" dirty="0"/>
              <a:t> </a:t>
            </a:r>
          </a:p>
        </p:txBody>
      </p:sp>
      <p:pic>
        <p:nvPicPr>
          <p:cNvPr id="19" name="내용 개체 틀 4">
            <a:extLst>
              <a:ext uri="{FF2B5EF4-FFF2-40B4-BE49-F238E27FC236}">
                <a16:creationId xmlns:a16="http://schemas.microsoft.com/office/drawing/2014/main" id="{F43CB674-C219-413C-B3BE-93342B072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904" y="704035"/>
            <a:ext cx="5930096" cy="6249419"/>
          </a:xfrm>
          <a:prstGeom prst="rect">
            <a:avLst/>
          </a:prstGeom>
        </p:spPr>
      </p:pic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3EAC968F-B061-4E6C-984A-24E406E58DD3}"/>
              </a:ext>
            </a:extLst>
          </p:cNvPr>
          <p:cNvSpPr/>
          <p:nvPr/>
        </p:nvSpPr>
        <p:spPr>
          <a:xfrm>
            <a:off x="8895448" y="737480"/>
            <a:ext cx="1437853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광명롯데낙천대</a:t>
            </a:r>
            <a:endParaRPr lang="en-US" altLang="ko-KR" sz="1200" dirty="0"/>
          </a:p>
          <a:p>
            <a:pPr algn="ctr"/>
            <a:r>
              <a:rPr lang="en-US" altLang="ko-KR" sz="1200" dirty="0"/>
              <a:t>2005</a:t>
            </a:r>
            <a:r>
              <a:rPr lang="ko-KR" altLang="en-US" sz="1200" dirty="0"/>
              <a:t>년 </a:t>
            </a:r>
            <a:r>
              <a:rPr lang="en-US" altLang="ko-KR" sz="1200" dirty="0"/>
              <a:t>442</a:t>
            </a:r>
            <a:r>
              <a:rPr lang="ko-KR" altLang="en-US" sz="1200" dirty="0"/>
              <a:t>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매매</a:t>
            </a:r>
            <a:r>
              <a:rPr lang="en-US" altLang="ko-KR" sz="1200" dirty="0"/>
              <a:t>:6</a:t>
            </a:r>
            <a:r>
              <a:rPr lang="ko-KR" altLang="en-US" sz="1200" dirty="0"/>
              <a:t>억</a:t>
            </a:r>
            <a:r>
              <a:rPr lang="en-US" altLang="ko-KR" sz="1200" dirty="0"/>
              <a:t>2800</a:t>
            </a:r>
          </a:p>
          <a:p>
            <a:pPr algn="ctr"/>
            <a:r>
              <a:rPr lang="ko-KR" altLang="en-US" sz="1200" dirty="0"/>
              <a:t>전세</a:t>
            </a:r>
            <a:r>
              <a:rPr lang="en-US" altLang="ko-KR" sz="1200" dirty="0"/>
              <a:t>:5</a:t>
            </a:r>
            <a:r>
              <a:rPr lang="ko-KR" altLang="en-US" sz="1200" dirty="0"/>
              <a:t>억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C4381E9-476B-4891-9A7E-261F9175DFE7}"/>
              </a:ext>
            </a:extLst>
          </p:cNvPr>
          <p:cNvSpPr/>
          <p:nvPr/>
        </p:nvSpPr>
        <p:spPr>
          <a:xfrm>
            <a:off x="2417561" y="737480"/>
            <a:ext cx="1388703" cy="698474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광명롯데낙천대</a:t>
            </a:r>
            <a:endParaRPr lang="en-US" altLang="ko-KR" sz="1200" dirty="0"/>
          </a:p>
          <a:p>
            <a:pPr algn="ctr"/>
            <a:r>
              <a:rPr lang="en-US" altLang="ko-KR" sz="1200" dirty="0"/>
              <a:t>2005</a:t>
            </a:r>
            <a:r>
              <a:rPr lang="ko-KR" altLang="en-US" sz="1200" dirty="0"/>
              <a:t>년 </a:t>
            </a:r>
            <a:r>
              <a:rPr lang="en-US" altLang="ko-KR" sz="1200" dirty="0"/>
              <a:t>442</a:t>
            </a:r>
            <a:r>
              <a:rPr lang="ko-KR" altLang="en-US" sz="1200" dirty="0"/>
              <a:t>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매매</a:t>
            </a:r>
            <a:r>
              <a:rPr lang="en-US" altLang="ko-KR" sz="1200" dirty="0"/>
              <a:t>:5</a:t>
            </a:r>
            <a:r>
              <a:rPr lang="ko-KR" altLang="en-US" sz="1200" dirty="0"/>
              <a:t>억</a:t>
            </a:r>
            <a:r>
              <a:rPr lang="en-US" altLang="ko-KR" sz="1200" dirty="0"/>
              <a:t>5000</a:t>
            </a:r>
          </a:p>
          <a:p>
            <a:pPr algn="ctr"/>
            <a:r>
              <a:rPr lang="ko-KR" altLang="en-US" sz="1200" dirty="0"/>
              <a:t>전세</a:t>
            </a:r>
            <a:r>
              <a:rPr lang="en-US" altLang="ko-KR" sz="1200" dirty="0"/>
              <a:t>:3</a:t>
            </a:r>
            <a:r>
              <a:rPr lang="ko-KR" altLang="en-US" sz="1200" dirty="0"/>
              <a:t>억</a:t>
            </a:r>
            <a:r>
              <a:rPr lang="en-US" altLang="ko-KR" sz="1200" dirty="0"/>
              <a:t>200 </a:t>
            </a:r>
            <a:endParaRPr lang="ko-KR" altLang="en-US" sz="12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FBDFED3-448E-4662-816E-98A312420925}"/>
              </a:ext>
            </a:extLst>
          </p:cNvPr>
          <p:cNvSpPr/>
          <p:nvPr/>
        </p:nvSpPr>
        <p:spPr>
          <a:xfrm>
            <a:off x="-9267" y="737480"/>
            <a:ext cx="1117600" cy="42375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20</a:t>
            </a:r>
            <a:r>
              <a:rPr lang="ko-KR" altLang="en-US" dirty="0" err="1"/>
              <a:t>평대</a:t>
            </a:r>
            <a:endParaRPr lang="ko-KR" altLang="en-US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FC8B350-59E1-4B23-9D1F-ACECB059EE4C}"/>
              </a:ext>
            </a:extLst>
          </p:cNvPr>
          <p:cNvSpPr/>
          <p:nvPr/>
        </p:nvSpPr>
        <p:spPr>
          <a:xfrm>
            <a:off x="6375399" y="725537"/>
            <a:ext cx="1117600" cy="42375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30</a:t>
            </a:r>
            <a:r>
              <a:rPr lang="ko-KR" altLang="en-US" dirty="0" err="1"/>
              <a:t>평대</a:t>
            </a:r>
            <a:endParaRPr lang="ko-KR" altLang="en-US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48129EB2-689B-42DA-B603-97EFE43EF19E}"/>
              </a:ext>
            </a:extLst>
          </p:cNvPr>
          <p:cNvSpPr/>
          <p:nvPr/>
        </p:nvSpPr>
        <p:spPr>
          <a:xfrm>
            <a:off x="7457595" y="737480"/>
            <a:ext cx="1437853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광명현대</a:t>
            </a:r>
            <a:endParaRPr lang="en-US" altLang="ko-KR" sz="1200" dirty="0"/>
          </a:p>
          <a:p>
            <a:pPr algn="ctr"/>
            <a:r>
              <a:rPr lang="en-US" altLang="ko-KR" sz="1200" dirty="0"/>
              <a:t>1998</a:t>
            </a:r>
            <a:r>
              <a:rPr lang="ko-KR" altLang="en-US" sz="1200" dirty="0"/>
              <a:t>년 </a:t>
            </a:r>
            <a:r>
              <a:rPr lang="en-US" altLang="ko-KR" sz="1200" dirty="0"/>
              <a:t>841</a:t>
            </a:r>
            <a:r>
              <a:rPr lang="ko-KR" altLang="en-US" sz="1200" dirty="0"/>
              <a:t>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매매</a:t>
            </a:r>
            <a:r>
              <a:rPr lang="en-US" altLang="ko-KR" sz="1200" dirty="0"/>
              <a:t>:6</a:t>
            </a:r>
            <a:r>
              <a:rPr lang="ko-KR" altLang="en-US" sz="1200" dirty="0"/>
              <a:t>억</a:t>
            </a:r>
            <a:r>
              <a:rPr lang="en-US" altLang="ko-KR" sz="1200" dirty="0"/>
              <a:t>2000</a:t>
            </a:r>
          </a:p>
          <a:p>
            <a:pPr algn="ctr"/>
            <a:r>
              <a:rPr lang="ko-KR" altLang="en-US" sz="1200" dirty="0"/>
              <a:t>전세</a:t>
            </a:r>
            <a:r>
              <a:rPr lang="en-US" altLang="ko-KR" sz="1200" dirty="0"/>
              <a:t>:3</a:t>
            </a:r>
            <a:r>
              <a:rPr lang="ko-KR" altLang="en-US" sz="1200" dirty="0"/>
              <a:t>억</a:t>
            </a:r>
            <a:r>
              <a:rPr lang="en-US" altLang="ko-KR" sz="1200" dirty="0"/>
              <a:t>2000</a:t>
            </a:r>
            <a:endParaRPr lang="ko-KR" altLang="en-US" sz="1200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F8BB37E3-850B-4047-AA9F-C4E1968EB2E0}"/>
              </a:ext>
            </a:extLst>
          </p:cNvPr>
          <p:cNvSpPr/>
          <p:nvPr/>
        </p:nvSpPr>
        <p:spPr>
          <a:xfrm>
            <a:off x="989698" y="690522"/>
            <a:ext cx="1442765" cy="939254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/>
              <a:t>광명현대</a:t>
            </a:r>
            <a:endParaRPr lang="en-US" altLang="ko-KR" sz="1200" dirty="0"/>
          </a:p>
          <a:p>
            <a:r>
              <a:rPr lang="en-US" altLang="ko-KR" sz="1200" dirty="0"/>
              <a:t>1998</a:t>
            </a:r>
            <a:r>
              <a:rPr lang="ko-KR" altLang="en-US" sz="1200" dirty="0"/>
              <a:t>년 </a:t>
            </a:r>
            <a:r>
              <a:rPr lang="en-US" altLang="ko-KR" sz="1200" dirty="0"/>
              <a:t>841</a:t>
            </a:r>
            <a:r>
              <a:rPr lang="ko-KR" altLang="en-US" sz="1200" dirty="0"/>
              <a:t>세대</a:t>
            </a:r>
            <a:endParaRPr lang="en-US" altLang="ko-KR" sz="1200" dirty="0"/>
          </a:p>
          <a:p>
            <a:r>
              <a:rPr lang="ko-KR" altLang="en-US" sz="1200" dirty="0"/>
              <a:t>매매</a:t>
            </a:r>
            <a:r>
              <a:rPr lang="en-US" altLang="ko-KR" sz="1200" dirty="0"/>
              <a:t>:4</a:t>
            </a:r>
            <a:r>
              <a:rPr lang="ko-KR" altLang="en-US" sz="1200" dirty="0"/>
              <a:t>억</a:t>
            </a:r>
            <a:r>
              <a:rPr lang="en-US" altLang="ko-KR" sz="1200" dirty="0"/>
              <a:t>4000</a:t>
            </a:r>
          </a:p>
          <a:p>
            <a:r>
              <a:rPr lang="ko-KR" altLang="en-US" sz="1200" dirty="0"/>
              <a:t>전세</a:t>
            </a:r>
            <a:r>
              <a:rPr lang="en-US" altLang="ko-KR" sz="1200" dirty="0"/>
              <a:t>:2</a:t>
            </a:r>
            <a:r>
              <a:rPr lang="ko-KR" altLang="en-US" sz="1200" dirty="0"/>
              <a:t>억</a:t>
            </a:r>
            <a:r>
              <a:rPr lang="en-US" altLang="ko-KR" sz="1200" dirty="0"/>
              <a:t>2000</a:t>
            </a:r>
            <a:endParaRPr lang="ko-KR" altLang="en-US" sz="1200" dirty="0"/>
          </a:p>
          <a:p>
            <a:endParaRPr lang="ko-KR" altLang="en-US" sz="12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9D0B2472-CBD6-4A99-9C8D-3B17B9E78D16}"/>
              </a:ext>
            </a:extLst>
          </p:cNvPr>
          <p:cNvSpPr/>
          <p:nvPr/>
        </p:nvSpPr>
        <p:spPr>
          <a:xfrm>
            <a:off x="8208673" y="1492954"/>
            <a:ext cx="1437853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철산우성</a:t>
            </a:r>
            <a:endParaRPr lang="en-US" altLang="ko-KR" sz="1200" dirty="0"/>
          </a:p>
          <a:p>
            <a:pPr algn="ctr"/>
            <a:r>
              <a:rPr lang="en-US" altLang="ko-KR" sz="1200" dirty="0"/>
              <a:t>1990</a:t>
            </a:r>
            <a:r>
              <a:rPr lang="ko-KR" altLang="en-US" sz="1200" dirty="0"/>
              <a:t>년 </a:t>
            </a:r>
            <a:r>
              <a:rPr lang="en-US" altLang="ko-KR" sz="1200" dirty="0"/>
              <a:t>900</a:t>
            </a:r>
            <a:r>
              <a:rPr lang="ko-KR" altLang="en-US" sz="1200" dirty="0"/>
              <a:t>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매매</a:t>
            </a:r>
            <a:r>
              <a:rPr lang="en-US" altLang="ko-KR" sz="1200" dirty="0"/>
              <a:t>:6</a:t>
            </a:r>
            <a:r>
              <a:rPr lang="ko-KR" altLang="en-US" sz="1200" dirty="0"/>
              <a:t>억</a:t>
            </a:r>
            <a:r>
              <a:rPr lang="en-US" altLang="ko-KR" sz="1200" dirty="0"/>
              <a:t>1000</a:t>
            </a:r>
          </a:p>
          <a:p>
            <a:pPr algn="ctr"/>
            <a:r>
              <a:rPr lang="ko-KR" altLang="en-US" sz="1200" dirty="0"/>
              <a:t>전세</a:t>
            </a:r>
            <a:r>
              <a:rPr lang="en-US" altLang="ko-KR" sz="1200" dirty="0"/>
              <a:t>:3</a:t>
            </a:r>
            <a:r>
              <a:rPr lang="ko-KR" altLang="en-US" sz="1200" dirty="0"/>
              <a:t>억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49E230F-CCF9-40D4-A29B-B0CA7065FA38}"/>
              </a:ext>
            </a:extLst>
          </p:cNvPr>
          <p:cNvSpPr/>
          <p:nvPr/>
        </p:nvSpPr>
        <p:spPr>
          <a:xfrm>
            <a:off x="2577313" y="1428008"/>
            <a:ext cx="1388703" cy="863602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철산우성</a:t>
            </a:r>
            <a:endParaRPr lang="en-US" altLang="ko-KR" sz="1200" dirty="0"/>
          </a:p>
          <a:p>
            <a:pPr algn="ctr"/>
            <a:r>
              <a:rPr lang="en-US" altLang="ko-KR" sz="1200" dirty="0"/>
              <a:t>1990</a:t>
            </a:r>
            <a:r>
              <a:rPr lang="ko-KR" altLang="en-US" sz="1200" dirty="0"/>
              <a:t>년</a:t>
            </a:r>
            <a:r>
              <a:rPr lang="en-US" altLang="ko-KR" sz="1200" dirty="0"/>
              <a:t>900</a:t>
            </a:r>
            <a:r>
              <a:rPr lang="ko-KR" altLang="en-US" sz="1200" dirty="0"/>
              <a:t>세대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매매</a:t>
            </a:r>
            <a:r>
              <a:rPr lang="en-US" altLang="ko-KR" sz="1200" dirty="0"/>
              <a:t>:4</a:t>
            </a:r>
            <a:r>
              <a:rPr lang="ko-KR" altLang="en-US" sz="1200" dirty="0"/>
              <a:t>억</a:t>
            </a:r>
            <a:r>
              <a:rPr lang="en-US" altLang="ko-KR" sz="1200" dirty="0"/>
              <a:t>9</a:t>
            </a:r>
            <a:r>
              <a:rPr lang="ko-KR" altLang="en-US" sz="1200" dirty="0"/>
              <a:t>천 </a:t>
            </a:r>
            <a:endParaRPr lang="en-US" altLang="ko-KR" sz="1200" dirty="0"/>
          </a:p>
          <a:p>
            <a:pPr algn="ctr"/>
            <a:r>
              <a:rPr lang="ko-KR" altLang="en-US" sz="1200" dirty="0"/>
              <a:t>전세</a:t>
            </a:r>
            <a:r>
              <a:rPr lang="en-US" altLang="ko-KR" sz="1200" dirty="0"/>
              <a:t>:2</a:t>
            </a:r>
            <a:r>
              <a:rPr lang="ko-KR" altLang="en-US" sz="1200" dirty="0"/>
              <a:t>억</a:t>
            </a:r>
            <a:r>
              <a:rPr lang="en-US" altLang="ko-KR" sz="1200" dirty="0"/>
              <a:t>3000</a:t>
            </a:r>
            <a:endParaRPr lang="ko-KR" altLang="en-US" sz="1600" dirty="0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C939129D-0096-45E7-AA48-8C201DFE60CC}"/>
              </a:ext>
            </a:extLst>
          </p:cNvPr>
          <p:cNvSpPr/>
          <p:nvPr/>
        </p:nvSpPr>
        <p:spPr>
          <a:xfrm>
            <a:off x="6675120" y="1428008"/>
            <a:ext cx="1533553" cy="828040"/>
          </a:xfrm>
          <a:prstGeom prst="roundRect">
            <a:avLst>
              <a:gd name="adj" fmla="val 14694"/>
            </a:avLst>
          </a:prstGeom>
          <a:solidFill>
            <a:schemeClr val="accent4">
              <a:alpha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철산자이더헤리티지</a:t>
            </a:r>
            <a:endParaRPr lang="en-US" altLang="ko-KR" sz="1200" b="1" dirty="0"/>
          </a:p>
          <a:p>
            <a:pPr algn="ctr"/>
            <a:r>
              <a:rPr lang="en-US" altLang="ko-KR" sz="1200" b="1" dirty="0"/>
              <a:t>2025</a:t>
            </a:r>
            <a:r>
              <a:rPr lang="ko-KR" altLang="en-US" sz="1200" b="1" dirty="0"/>
              <a:t>년 </a:t>
            </a:r>
            <a:r>
              <a:rPr lang="en-US" altLang="ko-KR" sz="1200" b="1" dirty="0"/>
              <a:t>3804</a:t>
            </a:r>
            <a:r>
              <a:rPr lang="ko-KR" altLang="en-US" sz="1200" b="1" dirty="0"/>
              <a:t>세대</a:t>
            </a:r>
            <a:endParaRPr lang="en-US" altLang="ko-KR" sz="1200" b="1" dirty="0"/>
          </a:p>
          <a:p>
            <a:pPr algn="ctr"/>
            <a:r>
              <a:rPr lang="ko-KR" altLang="en-US" sz="1200" b="1" dirty="0"/>
              <a:t>매매</a:t>
            </a:r>
            <a:r>
              <a:rPr lang="en-US" altLang="ko-KR" sz="1200" b="1" dirty="0"/>
              <a:t>:105000</a:t>
            </a:r>
            <a:r>
              <a:rPr lang="ko-KR" altLang="en-US" sz="1200" b="1" dirty="0"/>
              <a:t>억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7EFA9D85-93E1-4DC8-8635-8651A6605BE6}"/>
              </a:ext>
            </a:extLst>
          </p:cNvPr>
          <p:cNvSpPr/>
          <p:nvPr/>
        </p:nvSpPr>
        <p:spPr>
          <a:xfrm>
            <a:off x="1008993" y="1566042"/>
            <a:ext cx="1536481" cy="690006"/>
          </a:xfrm>
          <a:prstGeom prst="roundRect">
            <a:avLst>
              <a:gd name="adj" fmla="val 1469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철산자이더헤리티지</a:t>
            </a:r>
            <a:endParaRPr lang="en-US" altLang="ko-KR" sz="1200" b="1" dirty="0"/>
          </a:p>
          <a:p>
            <a:pPr algn="ctr"/>
            <a:r>
              <a:rPr lang="en-US" altLang="ko-KR" sz="1200" b="1" dirty="0"/>
              <a:t>2025</a:t>
            </a:r>
            <a:r>
              <a:rPr lang="ko-KR" altLang="en-US" sz="1200" b="1" dirty="0"/>
              <a:t>년 </a:t>
            </a:r>
            <a:r>
              <a:rPr lang="en-US" altLang="ko-KR" sz="1200" b="1" dirty="0"/>
              <a:t>3804</a:t>
            </a:r>
            <a:r>
              <a:rPr lang="ko-KR" altLang="en-US" sz="1200" b="1" dirty="0"/>
              <a:t>세대</a:t>
            </a:r>
            <a:endParaRPr lang="en-US" altLang="ko-KR" sz="1200" b="1" dirty="0"/>
          </a:p>
          <a:p>
            <a:pPr algn="ctr"/>
            <a:r>
              <a:rPr lang="ko-KR" altLang="en-US" sz="1200" b="1" dirty="0"/>
              <a:t>전세</a:t>
            </a:r>
            <a:r>
              <a:rPr lang="en-US" altLang="ko-KR" sz="1200" b="1" dirty="0"/>
              <a:t>:</a:t>
            </a:r>
            <a:r>
              <a:rPr lang="ko-KR" altLang="en-US" sz="1200" b="1" dirty="0"/>
              <a:t>미정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438D413D-3A01-4EC5-BE44-48237E9A023B}"/>
              </a:ext>
            </a:extLst>
          </p:cNvPr>
          <p:cNvSpPr/>
          <p:nvPr/>
        </p:nvSpPr>
        <p:spPr>
          <a:xfrm>
            <a:off x="8208673" y="2211481"/>
            <a:ext cx="1536481" cy="735095"/>
          </a:xfrm>
          <a:prstGeom prst="roundRect">
            <a:avLst>
              <a:gd name="adj" fmla="val 26880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철산주공</a:t>
            </a:r>
            <a:r>
              <a:rPr lang="en-US" altLang="ko-KR" sz="1200" b="1" dirty="0"/>
              <a:t>13</a:t>
            </a:r>
            <a:r>
              <a:rPr lang="ko-KR" altLang="en-US" sz="1200" b="1" dirty="0"/>
              <a:t>단지</a:t>
            </a:r>
            <a:endParaRPr lang="en-US" altLang="ko-KR" sz="1200" b="1" dirty="0"/>
          </a:p>
          <a:p>
            <a:pPr algn="ctr"/>
            <a:r>
              <a:rPr lang="en-US" altLang="ko-KR" sz="1200" b="1" dirty="0"/>
              <a:t>1986</a:t>
            </a:r>
            <a:r>
              <a:rPr lang="ko-KR" altLang="en-US" sz="1200" b="1" dirty="0"/>
              <a:t>년 </a:t>
            </a:r>
            <a:r>
              <a:rPr lang="en-US" altLang="ko-KR" sz="1200" b="1" dirty="0"/>
              <a:t>2460</a:t>
            </a:r>
            <a:r>
              <a:rPr lang="ko-KR" altLang="en-US" sz="1200" b="1" dirty="0"/>
              <a:t>세대</a:t>
            </a:r>
            <a:endParaRPr lang="en-US" altLang="ko-KR" sz="1200" b="1" dirty="0"/>
          </a:p>
          <a:p>
            <a:pPr algn="ctr"/>
            <a:r>
              <a:rPr lang="ko-KR" altLang="en-US" sz="1200" b="1" dirty="0"/>
              <a:t>매매</a:t>
            </a:r>
            <a:r>
              <a:rPr lang="en-US" altLang="ko-KR" sz="1200" b="1" dirty="0"/>
              <a:t>:9</a:t>
            </a:r>
            <a:r>
              <a:rPr lang="ko-KR" altLang="en-US" sz="1200" b="1" dirty="0"/>
              <a:t>억</a:t>
            </a:r>
            <a:r>
              <a:rPr lang="en-US" altLang="ko-KR" sz="1200" b="1" dirty="0"/>
              <a:t>2000</a:t>
            </a:r>
          </a:p>
          <a:p>
            <a:pPr algn="ctr"/>
            <a:r>
              <a:rPr lang="ko-KR" altLang="en-US" sz="1200" b="1" dirty="0"/>
              <a:t>전세</a:t>
            </a:r>
            <a:r>
              <a:rPr lang="en-US" altLang="ko-KR" sz="1200" b="1" dirty="0"/>
              <a:t>:3</a:t>
            </a:r>
            <a:r>
              <a:rPr lang="ko-KR" altLang="en-US" sz="1200" b="1" dirty="0"/>
              <a:t>억</a:t>
            </a:r>
            <a:r>
              <a:rPr lang="en-US" altLang="ko-KR" sz="1200" b="1" dirty="0"/>
              <a:t>5000</a:t>
            </a:r>
            <a:endParaRPr lang="ko-KR" altLang="en-US" sz="12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770326D9-4B44-4376-B73E-D5F826D23849}"/>
              </a:ext>
            </a:extLst>
          </p:cNvPr>
          <p:cNvSpPr/>
          <p:nvPr/>
        </p:nvSpPr>
        <p:spPr>
          <a:xfrm>
            <a:off x="1781456" y="2277069"/>
            <a:ext cx="1724366" cy="779924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철산주공</a:t>
            </a:r>
            <a:r>
              <a:rPr lang="en-US" altLang="ko-KR" sz="1200" b="1" dirty="0"/>
              <a:t>13</a:t>
            </a:r>
            <a:r>
              <a:rPr lang="ko-KR" altLang="en-US" sz="1200" b="1" dirty="0"/>
              <a:t>단지</a:t>
            </a:r>
            <a:endParaRPr lang="en-US" altLang="ko-KR" sz="1200" b="1" dirty="0"/>
          </a:p>
          <a:p>
            <a:pPr algn="ctr"/>
            <a:r>
              <a:rPr lang="en-US" altLang="ko-KR" sz="1200" b="1" dirty="0"/>
              <a:t>1986</a:t>
            </a:r>
            <a:r>
              <a:rPr lang="ko-KR" altLang="en-US" sz="1200" b="1" dirty="0"/>
              <a:t>년 </a:t>
            </a:r>
            <a:r>
              <a:rPr lang="en-US" altLang="ko-KR" sz="1200" b="1" dirty="0"/>
              <a:t>2460</a:t>
            </a:r>
            <a:r>
              <a:rPr lang="ko-KR" altLang="en-US" sz="1200" b="1" dirty="0"/>
              <a:t>세대</a:t>
            </a:r>
            <a:endParaRPr lang="en-US" altLang="ko-KR" sz="1200" b="1" dirty="0"/>
          </a:p>
          <a:p>
            <a:pPr algn="ctr"/>
            <a:r>
              <a:rPr lang="ko-KR" altLang="en-US" sz="1200" b="1" dirty="0"/>
              <a:t>매매</a:t>
            </a:r>
            <a:r>
              <a:rPr lang="en-US" altLang="ko-KR" sz="1200" b="1" dirty="0"/>
              <a:t>:8</a:t>
            </a:r>
            <a:r>
              <a:rPr lang="ko-KR" altLang="en-US" sz="1200" b="1" dirty="0"/>
              <a:t>억</a:t>
            </a:r>
            <a:r>
              <a:rPr lang="en-US" altLang="ko-KR" sz="1200" b="1" dirty="0"/>
              <a:t>7000</a:t>
            </a:r>
          </a:p>
          <a:p>
            <a:pPr algn="ctr"/>
            <a:r>
              <a:rPr lang="ko-KR" altLang="en-US" sz="1200" b="1" dirty="0"/>
              <a:t>전세</a:t>
            </a:r>
            <a:r>
              <a:rPr lang="en-US" altLang="ko-KR" sz="1200" b="1" dirty="0"/>
              <a:t>:3</a:t>
            </a:r>
            <a:r>
              <a:rPr lang="ko-KR" altLang="en-US" sz="1200" b="1" dirty="0"/>
              <a:t>억</a:t>
            </a:r>
            <a:r>
              <a:rPr lang="en-US" altLang="ko-KR" sz="1200" b="1" dirty="0"/>
              <a:t>3000</a:t>
            </a:r>
            <a:endParaRPr lang="ko-KR" altLang="en-US" sz="12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3EF02438-9DD9-4C8E-9735-98AAA3E2B08D}"/>
              </a:ext>
            </a:extLst>
          </p:cNvPr>
          <p:cNvSpPr/>
          <p:nvPr/>
        </p:nvSpPr>
        <p:spPr>
          <a:xfrm>
            <a:off x="7611195" y="2920378"/>
            <a:ext cx="1536481" cy="735095"/>
          </a:xfrm>
          <a:prstGeom prst="roundRect">
            <a:avLst>
              <a:gd name="adj" fmla="val 26880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철산주공</a:t>
            </a:r>
            <a:r>
              <a:rPr lang="en-US" altLang="ko-KR" sz="1200" b="1" dirty="0"/>
              <a:t>13</a:t>
            </a:r>
            <a:r>
              <a:rPr lang="ko-KR" altLang="en-US" sz="1200" b="1" dirty="0"/>
              <a:t>단지</a:t>
            </a:r>
            <a:endParaRPr lang="en-US" altLang="ko-KR" sz="1200" b="1" dirty="0"/>
          </a:p>
          <a:p>
            <a:pPr algn="ctr"/>
            <a:r>
              <a:rPr lang="en-US" altLang="ko-KR" sz="1200" b="1" dirty="0"/>
              <a:t>1986</a:t>
            </a:r>
            <a:r>
              <a:rPr lang="ko-KR" altLang="en-US" sz="1200" b="1" dirty="0"/>
              <a:t>년 </a:t>
            </a:r>
            <a:r>
              <a:rPr lang="en-US" altLang="ko-KR" sz="1200" b="1" dirty="0"/>
              <a:t>2460</a:t>
            </a:r>
            <a:r>
              <a:rPr lang="ko-KR" altLang="en-US" sz="1200" b="1" dirty="0"/>
              <a:t>세대</a:t>
            </a:r>
            <a:endParaRPr lang="en-US" altLang="ko-KR" sz="1200" b="1" dirty="0"/>
          </a:p>
          <a:p>
            <a:pPr algn="ctr"/>
            <a:r>
              <a:rPr lang="ko-KR" altLang="en-US" sz="1200" b="1" dirty="0"/>
              <a:t>매매</a:t>
            </a:r>
            <a:r>
              <a:rPr lang="en-US" altLang="ko-KR" sz="1200" b="1" dirty="0"/>
              <a:t>:9</a:t>
            </a:r>
            <a:r>
              <a:rPr lang="ko-KR" altLang="en-US" sz="1200" b="1" dirty="0"/>
              <a:t>억</a:t>
            </a:r>
            <a:r>
              <a:rPr lang="en-US" altLang="ko-KR" sz="1200" b="1" dirty="0"/>
              <a:t>2000</a:t>
            </a:r>
          </a:p>
          <a:p>
            <a:pPr algn="ctr"/>
            <a:r>
              <a:rPr lang="ko-KR" altLang="en-US" sz="1200" b="1" dirty="0"/>
              <a:t>전세</a:t>
            </a:r>
            <a:r>
              <a:rPr lang="en-US" altLang="ko-KR" sz="1200" b="1" dirty="0"/>
              <a:t>:3</a:t>
            </a:r>
            <a:r>
              <a:rPr lang="ko-KR" altLang="en-US" sz="1200" b="1" dirty="0"/>
              <a:t>억</a:t>
            </a:r>
            <a:r>
              <a:rPr lang="en-US" altLang="ko-KR" sz="1200" b="1" dirty="0"/>
              <a:t>5000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237189929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28821</TotalTime>
  <Words>482</Words>
  <Application>Microsoft Office PowerPoint</Application>
  <PresentationFormat>와이드스크린</PresentationFormat>
  <Paragraphs>153</Paragraphs>
  <Slides>19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3" baseType="lpstr">
      <vt:lpstr>나눔고딕</vt:lpstr>
      <vt:lpstr>맑은 고딕</vt:lpstr>
      <vt:lpstr>Arial</vt:lpstr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시세분석(랜드마크 아파트)</vt:lpstr>
      <vt:lpstr>시세분석(철산동)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kim rina</cp:lastModifiedBy>
  <cp:revision>820</cp:revision>
  <dcterms:created xsi:type="dcterms:W3CDTF">2020-09-24T00:31:38Z</dcterms:created>
  <dcterms:modified xsi:type="dcterms:W3CDTF">2023-10-18T14:41:28Z</dcterms:modified>
</cp:coreProperties>
</file>