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1351" r:id="rId2"/>
    <p:sldId id="3092" r:id="rId3"/>
    <p:sldId id="3101" r:id="rId4"/>
    <p:sldId id="3116" r:id="rId5"/>
    <p:sldId id="3121" r:id="rId6"/>
    <p:sldId id="3120" r:id="rId7"/>
    <p:sldId id="3117" r:id="rId8"/>
    <p:sldId id="3104" r:id="rId9"/>
    <p:sldId id="3054" r:id="rId10"/>
    <p:sldId id="3110" r:id="rId11"/>
    <p:sldId id="3106" r:id="rId12"/>
    <p:sldId id="3112" r:id="rId13"/>
    <p:sldId id="3114" r:id="rId14"/>
    <p:sldId id="3118" r:id="rId15"/>
    <p:sldId id="3138" r:id="rId16"/>
    <p:sldId id="3123" r:id="rId17"/>
    <p:sldId id="3113" r:id="rId18"/>
    <p:sldId id="3124" r:id="rId19"/>
    <p:sldId id="3125" r:id="rId20"/>
    <p:sldId id="3126" r:id="rId21"/>
    <p:sldId id="3127" r:id="rId22"/>
    <p:sldId id="3128" r:id="rId23"/>
    <p:sldId id="3129" r:id="rId24"/>
    <p:sldId id="3130" r:id="rId25"/>
    <p:sldId id="3131" r:id="rId26"/>
    <p:sldId id="3133" r:id="rId27"/>
    <p:sldId id="3135" r:id="rId28"/>
    <p:sldId id="3136" r:id="rId29"/>
    <p:sldId id="3137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:p15="http://schemas.microsoft.com/office/powerpoint/2012/main" userId="박주현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21B1"/>
    <a:srgbClr val="A8DDD7"/>
    <a:srgbClr val="FF6600"/>
    <a:srgbClr val="E71224"/>
    <a:srgbClr val="249EB3"/>
    <a:srgbClr val="F79E97"/>
    <a:srgbClr val="00863D"/>
    <a:srgbClr val="1C788D"/>
    <a:srgbClr val="E6E6E6"/>
    <a:srgbClr val="458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5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71685424645345E-2"/>
          <c:y val="1.4585124424724007E-2"/>
          <c:w val="0.88403583480497805"/>
          <c:h val="0.695903639911959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매매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과천시 (30)</c:v>
                </c:pt>
                <c:pt idx="1">
                  <c:v>성남시 분당구 (290)</c:v>
                </c:pt>
                <c:pt idx="2">
                  <c:v>성남시 (436)</c:v>
                </c:pt>
                <c:pt idx="3">
                  <c:v>성남시 수정구 (80)</c:v>
                </c:pt>
                <c:pt idx="4">
                  <c:v>하남시 (172)</c:v>
                </c:pt>
                <c:pt idx="5">
                  <c:v>안양시 동안구 (172)</c:v>
                </c:pt>
                <c:pt idx="6">
                  <c:v>광명시 (105)</c:v>
                </c:pt>
                <c:pt idx="7">
                  <c:v>성남시 중원구 (66)</c:v>
                </c:pt>
                <c:pt idx="8">
                  <c:v>안양시 (283)</c:v>
                </c:pt>
                <c:pt idx="9">
                  <c:v>구리시 (113)</c:v>
                </c:pt>
                <c:pt idx="10">
                  <c:v>용인시 수지구 (226)</c:v>
                </c:pt>
                <c:pt idx="11">
                  <c:v>수원시 영통구 (182)</c:v>
                </c:pt>
                <c:pt idx="12">
                  <c:v>의왕시 (108)</c:v>
                </c:pt>
                <c:pt idx="13">
                  <c:v>안양시 만안구 (111)</c:v>
                </c:pt>
                <c:pt idx="14">
                  <c:v>수원시 팔달구 (119)</c:v>
                </c:pt>
                <c:pt idx="15">
                  <c:v>수원시 (595)</c:v>
                </c:pt>
                <c:pt idx="16">
                  <c:v>용인시 (574)</c:v>
                </c:pt>
                <c:pt idx="17">
                  <c:v>부천시 (395)</c:v>
                </c:pt>
                <c:pt idx="18">
                  <c:v>군포시 (109)</c:v>
                </c:pt>
                <c:pt idx="19">
                  <c:v>고양시 덕양구 (259)</c:v>
                </c:pt>
                <c:pt idx="20">
                  <c:v>화성시 (519)</c:v>
                </c:pt>
                <c:pt idx="21">
                  <c:v>안산시 단원구 (179)</c:v>
                </c:pt>
                <c:pt idx="22">
                  <c:v>고양시 일산동구 (183)</c:v>
                </c:pt>
                <c:pt idx="23">
                  <c:v>수원시 장안구 (103)</c:v>
                </c:pt>
                <c:pt idx="24">
                  <c:v>고양시 (607)</c:v>
                </c:pt>
                <c:pt idx="25">
                  <c:v>용인시 기흥구 (249)</c:v>
                </c:pt>
                <c:pt idx="26">
                  <c:v>안산시 (246)</c:v>
                </c:pt>
                <c:pt idx="27">
                  <c:v>수원시 권선구 (191)</c:v>
                </c:pt>
                <c:pt idx="28">
                  <c:v>고양시 일산서구 (165)</c:v>
                </c:pt>
              </c:strCache>
            </c:strRef>
          </c:cat>
          <c:val>
            <c:numRef>
              <c:f>Sheet1!$B$2:$B$30</c:f>
              <c:numCache>
                <c:formatCode>#,##0</c:formatCode>
                <c:ptCount val="29"/>
                <c:pt idx="0">
                  <c:v>5248</c:v>
                </c:pt>
                <c:pt idx="1">
                  <c:v>3909</c:v>
                </c:pt>
                <c:pt idx="2">
                  <c:v>3589</c:v>
                </c:pt>
                <c:pt idx="3">
                  <c:v>3253</c:v>
                </c:pt>
                <c:pt idx="4">
                  <c:v>2702</c:v>
                </c:pt>
                <c:pt idx="5">
                  <c:v>2498</c:v>
                </c:pt>
                <c:pt idx="6">
                  <c:v>2494</c:v>
                </c:pt>
                <c:pt idx="7">
                  <c:v>2361</c:v>
                </c:pt>
                <c:pt idx="8">
                  <c:v>2319</c:v>
                </c:pt>
                <c:pt idx="9">
                  <c:v>2269</c:v>
                </c:pt>
                <c:pt idx="10">
                  <c:v>2192</c:v>
                </c:pt>
                <c:pt idx="11">
                  <c:v>2184</c:v>
                </c:pt>
                <c:pt idx="12">
                  <c:v>2099</c:v>
                </c:pt>
                <c:pt idx="13">
                  <c:v>1931</c:v>
                </c:pt>
                <c:pt idx="14">
                  <c:v>1831</c:v>
                </c:pt>
                <c:pt idx="15">
                  <c:v>1822</c:v>
                </c:pt>
                <c:pt idx="16">
                  <c:v>1791</c:v>
                </c:pt>
                <c:pt idx="17">
                  <c:v>1761</c:v>
                </c:pt>
                <c:pt idx="18">
                  <c:v>1746</c:v>
                </c:pt>
                <c:pt idx="19">
                  <c:v>1729</c:v>
                </c:pt>
                <c:pt idx="20">
                  <c:v>1675</c:v>
                </c:pt>
                <c:pt idx="21">
                  <c:v>1655</c:v>
                </c:pt>
                <c:pt idx="22">
                  <c:v>1653</c:v>
                </c:pt>
                <c:pt idx="23">
                  <c:v>1628</c:v>
                </c:pt>
                <c:pt idx="24">
                  <c:v>1621</c:v>
                </c:pt>
                <c:pt idx="25">
                  <c:v>1603</c:v>
                </c:pt>
                <c:pt idx="26">
                  <c:v>1576</c:v>
                </c:pt>
                <c:pt idx="27">
                  <c:v>1488</c:v>
                </c:pt>
                <c:pt idx="28">
                  <c:v>1470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36-451B-8768-BF5878A916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전세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과천시 (30)</c:v>
                </c:pt>
                <c:pt idx="1">
                  <c:v>성남시 분당구 (290)</c:v>
                </c:pt>
                <c:pt idx="2">
                  <c:v>성남시 (436)</c:v>
                </c:pt>
                <c:pt idx="3">
                  <c:v>성남시 수정구 (80)</c:v>
                </c:pt>
                <c:pt idx="4">
                  <c:v>하남시 (172)</c:v>
                </c:pt>
                <c:pt idx="5">
                  <c:v>안양시 동안구 (172)</c:v>
                </c:pt>
                <c:pt idx="6">
                  <c:v>광명시 (105)</c:v>
                </c:pt>
                <c:pt idx="7">
                  <c:v>성남시 중원구 (66)</c:v>
                </c:pt>
                <c:pt idx="8">
                  <c:v>안양시 (283)</c:v>
                </c:pt>
                <c:pt idx="9">
                  <c:v>구리시 (113)</c:v>
                </c:pt>
                <c:pt idx="10">
                  <c:v>용인시 수지구 (226)</c:v>
                </c:pt>
                <c:pt idx="11">
                  <c:v>수원시 영통구 (182)</c:v>
                </c:pt>
                <c:pt idx="12">
                  <c:v>의왕시 (108)</c:v>
                </c:pt>
                <c:pt idx="13">
                  <c:v>안양시 만안구 (111)</c:v>
                </c:pt>
                <c:pt idx="14">
                  <c:v>수원시 팔달구 (119)</c:v>
                </c:pt>
                <c:pt idx="15">
                  <c:v>수원시 (595)</c:v>
                </c:pt>
                <c:pt idx="16">
                  <c:v>용인시 (574)</c:v>
                </c:pt>
                <c:pt idx="17">
                  <c:v>부천시 (395)</c:v>
                </c:pt>
                <c:pt idx="18">
                  <c:v>군포시 (109)</c:v>
                </c:pt>
                <c:pt idx="19">
                  <c:v>고양시 덕양구 (259)</c:v>
                </c:pt>
                <c:pt idx="20">
                  <c:v>화성시 (519)</c:v>
                </c:pt>
                <c:pt idx="21">
                  <c:v>안산시 단원구 (179)</c:v>
                </c:pt>
                <c:pt idx="22">
                  <c:v>고양시 일산동구 (183)</c:v>
                </c:pt>
                <c:pt idx="23">
                  <c:v>수원시 장안구 (103)</c:v>
                </c:pt>
                <c:pt idx="24">
                  <c:v>고양시 (607)</c:v>
                </c:pt>
                <c:pt idx="25">
                  <c:v>용인시 기흥구 (249)</c:v>
                </c:pt>
                <c:pt idx="26">
                  <c:v>안산시 (246)</c:v>
                </c:pt>
                <c:pt idx="27">
                  <c:v>수원시 권선구 (191)</c:v>
                </c:pt>
                <c:pt idx="28">
                  <c:v>고양시 일산서구 (165)</c:v>
                </c:pt>
              </c:strCache>
            </c:strRef>
          </c:cat>
          <c:val>
            <c:numRef>
              <c:f>Sheet1!$C$2:$C$30</c:f>
              <c:numCache>
                <c:formatCode>#,##0</c:formatCode>
                <c:ptCount val="29"/>
                <c:pt idx="0">
                  <c:v>2330</c:v>
                </c:pt>
                <c:pt idx="1">
                  <c:v>1950</c:v>
                </c:pt>
                <c:pt idx="2">
                  <c:v>1822</c:v>
                </c:pt>
                <c:pt idx="3">
                  <c:v>1763</c:v>
                </c:pt>
                <c:pt idx="4">
                  <c:v>1647</c:v>
                </c:pt>
                <c:pt idx="5">
                  <c:v>1429</c:v>
                </c:pt>
                <c:pt idx="6">
                  <c:v>1365</c:v>
                </c:pt>
                <c:pt idx="7">
                  <c:v>1373</c:v>
                </c:pt>
                <c:pt idx="8">
                  <c:v>1371</c:v>
                </c:pt>
                <c:pt idx="9">
                  <c:v>1240</c:v>
                </c:pt>
                <c:pt idx="10">
                  <c:v>1376</c:v>
                </c:pt>
                <c:pt idx="11">
                  <c:v>1212</c:v>
                </c:pt>
                <c:pt idx="12">
                  <c:v>1233</c:v>
                </c:pt>
                <c:pt idx="13">
                  <c:v>1242</c:v>
                </c:pt>
                <c:pt idx="14">
                  <c:v>1012</c:v>
                </c:pt>
                <c:pt idx="15">
                  <c:v>1047</c:v>
                </c:pt>
                <c:pt idx="16">
                  <c:v>1128</c:v>
                </c:pt>
                <c:pt idx="17">
                  <c:v>1119</c:v>
                </c:pt>
                <c:pt idx="18">
                  <c:v>1087</c:v>
                </c:pt>
                <c:pt idx="19">
                  <c:v>1101</c:v>
                </c:pt>
                <c:pt idx="20" formatCode="General">
                  <c:v>971</c:v>
                </c:pt>
                <c:pt idx="21" formatCode="General">
                  <c:v>951</c:v>
                </c:pt>
                <c:pt idx="22">
                  <c:v>1072</c:v>
                </c:pt>
                <c:pt idx="23" formatCode="General">
                  <c:v>967</c:v>
                </c:pt>
                <c:pt idx="24">
                  <c:v>1031</c:v>
                </c:pt>
                <c:pt idx="25" formatCode="General">
                  <c:v>993</c:v>
                </c:pt>
                <c:pt idx="26" formatCode="General">
                  <c:v>904</c:v>
                </c:pt>
                <c:pt idx="27" formatCode="General">
                  <c:v>904</c:v>
                </c:pt>
                <c:pt idx="28" formatCode="General">
                  <c:v>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36-451B-8768-BF5878A91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430655"/>
        <c:axId val="347427703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전세율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Sheet1!$A$2:$A$30</c:f>
              <c:strCache>
                <c:ptCount val="29"/>
                <c:pt idx="0">
                  <c:v>과천시 (30)</c:v>
                </c:pt>
                <c:pt idx="1">
                  <c:v>성남시 분당구 (290)</c:v>
                </c:pt>
                <c:pt idx="2">
                  <c:v>성남시 (436)</c:v>
                </c:pt>
                <c:pt idx="3">
                  <c:v>성남시 수정구 (80)</c:v>
                </c:pt>
                <c:pt idx="4">
                  <c:v>하남시 (172)</c:v>
                </c:pt>
                <c:pt idx="5">
                  <c:v>안양시 동안구 (172)</c:v>
                </c:pt>
                <c:pt idx="6">
                  <c:v>광명시 (105)</c:v>
                </c:pt>
                <c:pt idx="7">
                  <c:v>성남시 중원구 (66)</c:v>
                </c:pt>
                <c:pt idx="8">
                  <c:v>안양시 (283)</c:v>
                </c:pt>
                <c:pt idx="9">
                  <c:v>구리시 (113)</c:v>
                </c:pt>
                <c:pt idx="10">
                  <c:v>용인시 수지구 (226)</c:v>
                </c:pt>
                <c:pt idx="11">
                  <c:v>수원시 영통구 (182)</c:v>
                </c:pt>
                <c:pt idx="12">
                  <c:v>의왕시 (108)</c:v>
                </c:pt>
                <c:pt idx="13">
                  <c:v>안양시 만안구 (111)</c:v>
                </c:pt>
                <c:pt idx="14">
                  <c:v>수원시 팔달구 (119)</c:v>
                </c:pt>
                <c:pt idx="15">
                  <c:v>수원시 (595)</c:v>
                </c:pt>
                <c:pt idx="16">
                  <c:v>용인시 (574)</c:v>
                </c:pt>
                <c:pt idx="17">
                  <c:v>부천시 (395)</c:v>
                </c:pt>
                <c:pt idx="18">
                  <c:v>군포시 (109)</c:v>
                </c:pt>
                <c:pt idx="19">
                  <c:v>고양시 덕양구 (259)</c:v>
                </c:pt>
                <c:pt idx="20">
                  <c:v>화성시 (519)</c:v>
                </c:pt>
                <c:pt idx="21">
                  <c:v>안산시 단원구 (179)</c:v>
                </c:pt>
                <c:pt idx="22">
                  <c:v>고양시 일산동구 (183)</c:v>
                </c:pt>
                <c:pt idx="23">
                  <c:v>수원시 장안구 (103)</c:v>
                </c:pt>
                <c:pt idx="24">
                  <c:v>고양시 (607)</c:v>
                </c:pt>
                <c:pt idx="25">
                  <c:v>용인시 기흥구 (249)</c:v>
                </c:pt>
                <c:pt idx="26">
                  <c:v>안산시 (246)</c:v>
                </c:pt>
                <c:pt idx="27">
                  <c:v>수원시 권선구 (191)</c:v>
                </c:pt>
                <c:pt idx="28">
                  <c:v>고양시 일산서구 (165)</c:v>
                </c:pt>
              </c:strCache>
            </c:strRef>
          </c:cat>
          <c:val>
            <c:numRef>
              <c:f>Sheet1!$D$2:$D$30</c:f>
              <c:numCache>
                <c:formatCode>0%</c:formatCode>
                <c:ptCount val="29"/>
                <c:pt idx="0">
                  <c:v>0.44</c:v>
                </c:pt>
                <c:pt idx="1">
                  <c:v>0.5</c:v>
                </c:pt>
                <c:pt idx="2">
                  <c:v>0.51</c:v>
                </c:pt>
                <c:pt idx="3">
                  <c:v>0.54</c:v>
                </c:pt>
                <c:pt idx="4">
                  <c:v>0.61</c:v>
                </c:pt>
                <c:pt idx="5">
                  <c:v>0.56999999999999995</c:v>
                </c:pt>
                <c:pt idx="6">
                  <c:v>0.55000000000000004</c:v>
                </c:pt>
                <c:pt idx="7">
                  <c:v>0.54</c:v>
                </c:pt>
                <c:pt idx="8">
                  <c:v>0.59</c:v>
                </c:pt>
                <c:pt idx="9">
                  <c:v>0.54</c:v>
                </c:pt>
                <c:pt idx="10">
                  <c:v>0.63</c:v>
                </c:pt>
                <c:pt idx="11">
                  <c:v>0.55000000000000004</c:v>
                </c:pt>
                <c:pt idx="12">
                  <c:v>0.59</c:v>
                </c:pt>
                <c:pt idx="13">
                  <c:v>0.63</c:v>
                </c:pt>
                <c:pt idx="14">
                  <c:v>0.51</c:v>
                </c:pt>
                <c:pt idx="15">
                  <c:v>0.56999999999999995</c:v>
                </c:pt>
                <c:pt idx="16">
                  <c:v>0.63</c:v>
                </c:pt>
                <c:pt idx="17">
                  <c:v>0.62</c:v>
                </c:pt>
                <c:pt idx="18">
                  <c:v>0.62</c:v>
                </c:pt>
                <c:pt idx="19">
                  <c:v>0.64</c:v>
                </c:pt>
                <c:pt idx="20">
                  <c:v>0.57999999999999996</c:v>
                </c:pt>
                <c:pt idx="21">
                  <c:v>0.56999999999999995</c:v>
                </c:pt>
                <c:pt idx="22">
                  <c:v>0.65</c:v>
                </c:pt>
                <c:pt idx="23">
                  <c:v>0.59</c:v>
                </c:pt>
                <c:pt idx="24">
                  <c:v>0.64</c:v>
                </c:pt>
                <c:pt idx="25">
                  <c:v>0.62</c:v>
                </c:pt>
                <c:pt idx="26">
                  <c:v>0.56999999999999995</c:v>
                </c:pt>
                <c:pt idx="27">
                  <c:v>0.6</c:v>
                </c:pt>
                <c:pt idx="28">
                  <c:v>0.62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36-451B-8768-BF5878A91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9678752"/>
        <c:axId val="2029677112"/>
      </c:lineChart>
      <c:catAx>
        <c:axId val="347430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47427703"/>
        <c:crosses val="autoZero"/>
        <c:auto val="1"/>
        <c:lblAlgn val="ctr"/>
        <c:lblOffset val="100"/>
        <c:noMultiLvlLbl val="0"/>
      </c:catAx>
      <c:valAx>
        <c:axId val="347427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47430655"/>
        <c:crosses val="autoZero"/>
        <c:crossBetween val="between"/>
      </c:valAx>
      <c:valAx>
        <c:axId val="202967711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029678752"/>
        <c:crosses val="max"/>
        <c:crossBetween val="between"/>
      </c:valAx>
      <c:catAx>
        <c:axId val="202967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296771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0.2037</cdr:x>
      <cdr:y>0.37568</cdr:y>
    </cdr:from>
    <cdr:to>
      <cdr:x>0.23493</cdr:x>
      <cdr:y>0.74536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1653881" y="1692836"/>
          <a:ext cx="253497" cy="16658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79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935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1481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288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58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22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616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497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136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115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760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4924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D15B7-8ADB-4B78-ACF0-AE7E9FCCC76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16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873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145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397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868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609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511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503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8530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1502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3925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490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0209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064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034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ptgin.com/home/gin01/gin010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image" Target="../media/image53.png"/><Relationship Id="rId4" Type="http://schemas.openxmlformats.org/officeDocument/2006/relationships/image" Target="../media/image44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>
                <a:solidFill>
                  <a:schemeClr val="bg1"/>
                </a:solidFill>
              </a:rPr>
              <a:t>실전준비반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48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75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 smtClean="0">
                <a:solidFill>
                  <a:schemeClr val="bg1"/>
                </a:solidFill>
              </a:rPr>
              <a:t>데이썸머</a:t>
            </a:r>
            <a:endParaRPr kumimoji="1" lang="en-US" altLang="ko-K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675"/>
            <a:ext cx="12192000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9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시세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전국시세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6" y="776574"/>
            <a:ext cx="6916339" cy="6038329"/>
          </a:xfrm>
          <a:prstGeom prst="rect">
            <a:avLst/>
          </a:prstGeom>
        </p:spPr>
      </p:pic>
      <p:sp>
        <p:nvSpPr>
          <p:cNvPr id="54" name="타원 53"/>
          <p:cNvSpPr/>
          <p:nvPr/>
        </p:nvSpPr>
        <p:spPr>
          <a:xfrm>
            <a:off x="3494938" y="5029204"/>
            <a:ext cx="374411" cy="399531"/>
          </a:xfrm>
          <a:prstGeom prst="ellipse">
            <a:avLst/>
          </a:prstGeom>
          <a:noFill/>
          <a:ln w="38100">
            <a:solidFill>
              <a:srgbClr val="FF2F92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sz="1000">
              <a:solidFill>
                <a:sysClr val="windowText" lastClr="000000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860692" y="819671"/>
            <a:ext cx="1827770" cy="230832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 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동작구는 서울 수도권 </a:t>
            </a:r>
            <a:r>
              <a:rPr lang="en-US" altLang="ko-KR" sz="1200" dirty="0" smtClean="0"/>
              <a:t>79</a:t>
            </a:r>
            <a:r>
              <a:rPr lang="ko-KR" altLang="en-US" sz="1200" dirty="0" smtClean="0"/>
              <a:t>개구에서  </a:t>
            </a:r>
            <a:r>
              <a:rPr lang="en-US" altLang="ko-KR" sz="1200" dirty="0" smtClean="0"/>
              <a:t>26</a:t>
            </a:r>
            <a:r>
              <a:rPr lang="ko-KR" altLang="en-US" sz="1200" dirty="0" smtClean="0"/>
              <a:t>위로 </a:t>
            </a:r>
            <a:endParaRPr lang="en-US" altLang="ko-KR" sz="1200" dirty="0" smtClean="0"/>
          </a:p>
          <a:p>
            <a:r>
              <a:rPr lang="ko-KR" altLang="en-US" sz="1200" dirty="0" smtClean="0"/>
              <a:t>중위 정도의 가격 수준을 </a:t>
            </a:r>
            <a:endParaRPr lang="en-US" altLang="ko-KR" sz="1200" dirty="0" smtClean="0"/>
          </a:p>
          <a:p>
            <a:r>
              <a:rPr lang="ko-KR" altLang="en-US" sz="1200" dirty="0" smtClean="0"/>
              <a:t>보이고 있다</a:t>
            </a:r>
            <a:endParaRPr lang="en-US" altLang="ko-KR" sz="1200" dirty="0" smtClean="0"/>
          </a:p>
          <a:p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ko-KR" altLang="en-US" sz="1200" dirty="0" smtClean="0"/>
              <a:t>매매 </a:t>
            </a:r>
            <a:r>
              <a:rPr lang="ko-KR" altLang="en-US" sz="1200" dirty="0" err="1" smtClean="0"/>
              <a:t>평당가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2475</a:t>
            </a:r>
            <a:r>
              <a:rPr lang="ko-KR" altLang="en-US" sz="1200" dirty="0" smtClean="0"/>
              <a:t>만원</a:t>
            </a:r>
            <a:endParaRPr lang="en-US" altLang="ko-KR" sz="1200" dirty="0" smtClean="0"/>
          </a:p>
          <a:p>
            <a:pPr marL="171450" indent="-171450">
              <a:buFontTx/>
              <a:buChar char="-"/>
            </a:pPr>
            <a:r>
              <a:rPr lang="ko-KR" altLang="en-US" sz="1200" dirty="0" err="1" smtClean="0"/>
              <a:t>전세평당가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1421</a:t>
            </a:r>
            <a:r>
              <a:rPr lang="ko-KR" altLang="en-US" sz="1200" dirty="0" smtClean="0"/>
              <a:t>만원</a:t>
            </a:r>
            <a:endParaRPr lang="en-US" altLang="ko-KR" sz="1200" dirty="0" smtClean="0"/>
          </a:p>
          <a:p>
            <a:pPr marL="171450" indent="-171450">
              <a:buFontTx/>
              <a:buChar char="-"/>
            </a:pPr>
            <a:r>
              <a:rPr lang="ko-KR" altLang="en-US" sz="1200" dirty="0" err="1" smtClean="0"/>
              <a:t>전세가율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57%</a:t>
            </a:r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pPr marL="171450" indent="-171450">
              <a:buFontTx/>
              <a:buChar char="-"/>
            </a:pP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경기광명시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서울노원</a:t>
            </a:r>
            <a:r>
              <a:rPr lang="en-US" altLang="ko-KR" sz="1200" dirty="0" smtClean="0"/>
              <a:t>,</a:t>
            </a:r>
          </a:p>
          <a:p>
            <a:r>
              <a:rPr lang="ko-KR" altLang="en-US" sz="1200" dirty="0" smtClean="0"/>
              <a:t>중랑구와 비슷한 매매가격 시세를 보이고 있다</a:t>
            </a:r>
            <a:r>
              <a:rPr lang="en-US" altLang="ko-KR" sz="1200" dirty="0" smtClean="0"/>
              <a:t>.</a:t>
            </a:r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057" y="819671"/>
            <a:ext cx="3306181" cy="601838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6406686" y="4114968"/>
            <a:ext cx="3254921" cy="156519"/>
          </a:xfrm>
          <a:prstGeom prst="rect">
            <a:avLst/>
          </a:prstGeom>
          <a:noFill/>
          <a:ln w="381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sz="1000">
              <a:solidFill>
                <a:sysClr val="windowText" lastClr="000000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41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시세</a:t>
            </a:r>
            <a:r>
              <a:rPr lang="en-US" altLang="ko-KR" sz="2400" b="1" smtClean="0">
                <a:solidFill>
                  <a:schemeClr val="bg1"/>
                </a:solidFill>
              </a:rPr>
              <a:t>&gt; </a:t>
            </a:r>
            <a:r>
              <a:rPr lang="ko-KR" altLang="en-US" sz="2400" b="1" smtClean="0">
                <a:solidFill>
                  <a:schemeClr val="bg1"/>
                </a:solidFill>
              </a:rPr>
              <a:t>경기도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차트 13"/>
          <p:cNvGraphicFramePr/>
          <p:nvPr>
            <p:extLst>
              <p:ext uri="{D42A27DB-BD31-4B8C-83A1-F6EECF244321}">
                <p14:modId xmlns:p14="http://schemas.microsoft.com/office/powerpoint/2010/main" val="3755647237"/>
              </p:ext>
            </p:extLst>
          </p:nvPr>
        </p:nvGraphicFramePr>
        <p:xfrm>
          <a:off x="3841572" y="950776"/>
          <a:ext cx="8119034" cy="450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641025"/>
              </p:ext>
            </p:extLst>
          </p:nvPr>
        </p:nvGraphicFramePr>
        <p:xfrm>
          <a:off x="153432" y="983730"/>
          <a:ext cx="3574732" cy="4473144"/>
        </p:xfrm>
        <a:graphic>
          <a:graphicData uri="http://schemas.openxmlformats.org/drawingml/2006/table">
            <a:tbl>
              <a:tblPr/>
              <a:tblGrid>
                <a:gridCol w="1435211">
                  <a:extLst>
                    <a:ext uri="{9D8B030D-6E8A-4147-A177-3AD203B41FA5}">
                      <a16:colId xmlns:a16="http://schemas.microsoft.com/office/drawing/2014/main" val="4254612781"/>
                    </a:ext>
                  </a:extLst>
                </a:gridCol>
                <a:gridCol w="488887">
                  <a:extLst>
                    <a:ext uri="{9D8B030D-6E8A-4147-A177-3AD203B41FA5}">
                      <a16:colId xmlns:a16="http://schemas.microsoft.com/office/drawing/2014/main" val="507344383"/>
                    </a:ext>
                  </a:extLst>
                </a:gridCol>
                <a:gridCol w="823865">
                  <a:extLst>
                    <a:ext uri="{9D8B030D-6E8A-4147-A177-3AD203B41FA5}">
                      <a16:colId xmlns:a16="http://schemas.microsoft.com/office/drawing/2014/main" val="3719285659"/>
                    </a:ext>
                  </a:extLst>
                </a:gridCol>
                <a:gridCol w="826769">
                  <a:extLst>
                    <a:ext uri="{9D8B030D-6E8A-4147-A177-3AD203B41FA5}">
                      <a16:colId xmlns:a16="http://schemas.microsoft.com/office/drawing/2014/main" val="4000554074"/>
                    </a:ext>
                  </a:extLst>
                </a:gridCol>
              </a:tblGrid>
              <a:tr h="944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(</a:t>
                      </a:r>
                      <a:r>
                        <a:rPr lang="ko-KR" alt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단지수</a:t>
                      </a:r>
                      <a:r>
                        <a:rPr lang="en-US" altLang="ko-KR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)</a:t>
                      </a:r>
                      <a:r>
                        <a:rPr lang="ko-KR" alt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매매</a:t>
                      </a:r>
                      <a:endParaRPr lang="ko-KR" altLang="en-US" sz="800" b="0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전세</a:t>
                      </a:r>
                      <a:endParaRPr lang="ko-KR" altLang="en-US" sz="800" b="0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hlinkClick r:id="rId4"/>
                        </a:rPr>
                        <a:t>전세율</a:t>
                      </a:r>
                      <a:endParaRPr lang="ko-KR" altLang="en-US" sz="800" b="0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799599"/>
                  </a:ext>
                </a:extLst>
              </a:tr>
              <a:tr h="944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과천시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(30)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5,248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2,330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44%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E0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69802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성남시 분당구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(290)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3,909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1,950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50%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23029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성남시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(436)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3,589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1,822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51%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46916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성남시 수정구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(80)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3,253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1,763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070328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하남시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(172)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2,702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1,647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61%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841548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안양시 동안구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(172)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2,498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1,429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478552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광명시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(105)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2,494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1,365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55%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4741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성남시 중원구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(66)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2,361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1,373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059249"/>
                  </a:ext>
                </a:extLst>
              </a:tr>
              <a:tr h="2022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안양시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(283)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2,319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1,371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59%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9669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구리시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(113)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2,269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1,240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759420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용인시 수지구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(226)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2,192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1,376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254290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수원시 영통구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(182)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2,184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1,212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55%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870465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의왕시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(108)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2,099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1,233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59%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534080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안양시 만안구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(111)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1,931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1,242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299181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수원시 팔달구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(119)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1,831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1,012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51%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107396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수원시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(595)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1,822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1,047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4297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용인시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(574)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1,791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1,128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743139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부천시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(395)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1,761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1,119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974625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군포시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(109)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1,746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1,087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51667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고양시 덕양구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(259)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1,729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1,101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27200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화성시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(519)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1,675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971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58%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11537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안산시 단원구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(179)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1,655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951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752034"/>
                  </a:ext>
                </a:extLst>
              </a:tr>
              <a:tr h="2134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고양시 일산동구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(183)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1,653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1,072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65%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529701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수원시 장안구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(103)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1,628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967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59%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925748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고양시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(607)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1,621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1,031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64%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55454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용인시 기흥구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(249)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1,603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993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927817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안산시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(246)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1,576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904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017004"/>
                  </a:ext>
                </a:extLst>
              </a:tr>
              <a:tr h="1436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수원시 권선구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(191)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1,488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904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60%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991189"/>
                  </a:ext>
                </a:extLst>
              </a:tr>
              <a:tr h="2134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고양시 일산서구 </a:t>
                      </a:r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(165)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1,470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920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A2E4F"/>
                          </a:solidFill>
                          <a:effectLst/>
                          <a:latin typeface="NotoSansR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4105" marR="4105" marT="4105" marB="0" anchor="ctr">
                    <a:lnL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0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84835"/>
                  </a:ext>
                </a:extLst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153432" y="1799376"/>
            <a:ext cx="3574732" cy="1380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/>
          </a:p>
        </p:txBody>
      </p:sp>
      <p:sp>
        <p:nvSpPr>
          <p:cNvPr id="20" name="TextBox 19"/>
          <p:cNvSpPr txBox="1"/>
          <p:nvPr/>
        </p:nvSpPr>
        <p:spPr>
          <a:xfrm>
            <a:off x="920435" y="5866646"/>
            <a:ext cx="10052365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동안구의 평균 </a:t>
            </a:r>
            <a:r>
              <a:rPr lang="ko-KR" altLang="en-US" sz="1200" dirty="0" err="1" smtClean="0"/>
              <a:t>매매가는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2498</a:t>
            </a:r>
            <a:r>
              <a:rPr lang="ko-KR" altLang="en-US" sz="1200" smtClean="0"/>
              <a:t>만원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전세가 </a:t>
            </a:r>
            <a:r>
              <a:rPr lang="en-US" altLang="ko-KR" sz="1200" dirty="0" smtClean="0"/>
              <a:t>1429</a:t>
            </a:r>
            <a:r>
              <a:rPr lang="ko-KR" altLang="en-US" sz="1200" smtClean="0"/>
              <a:t>만원으로  경기도 지역내에서는 상위 </a:t>
            </a:r>
            <a:r>
              <a:rPr lang="en-US" altLang="ko-KR" sz="1200" dirty="0" smtClean="0"/>
              <a:t>6</a:t>
            </a:r>
            <a:r>
              <a:rPr lang="ko-KR" altLang="en-US" sz="1200" smtClean="0"/>
              <a:t>위로 광명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성남 중원구와 비슷한 매매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전세가를 보이고 있으며</a:t>
            </a:r>
            <a:endParaRPr lang="en-US" altLang="ko-KR" sz="1200" dirty="0" smtClean="0"/>
          </a:p>
          <a:p>
            <a:r>
              <a:rPr lang="en-US" altLang="ko-KR" sz="1200" dirty="0" smtClean="0"/>
              <a:t>1</a:t>
            </a:r>
            <a:r>
              <a:rPr lang="ko-KR" altLang="en-US" sz="1200" smtClean="0"/>
              <a:t>기 신도시 중 분당 다음의 높은 평균 매매가를 보이고 있다</a:t>
            </a:r>
            <a:r>
              <a:rPr lang="en-US" altLang="ko-KR" sz="1200" dirty="0" smtClean="0"/>
              <a:t>. </a:t>
            </a:r>
            <a:r>
              <a:rPr lang="ko-KR" altLang="en-US" sz="1200" smtClean="0"/>
              <a:t>용인 수지의 평균 매매가가 여전히  상대적으로 저렴해 보인다</a:t>
            </a:r>
            <a:r>
              <a:rPr lang="en-US" altLang="ko-KR" sz="1200" smtClean="0"/>
              <a:t>.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71735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비산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507" y="923453"/>
            <a:ext cx="6600608" cy="3485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4507" y="4576722"/>
            <a:ext cx="6484165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동안구는 </a:t>
            </a:r>
            <a:r>
              <a:rPr lang="en-US" altLang="ko-KR" sz="1200" dirty="0" smtClean="0"/>
              <a:t>2018</a:t>
            </a:r>
            <a:r>
              <a:rPr lang="ko-KR" altLang="en-US" sz="1200" smtClean="0"/>
              <a:t>년 </a:t>
            </a:r>
            <a:r>
              <a:rPr lang="en-US" altLang="ko-KR" sz="1200" dirty="0" smtClean="0"/>
              <a:t>8</a:t>
            </a:r>
            <a:r>
              <a:rPr lang="ko-KR" altLang="en-US" sz="1200" smtClean="0"/>
              <a:t>월 월평균 </a:t>
            </a:r>
            <a:r>
              <a:rPr lang="en-US" altLang="ko-KR" sz="1200" dirty="0" smtClean="0"/>
              <a:t>1447</a:t>
            </a:r>
            <a:r>
              <a:rPr lang="ko-KR" altLang="en-US" sz="1200" smtClean="0"/>
              <a:t>건으로 최고 거래량을 보였다가 급감</a:t>
            </a:r>
            <a:r>
              <a:rPr lang="en-US" altLang="ko-KR" sz="1200" dirty="0" smtClean="0"/>
              <a:t>, 2020</a:t>
            </a:r>
            <a:r>
              <a:rPr lang="ko-KR" altLang="en-US" sz="1200" smtClean="0"/>
              <a:t>년 부터 급등 반등이후 서서히 하락</a:t>
            </a:r>
            <a:r>
              <a:rPr lang="en-US" altLang="ko-KR" sz="1200" smtClean="0"/>
              <a:t>, 22</a:t>
            </a:r>
            <a:r>
              <a:rPr lang="ko-KR" altLang="en-US" sz="1200" smtClean="0"/>
              <a:t>년 하반기 바닥이었던 거래량은 올해 </a:t>
            </a:r>
            <a:r>
              <a:rPr lang="en-US" altLang="ko-KR" sz="1200" dirty="0" smtClean="0"/>
              <a:t>1~3</a:t>
            </a:r>
            <a:r>
              <a:rPr lang="ko-KR" altLang="en-US" sz="1200" smtClean="0"/>
              <a:t>월 상승</a:t>
            </a:r>
            <a:r>
              <a:rPr lang="en-US" altLang="ko-KR" sz="1200" dirty="0" smtClean="0"/>
              <a:t>, 4~8 </a:t>
            </a:r>
            <a:r>
              <a:rPr lang="ko-KR" altLang="en-US" sz="1200" smtClean="0"/>
              <a:t>월 소폭상승후 다시 감소 추세로  </a:t>
            </a:r>
            <a:r>
              <a:rPr lang="en-US" altLang="ko-KR" sz="1200" smtClean="0"/>
              <a:t>2023</a:t>
            </a:r>
            <a:r>
              <a:rPr lang="ko-KR" altLang="en-US" sz="1200" smtClean="0"/>
              <a:t>년 </a:t>
            </a:r>
            <a:r>
              <a:rPr lang="en-US" altLang="ko-KR" sz="1200" dirty="0" smtClean="0"/>
              <a:t>9</a:t>
            </a:r>
            <a:r>
              <a:rPr lang="ko-KR" altLang="en-US" sz="1200" smtClean="0"/>
              <a:t>월 월평균 </a:t>
            </a:r>
            <a:r>
              <a:rPr lang="en-US" altLang="ko-KR" sz="1200" dirty="0" smtClean="0"/>
              <a:t>520</a:t>
            </a:r>
            <a:r>
              <a:rPr lang="ko-KR" altLang="en-US" sz="1200" smtClean="0"/>
              <a:t>건을 보이고 있다</a:t>
            </a:r>
            <a:r>
              <a:rPr lang="en-US" altLang="ko-KR" sz="1200" smtClean="0"/>
              <a:t>.</a:t>
            </a:r>
            <a:endParaRPr lang="ko-KR" altLang="en-US" sz="120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11" y="991011"/>
            <a:ext cx="5237668" cy="5527484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544023" y="3494637"/>
            <a:ext cx="344032" cy="380245"/>
          </a:xfrm>
          <a:prstGeom prst="ellipse">
            <a:avLst/>
          </a:prstGeom>
          <a:noFill/>
          <a:ln w="1905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83" y="4773874"/>
            <a:ext cx="115252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8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랜드마크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(30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평대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82" y="897923"/>
            <a:ext cx="2227669" cy="48356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393" y="897923"/>
            <a:ext cx="7068065" cy="584537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9711174" y="1392620"/>
            <a:ext cx="1928260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평촌더샵센트럴시티</a:t>
            </a:r>
            <a:r>
              <a:rPr lang="en-US" altLang="ko-KR" sz="1000" b="1" dirty="0" smtClean="0"/>
              <a:t>(16,1459^)</a:t>
            </a:r>
            <a:endParaRPr lang="ko-KR" altLang="en-US" sz="1000" b="1" dirty="0"/>
          </a:p>
        </p:txBody>
      </p:sp>
      <p:grpSp>
        <p:nvGrpSpPr>
          <p:cNvPr id="12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8752482" y="3390919"/>
            <a:ext cx="438297" cy="426621"/>
            <a:chOff x="979572" y="4505895"/>
            <a:chExt cx="1754902" cy="1754902"/>
          </a:xfrm>
        </p:grpSpPr>
        <p:pic>
          <p:nvPicPr>
            <p:cNvPr id="13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grpSp>
        <p:nvGrpSpPr>
          <p:cNvPr id="24" name="그룹 1015">
            <a:extLst>
              <a:ext uri="{FF2B5EF4-FFF2-40B4-BE49-F238E27FC236}">
                <a16:creationId xmlns:a16="http://schemas.microsoft.com/office/drawing/2014/main" id="{16387366-0A21-80EF-B2E9-A35DC7996D59}"/>
              </a:ext>
            </a:extLst>
          </p:cNvPr>
          <p:cNvGrpSpPr/>
          <p:nvPr/>
        </p:nvGrpSpPr>
        <p:grpSpPr>
          <a:xfrm flipH="1">
            <a:off x="9256059" y="1474571"/>
            <a:ext cx="456352" cy="424619"/>
            <a:chOff x="4875108" y="4505895"/>
            <a:chExt cx="1754902" cy="1754902"/>
          </a:xfrm>
        </p:grpSpPr>
        <p:pic>
          <p:nvPicPr>
            <p:cNvPr id="25" name="Object 44">
              <a:extLst>
                <a:ext uri="{FF2B5EF4-FFF2-40B4-BE49-F238E27FC236}">
                  <a16:creationId xmlns:a16="http://schemas.microsoft.com/office/drawing/2014/main" id="{1D5548B2-D294-2CA2-951A-01EF40A64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36000"/>
                      </a14:imgEffect>
                      <a14:imgEffect>
                        <a14:brightnessContrast bright="49000" contras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75108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26" name="직사각형 25"/>
          <p:cNvSpPr/>
          <p:nvPr/>
        </p:nvSpPr>
        <p:spPr>
          <a:xfrm>
            <a:off x="8906679" y="3184861"/>
            <a:ext cx="1313305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/>
              <a:t>향촌롯데</a:t>
            </a:r>
            <a:r>
              <a:rPr lang="en-US" altLang="ko-KR" sz="1000" b="1" dirty="0"/>
              <a:t>(93, 530^)</a:t>
            </a:r>
            <a:endParaRPr lang="ko-KR" altLang="en-US" sz="1000" b="1" dirty="0"/>
          </a:p>
        </p:txBody>
      </p:sp>
      <p:sp>
        <p:nvSpPr>
          <p:cNvPr id="27" name="직사각형 26"/>
          <p:cNvSpPr/>
          <p:nvPr/>
        </p:nvSpPr>
        <p:spPr>
          <a:xfrm>
            <a:off x="8933088" y="5150226"/>
            <a:ext cx="1861751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평촌더샵아이파크</a:t>
            </a:r>
            <a:r>
              <a:rPr lang="en-US" altLang="ko-KR" sz="1000" b="1" dirty="0" smtClean="0"/>
              <a:t>(19,1174^)</a:t>
            </a:r>
            <a:endParaRPr lang="ko-KR" altLang="en-US" sz="1000" b="1" dirty="0"/>
          </a:p>
        </p:txBody>
      </p:sp>
      <p:grpSp>
        <p:nvGrpSpPr>
          <p:cNvPr id="28" name="그룹 1015">
            <a:extLst>
              <a:ext uri="{FF2B5EF4-FFF2-40B4-BE49-F238E27FC236}">
                <a16:creationId xmlns:a16="http://schemas.microsoft.com/office/drawing/2014/main" id="{16387366-0A21-80EF-B2E9-A35DC7996D59}"/>
              </a:ext>
            </a:extLst>
          </p:cNvPr>
          <p:cNvGrpSpPr/>
          <p:nvPr/>
        </p:nvGrpSpPr>
        <p:grpSpPr>
          <a:xfrm flipH="1">
            <a:off x="8567569" y="5069645"/>
            <a:ext cx="456352" cy="424619"/>
            <a:chOff x="4875108" y="4505895"/>
            <a:chExt cx="1754902" cy="1754902"/>
          </a:xfrm>
        </p:grpSpPr>
        <p:pic>
          <p:nvPicPr>
            <p:cNvPr id="29" name="Object 44">
              <a:extLst>
                <a:ext uri="{FF2B5EF4-FFF2-40B4-BE49-F238E27FC236}">
                  <a16:creationId xmlns:a16="http://schemas.microsoft.com/office/drawing/2014/main" id="{1D5548B2-D294-2CA2-951A-01EF40A64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36000"/>
                      </a14:imgEffect>
                      <a14:imgEffect>
                        <a14:brightnessContrast bright="49000" contras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75108" y="4505895"/>
              <a:ext cx="1754902" cy="1754902"/>
            </a:xfrm>
            <a:prstGeom prst="rect">
              <a:avLst/>
            </a:prstGeom>
          </p:spPr>
        </p:pic>
      </p:grpSp>
      <p:grpSp>
        <p:nvGrpSpPr>
          <p:cNvPr id="30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9644814" y="3957678"/>
            <a:ext cx="438297" cy="426621"/>
            <a:chOff x="979572" y="4505895"/>
            <a:chExt cx="1754902" cy="1754902"/>
          </a:xfrm>
        </p:grpSpPr>
        <p:pic>
          <p:nvPicPr>
            <p:cNvPr id="31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32" name="직사각형 31"/>
          <p:cNvSpPr/>
          <p:nvPr/>
        </p:nvSpPr>
        <p:spPr>
          <a:xfrm>
            <a:off x="10083111" y="4067960"/>
            <a:ext cx="1406311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꿈마을한신</a:t>
            </a:r>
            <a:r>
              <a:rPr lang="en-US" altLang="ko-KR" sz="1000" b="1" dirty="0" smtClean="0"/>
              <a:t>(93,566^)</a:t>
            </a:r>
            <a:endParaRPr lang="ko-KR" altLang="en-US" sz="1000" b="1" dirty="0"/>
          </a:p>
        </p:txBody>
      </p:sp>
      <p:sp>
        <p:nvSpPr>
          <p:cNvPr id="33" name="직사각형 32"/>
          <p:cNvSpPr/>
          <p:nvPr/>
        </p:nvSpPr>
        <p:spPr>
          <a:xfrm>
            <a:off x="6744819" y="3751620"/>
            <a:ext cx="1286860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목련선경</a:t>
            </a:r>
            <a:r>
              <a:rPr lang="en-US" altLang="ko-KR" sz="1000" b="1" dirty="0" smtClean="0"/>
              <a:t>(92,480^)</a:t>
            </a:r>
            <a:endParaRPr lang="ko-KR" altLang="en-US" sz="1000" b="1" dirty="0"/>
          </a:p>
        </p:txBody>
      </p:sp>
      <p:grpSp>
        <p:nvGrpSpPr>
          <p:cNvPr id="34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7901504" y="3393989"/>
            <a:ext cx="438297" cy="426621"/>
            <a:chOff x="979572" y="4505895"/>
            <a:chExt cx="1754902" cy="1754902"/>
          </a:xfrm>
        </p:grpSpPr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grpSp>
        <p:nvGrpSpPr>
          <p:cNvPr id="36" name="그룹 1015">
            <a:extLst>
              <a:ext uri="{FF2B5EF4-FFF2-40B4-BE49-F238E27FC236}">
                <a16:creationId xmlns:a16="http://schemas.microsoft.com/office/drawing/2014/main" id="{16387366-0A21-80EF-B2E9-A35DC7996D59}"/>
              </a:ext>
            </a:extLst>
          </p:cNvPr>
          <p:cNvGrpSpPr/>
          <p:nvPr/>
        </p:nvGrpSpPr>
        <p:grpSpPr>
          <a:xfrm flipH="1">
            <a:off x="6360459" y="1932143"/>
            <a:ext cx="456352" cy="424619"/>
            <a:chOff x="4875108" y="4505895"/>
            <a:chExt cx="1754902" cy="1754902"/>
          </a:xfrm>
        </p:grpSpPr>
        <p:pic>
          <p:nvPicPr>
            <p:cNvPr id="37" name="Object 44">
              <a:extLst>
                <a:ext uri="{FF2B5EF4-FFF2-40B4-BE49-F238E27FC236}">
                  <a16:creationId xmlns:a16="http://schemas.microsoft.com/office/drawing/2014/main" id="{1D5548B2-D294-2CA2-951A-01EF40A64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36000"/>
                      </a14:imgEffect>
                      <a14:imgEffect>
                        <a14:brightnessContrast bright="49000" contras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75108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38" name="직사각형 37"/>
          <p:cNvSpPr/>
          <p:nvPr/>
        </p:nvSpPr>
        <p:spPr>
          <a:xfrm>
            <a:off x="5400776" y="1752167"/>
            <a:ext cx="1928260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평촌래미안푸르지오</a:t>
            </a:r>
            <a:r>
              <a:rPr lang="en-US" altLang="ko-KR" sz="1000" b="1" dirty="0" smtClean="0"/>
              <a:t>(21,1199^)</a:t>
            </a:r>
            <a:endParaRPr lang="ko-KR" altLang="en-US" sz="1000" b="1" dirty="0"/>
          </a:p>
        </p:txBody>
      </p:sp>
      <p:sp>
        <p:nvSpPr>
          <p:cNvPr id="39" name="직사각형 38"/>
          <p:cNvSpPr/>
          <p:nvPr/>
        </p:nvSpPr>
        <p:spPr>
          <a:xfrm>
            <a:off x="10083111" y="2135732"/>
            <a:ext cx="1696752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/>
              <a:t>인덕원마을삼성</a:t>
            </a:r>
            <a:r>
              <a:rPr lang="en-US" altLang="ko-KR" sz="1000" b="1" dirty="0" smtClean="0"/>
              <a:t>(98,1314^)</a:t>
            </a:r>
            <a:endParaRPr lang="ko-KR" altLang="en-US" sz="1000" b="1" dirty="0"/>
          </a:p>
        </p:txBody>
      </p:sp>
      <p:grpSp>
        <p:nvGrpSpPr>
          <p:cNvPr id="40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11142528" y="1757727"/>
            <a:ext cx="438297" cy="426621"/>
            <a:chOff x="979572" y="4505895"/>
            <a:chExt cx="1754902" cy="1754902"/>
          </a:xfrm>
        </p:grpSpPr>
        <p:pic>
          <p:nvPicPr>
            <p:cNvPr id="41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42" name="직사각형 41"/>
          <p:cNvSpPr/>
          <p:nvPr/>
        </p:nvSpPr>
        <p:spPr>
          <a:xfrm>
            <a:off x="9526376" y="3733560"/>
            <a:ext cx="1861751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귀인마을현대홈타운</a:t>
            </a:r>
            <a:r>
              <a:rPr lang="en-US" altLang="ko-KR" sz="1000" b="1" dirty="0" smtClean="0"/>
              <a:t>(02,967^)</a:t>
            </a:r>
            <a:endParaRPr lang="ko-KR" altLang="en-US" sz="1000" b="1" dirty="0"/>
          </a:p>
        </p:txBody>
      </p:sp>
      <p:grpSp>
        <p:nvGrpSpPr>
          <p:cNvPr id="43" name="그룹 1012">
            <a:extLst>
              <a:ext uri="{FF2B5EF4-FFF2-40B4-BE49-F238E27FC236}">
                <a16:creationId xmlns:a16="http://schemas.microsoft.com/office/drawing/2014/main" id="{40E257C2-FE91-6FDD-1F31-E420C3B3A488}"/>
              </a:ext>
            </a:extLst>
          </p:cNvPr>
          <p:cNvGrpSpPr/>
          <p:nvPr/>
        </p:nvGrpSpPr>
        <p:grpSpPr>
          <a:xfrm flipH="1">
            <a:off x="9224373" y="3711441"/>
            <a:ext cx="474845" cy="447513"/>
            <a:chOff x="3534453" y="4505895"/>
            <a:chExt cx="1754902" cy="1754902"/>
          </a:xfrm>
        </p:grpSpPr>
        <p:pic>
          <p:nvPicPr>
            <p:cNvPr id="44" name="Object 35">
              <a:extLst>
                <a:ext uri="{FF2B5EF4-FFF2-40B4-BE49-F238E27FC236}">
                  <a16:creationId xmlns:a16="http://schemas.microsoft.com/office/drawing/2014/main" id="{9709C661-D028-E2BB-B47E-580076617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3534453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45" name="직사각형 44"/>
          <p:cNvSpPr/>
          <p:nvPr/>
        </p:nvSpPr>
        <p:spPr>
          <a:xfrm>
            <a:off x="9319467" y="3456366"/>
            <a:ext cx="1501927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향촌현대</a:t>
            </a:r>
            <a:r>
              <a:rPr lang="en-US" altLang="ko-KR" sz="1000" b="1" dirty="0" smtClean="0"/>
              <a:t>5</a:t>
            </a:r>
            <a:r>
              <a:rPr lang="ko-KR" altLang="en-US" sz="1000" b="1" dirty="0" smtClean="0"/>
              <a:t>차</a:t>
            </a:r>
            <a:r>
              <a:rPr lang="en-US" altLang="ko-KR" sz="1000" b="1" dirty="0" smtClean="0"/>
              <a:t>(93,790^)</a:t>
            </a:r>
            <a:endParaRPr lang="ko-KR" altLang="en-US" sz="1000" b="1" dirty="0"/>
          </a:p>
        </p:txBody>
      </p:sp>
      <p:grpSp>
        <p:nvGrpSpPr>
          <p:cNvPr id="46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9125035" y="3493487"/>
            <a:ext cx="438297" cy="426621"/>
            <a:chOff x="979572" y="4505895"/>
            <a:chExt cx="1754902" cy="1754902"/>
          </a:xfrm>
        </p:grpSpPr>
        <p:pic>
          <p:nvPicPr>
            <p:cNvPr id="47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grpSp>
        <p:nvGrpSpPr>
          <p:cNvPr id="48" name="그룹 1004">
            <a:extLst>
              <a:ext uri="{FF2B5EF4-FFF2-40B4-BE49-F238E27FC236}">
                <a16:creationId xmlns:a16="http://schemas.microsoft.com/office/drawing/2014/main" id="{837BD350-0EA1-F422-3DE2-1D56303EE4B3}"/>
              </a:ext>
            </a:extLst>
          </p:cNvPr>
          <p:cNvGrpSpPr/>
          <p:nvPr/>
        </p:nvGrpSpPr>
        <p:grpSpPr>
          <a:xfrm flipH="1">
            <a:off x="8889090" y="3653246"/>
            <a:ext cx="438297" cy="426621"/>
            <a:chOff x="979572" y="4505895"/>
            <a:chExt cx="1754902" cy="1754902"/>
          </a:xfrm>
        </p:grpSpPr>
        <p:pic>
          <p:nvPicPr>
            <p:cNvPr id="49" name="Object 11">
              <a:extLst>
                <a:ext uri="{FF2B5EF4-FFF2-40B4-BE49-F238E27FC236}">
                  <a16:creationId xmlns:a16="http://schemas.microsoft.com/office/drawing/2014/main" id="{C17C33B2-EE72-55F2-AD29-09CF33106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79572" y="4505895"/>
              <a:ext cx="1754902" cy="1754902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7581009" y="4016382"/>
            <a:ext cx="1501927" cy="20605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/>
              <a:t>향촌현대</a:t>
            </a:r>
            <a:r>
              <a:rPr lang="en-US" altLang="ko-KR" sz="1000" b="1" dirty="0"/>
              <a:t>4</a:t>
            </a:r>
            <a:r>
              <a:rPr lang="ko-KR" altLang="en-US" sz="1000" b="1" dirty="0" smtClean="0"/>
              <a:t>차</a:t>
            </a:r>
            <a:r>
              <a:rPr lang="en-US" altLang="ko-KR" sz="1000" b="1" dirty="0" smtClean="0"/>
              <a:t>(92,552^)</a:t>
            </a:r>
            <a:endParaRPr lang="ko-KR" altLang="en-US" sz="1000" b="1" dirty="0"/>
          </a:p>
        </p:txBody>
      </p:sp>
      <p:pic>
        <p:nvPicPr>
          <p:cNvPr id="69" name="그림 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393" y="5974502"/>
            <a:ext cx="1255519" cy="768798"/>
          </a:xfrm>
          <a:prstGeom prst="rect">
            <a:avLst/>
          </a:prstGeom>
        </p:spPr>
      </p:pic>
      <p:pic>
        <p:nvPicPr>
          <p:cNvPr id="70" name="그림 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4346" y="897923"/>
            <a:ext cx="2149690" cy="4835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205BA4C3-5091-4688-B05D-6473DD2D2C00}"/>
              </a:ext>
            </a:extLst>
          </p:cNvPr>
          <p:cNvSpPr txBox="1"/>
          <p:nvPr/>
        </p:nvSpPr>
        <p:spPr>
          <a:xfrm>
            <a:off x="383083" y="5807810"/>
            <a:ext cx="4428713" cy="83099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/>
              <a:t>평촌의 랜드마크는 </a:t>
            </a:r>
            <a:r>
              <a:rPr lang="ko-KR" altLang="en-US" sz="1200" dirty="0" err="1" smtClean="0"/>
              <a:t>평촌중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귀인중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범계중</a:t>
            </a:r>
            <a:r>
              <a:rPr lang="ko-KR" altLang="en-US" sz="1200" dirty="0" smtClean="0"/>
              <a:t> 주변의 </a:t>
            </a:r>
            <a:endParaRPr lang="en-US" altLang="ko-KR" sz="1200" dirty="0" smtClean="0"/>
          </a:p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구축 아파트들이다</a:t>
            </a:r>
            <a:r>
              <a:rPr lang="en-US" altLang="ko-KR" sz="1200" dirty="0"/>
              <a:t> </a:t>
            </a:r>
            <a:r>
              <a:rPr lang="ko-KR" altLang="en-US" sz="1200" dirty="0" err="1" smtClean="0"/>
              <a:t>그외</a:t>
            </a:r>
            <a:r>
              <a:rPr lang="ko-KR" altLang="en-US" sz="1200" dirty="0" smtClean="0"/>
              <a:t> 평촌신도시내에서 신축 대단지 단지인 </a:t>
            </a:r>
            <a:endParaRPr lang="en-US" altLang="ko-KR" sz="1200" dirty="0" smtClean="0"/>
          </a:p>
          <a:p>
            <a:r>
              <a:rPr lang="ko-KR" altLang="en-US" sz="1200" dirty="0" err="1" smtClean="0"/>
              <a:t>관양동에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평촌더샵센트럴시티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호계동에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평촌더샵아이파크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비산동에</a:t>
            </a:r>
            <a:r>
              <a:rPr lang="ko-KR" altLang="en-US" sz="1200" dirty="0" smtClean="0"/>
              <a:t> 평촌 </a:t>
            </a:r>
            <a:r>
              <a:rPr lang="ko-KR" altLang="en-US" sz="1200" dirty="0" err="1" smtClean="0"/>
              <a:t>래미안푸르지오가</a:t>
            </a:r>
            <a:r>
              <a:rPr lang="ko-KR" altLang="en-US" sz="1200" dirty="0" smtClean="0"/>
              <a:t> 있다</a:t>
            </a:r>
            <a:r>
              <a:rPr lang="en-US" altLang="ko-KR" sz="1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9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비산</a:t>
            </a:r>
            <a:r>
              <a:rPr lang="en-US" altLang="ko-KR" sz="2400" b="1" dirty="0">
                <a:solidFill>
                  <a:schemeClr val="bg1"/>
                </a:solidFill>
              </a:rPr>
              <a:t>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478" y="906163"/>
            <a:ext cx="6652041" cy="5816466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4094205" y="2356022"/>
            <a:ext cx="1087395" cy="1581664"/>
          </a:xfrm>
          <a:custGeom>
            <a:avLst/>
            <a:gdLst>
              <a:gd name="connsiteX0" fmla="*/ 535460 w 1087395"/>
              <a:gd name="connsiteY0" fmla="*/ 395416 h 1581664"/>
              <a:gd name="connsiteX1" fmla="*/ 1021492 w 1087395"/>
              <a:gd name="connsiteY1" fmla="*/ 0 h 1581664"/>
              <a:gd name="connsiteX2" fmla="*/ 1087395 w 1087395"/>
              <a:gd name="connsiteY2" fmla="*/ 123567 h 1581664"/>
              <a:gd name="connsiteX3" fmla="*/ 568411 w 1087395"/>
              <a:gd name="connsiteY3" fmla="*/ 650789 h 1581664"/>
              <a:gd name="connsiteX4" fmla="*/ 280087 w 1087395"/>
              <a:gd name="connsiteY4" fmla="*/ 1581664 h 1581664"/>
              <a:gd name="connsiteX5" fmla="*/ 0 w 1087395"/>
              <a:gd name="connsiteY5" fmla="*/ 1375719 h 1581664"/>
              <a:gd name="connsiteX6" fmla="*/ 164757 w 1087395"/>
              <a:gd name="connsiteY6" fmla="*/ 1210962 h 1581664"/>
              <a:gd name="connsiteX7" fmla="*/ 90617 w 1087395"/>
              <a:gd name="connsiteY7" fmla="*/ 1095632 h 1581664"/>
              <a:gd name="connsiteX8" fmla="*/ 255373 w 1087395"/>
              <a:gd name="connsiteY8" fmla="*/ 848497 h 1581664"/>
              <a:gd name="connsiteX9" fmla="*/ 123568 w 1087395"/>
              <a:gd name="connsiteY9" fmla="*/ 741405 h 1581664"/>
              <a:gd name="connsiteX10" fmla="*/ 164757 w 1087395"/>
              <a:gd name="connsiteY10" fmla="*/ 593124 h 1581664"/>
              <a:gd name="connsiteX11" fmla="*/ 65903 w 1087395"/>
              <a:gd name="connsiteY11" fmla="*/ 453081 h 1581664"/>
              <a:gd name="connsiteX12" fmla="*/ 222422 w 1087395"/>
              <a:gd name="connsiteY12" fmla="*/ 115329 h 1581664"/>
              <a:gd name="connsiteX13" fmla="*/ 486033 w 1087395"/>
              <a:gd name="connsiteY13" fmla="*/ 263610 h 1581664"/>
              <a:gd name="connsiteX14" fmla="*/ 543698 w 1087395"/>
              <a:gd name="connsiteY14" fmla="*/ 444843 h 1581664"/>
              <a:gd name="connsiteX15" fmla="*/ 535460 w 1087395"/>
              <a:gd name="connsiteY15" fmla="*/ 395416 h 15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87395" h="1581664">
                <a:moveTo>
                  <a:pt x="535460" y="395416"/>
                </a:moveTo>
                <a:lnTo>
                  <a:pt x="1021492" y="0"/>
                </a:lnTo>
                <a:lnTo>
                  <a:pt x="1087395" y="123567"/>
                </a:lnTo>
                <a:lnTo>
                  <a:pt x="568411" y="650789"/>
                </a:lnTo>
                <a:lnTo>
                  <a:pt x="280087" y="1581664"/>
                </a:lnTo>
                <a:lnTo>
                  <a:pt x="0" y="1375719"/>
                </a:lnTo>
                <a:lnTo>
                  <a:pt x="164757" y="1210962"/>
                </a:lnTo>
                <a:lnTo>
                  <a:pt x="90617" y="1095632"/>
                </a:lnTo>
                <a:lnTo>
                  <a:pt x="255373" y="848497"/>
                </a:lnTo>
                <a:lnTo>
                  <a:pt x="123568" y="741405"/>
                </a:lnTo>
                <a:lnTo>
                  <a:pt x="164757" y="593124"/>
                </a:lnTo>
                <a:lnTo>
                  <a:pt x="65903" y="453081"/>
                </a:lnTo>
                <a:lnTo>
                  <a:pt x="222422" y="115329"/>
                </a:lnTo>
                <a:lnTo>
                  <a:pt x="486033" y="263610"/>
                </a:lnTo>
                <a:lnTo>
                  <a:pt x="543698" y="444843"/>
                </a:lnTo>
                <a:lnTo>
                  <a:pt x="535460" y="395416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4077730" y="3542270"/>
            <a:ext cx="815546" cy="1507525"/>
          </a:xfrm>
          <a:custGeom>
            <a:avLst/>
            <a:gdLst>
              <a:gd name="connsiteX0" fmla="*/ 502508 w 815546"/>
              <a:gd name="connsiteY0" fmla="*/ 82379 h 1507525"/>
              <a:gd name="connsiteX1" fmla="*/ 815546 w 815546"/>
              <a:gd name="connsiteY1" fmla="*/ 0 h 1507525"/>
              <a:gd name="connsiteX2" fmla="*/ 766119 w 815546"/>
              <a:gd name="connsiteY2" fmla="*/ 897925 h 1507525"/>
              <a:gd name="connsiteX3" fmla="*/ 691978 w 815546"/>
              <a:gd name="connsiteY3" fmla="*/ 873211 h 1507525"/>
              <a:gd name="connsiteX4" fmla="*/ 667265 w 815546"/>
              <a:gd name="connsiteY4" fmla="*/ 1070919 h 1507525"/>
              <a:gd name="connsiteX5" fmla="*/ 486032 w 815546"/>
              <a:gd name="connsiteY5" fmla="*/ 1079157 h 1507525"/>
              <a:gd name="connsiteX6" fmla="*/ 486032 w 815546"/>
              <a:gd name="connsiteY6" fmla="*/ 1507525 h 1507525"/>
              <a:gd name="connsiteX7" fmla="*/ 345989 w 815546"/>
              <a:gd name="connsiteY7" fmla="*/ 1408671 h 1507525"/>
              <a:gd name="connsiteX8" fmla="*/ 345989 w 815546"/>
              <a:gd name="connsiteY8" fmla="*/ 1186249 h 1507525"/>
              <a:gd name="connsiteX9" fmla="*/ 263611 w 815546"/>
              <a:gd name="connsiteY9" fmla="*/ 1375719 h 1507525"/>
              <a:gd name="connsiteX10" fmla="*/ 0 w 815546"/>
              <a:gd name="connsiteY10" fmla="*/ 1318054 h 1507525"/>
              <a:gd name="connsiteX11" fmla="*/ 0 w 815546"/>
              <a:gd name="connsiteY11" fmla="*/ 1070919 h 1507525"/>
              <a:gd name="connsiteX12" fmla="*/ 0 w 815546"/>
              <a:gd name="connsiteY12" fmla="*/ 1021492 h 1507525"/>
              <a:gd name="connsiteX13" fmla="*/ 197708 w 815546"/>
              <a:gd name="connsiteY13" fmla="*/ 939114 h 1507525"/>
              <a:gd name="connsiteX14" fmla="*/ 90616 w 815546"/>
              <a:gd name="connsiteY14" fmla="*/ 667265 h 1507525"/>
              <a:gd name="connsiteX15" fmla="*/ 362465 w 815546"/>
              <a:gd name="connsiteY15" fmla="*/ 354227 h 1507525"/>
              <a:gd name="connsiteX16" fmla="*/ 502508 w 815546"/>
              <a:gd name="connsiteY16" fmla="*/ 82379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546" h="1507525">
                <a:moveTo>
                  <a:pt x="502508" y="82379"/>
                </a:moveTo>
                <a:lnTo>
                  <a:pt x="815546" y="0"/>
                </a:lnTo>
                <a:lnTo>
                  <a:pt x="766119" y="897925"/>
                </a:lnTo>
                <a:lnTo>
                  <a:pt x="691978" y="873211"/>
                </a:lnTo>
                <a:lnTo>
                  <a:pt x="667265" y="1070919"/>
                </a:lnTo>
                <a:lnTo>
                  <a:pt x="486032" y="1079157"/>
                </a:lnTo>
                <a:lnTo>
                  <a:pt x="486032" y="1507525"/>
                </a:lnTo>
                <a:lnTo>
                  <a:pt x="345989" y="1408671"/>
                </a:lnTo>
                <a:lnTo>
                  <a:pt x="345989" y="1186249"/>
                </a:lnTo>
                <a:lnTo>
                  <a:pt x="263611" y="1375719"/>
                </a:lnTo>
                <a:lnTo>
                  <a:pt x="0" y="1318054"/>
                </a:lnTo>
                <a:lnTo>
                  <a:pt x="0" y="1070919"/>
                </a:lnTo>
                <a:lnTo>
                  <a:pt x="0" y="1021492"/>
                </a:lnTo>
                <a:lnTo>
                  <a:pt x="197708" y="939114"/>
                </a:lnTo>
                <a:lnTo>
                  <a:pt x="90616" y="667265"/>
                </a:lnTo>
                <a:lnTo>
                  <a:pt x="362465" y="354227"/>
                </a:lnTo>
                <a:lnTo>
                  <a:pt x="502508" y="8237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4572000" y="3138616"/>
            <a:ext cx="354227" cy="461319"/>
          </a:xfrm>
          <a:custGeom>
            <a:avLst/>
            <a:gdLst>
              <a:gd name="connsiteX0" fmla="*/ 98854 w 354227"/>
              <a:gd name="connsiteY0" fmla="*/ 156519 h 461319"/>
              <a:gd name="connsiteX1" fmla="*/ 354227 w 354227"/>
              <a:gd name="connsiteY1" fmla="*/ 0 h 461319"/>
              <a:gd name="connsiteX2" fmla="*/ 313038 w 354227"/>
              <a:gd name="connsiteY2" fmla="*/ 395416 h 461319"/>
              <a:gd name="connsiteX3" fmla="*/ 0 w 354227"/>
              <a:gd name="connsiteY3" fmla="*/ 461319 h 461319"/>
              <a:gd name="connsiteX4" fmla="*/ 98854 w 354227"/>
              <a:gd name="connsiteY4" fmla="*/ 156519 h 4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227" h="461319">
                <a:moveTo>
                  <a:pt x="98854" y="156519"/>
                </a:moveTo>
                <a:lnTo>
                  <a:pt x="354227" y="0"/>
                </a:lnTo>
                <a:lnTo>
                  <a:pt x="313038" y="395416"/>
                </a:lnTo>
                <a:lnTo>
                  <a:pt x="0" y="461319"/>
                </a:lnTo>
                <a:lnTo>
                  <a:pt x="98854" y="15651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3476727" y="4286604"/>
            <a:ext cx="708454" cy="560173"/>
          </a:xfrm>
          <a:custGeom>
            <a:avLst/>
            <a:gdLst>
              <a:gd name="connsiteX0" fmla="*/ 0 w 708454"/>
              <a:gd name="connsiteY0" fmla="*/ 189471 h 560173"/>
              <a:gd name="connsiteX1" fmla="*/ 411892 w 708454"/>
              <a:gd name="connsiteY1" fmla="*/ 189471 h 560173"/>
              <a:gd name="connsiteX2" fmla="*/ 617838 w 708454"/>
              <a:gd name="connsiteY2" fmla="*/ 0 h 560173"/>
              <a:gd name="connsiteX3" fmla="*/ 708454 w 708454"/>
              <a:gd name="connsiteY3" fmla="*/ 148281 h 560173"/>
              <a:gd name="connsiteX4" fmla="*/ 543698 w 708454"/>
              <a:gd name="connsiteY4" fmla="*/ 271849 h 560173"/>
              <a:gd name="connsiteX5" fmla="*/ 477795 w 708454"/>
              <a:gd name="connsiteY5" fmla="*/ 560173 h 560173"/>
              <a:gd name="connsiteX6" fmla="*/ 255373 w 708454"/>
              <a:gd name="connsiteY6" fmla="*/ 510746 h 560173"/>
              <a:gd name="connsiteX7" fmla="*/ 0 w 708454"/>
              <a:gd name="connsiteY7" fmla="*/ 189471 h 56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454" h="560173">
                <a:moveTo>
                  <a:pt x="0" y="189471"/>
                </a:moveTo>
                <a:lnTo>
                  <a:pt x="411892" y="189471"/>
                </a:lnTo>
                <a:lnTo>
                  <a:pt x="617838" y="0"/>
                </a:lnTo>
                <a:lnTo>
                  <a:pt x="708454" y="148281"/>
                </a:lnTo>
                <a:lnTo>
                  <a:pt x="543698" y="271849"/>
                </a:lnTo>
                <a:lnTo>
                  <a:pt x="477795" y="560173"/>
                </a:lnTo>
                <a:lnTo>
                  <a:pt x="255373" y="510746"/>
                </a:lnTo>
                <a:lnTo>
                  <a:pt x="0" y="189471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4580238" y="5791200"/>
            <a:ext cx="675503" cy="535459"/>
          </a:xfrm>
          <a:custGeom>
            <a:avLst/>
            <a:gdLst>
              <a:gd name="connsiteX0" fmla="*/ 32951 w 675503"/>
              <a:gd name="connsiteY0" fmla="*/ 0 h 535459"/>
              <a:gd name="connsiteX1" fmla="*/ 0 w 675503"/>
              <a:gd name="connsiteY1" fmla="*/ 115330 h 535459"/>
              <a:gd name="connsiteX2" fmla="*/ 584886 w 675503"/>
              <a:gd name="connsiteY2" fmla="*/ 535459 h 535459"/>
              <a:gd name="connsiteX3" fmla="*/ 675503 w 675503"/>
              <a:gd name="connsiteY3" fmla="*/ 313038 h 535459"/>
              <a:gd name="connsiteX4" fmla="*/ 32951 w 675503"/>
              <a:gd name="connsiteY4" fmla="*/ 0 h 53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03" h="535459">
                <a:moveTo>
                  <a:pt x="32951" y="0"/>
                </a:moveTo>
                <a:lnTo>
                  <a:pt x="0" y="115330"/>
                </a:lnTo>
                <a:lnTo>
                  <a:pt x="584886" y="535459"/>
                </a:lnTo>
                <a:lnTo>
                  <a:pt x="675503" y="313038"/>
                </a:lnTo>
                <a:lnTo>
                  <a:pt x="32951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5214551" y="6137189"/>
            <a:ext cx="255373" cy="321276"/>
          </a:xfrm>
          <a:custGeom>
            <a:avLst/>
            <a:gdLst>
              <a:gd name="connsiteX0" fmla="*/ 65903 w 255373"/>
              <a:gd name="connsiteY0" fmla="*/ 0 h 321276"/>
              <a:gd name="connsiteX1" fmla="*/ 0 w 255373"/>
              <a:gd name="connsiteY1" fmla="*/ 189470 h 321276"/>
              <a:gd name="connsiteX2" fmla="*/ 148281 w 255373"/>
              <a:gd name="connsiteY2" fmla="*/ 321276 h 321276"/>
              <a:gd name="connsiteX3" fmla="*/ 255373 w 255373"/>
              <a:gd name="connsiteY3" fmla="*/ 107092 h 321276"/>
              <a:gd name="connsiteX4" fmla="*/ 65903 w 255373"/>
              <a:gd name="connsiteY4" fmla="*/ 0 h 32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373" h="321276">
                <a:moveTo>
                  <a:pt x="65903" y="0"/>
                </a:moveTo>
                <a:lnTo>
                  <a:pt x="0" y="189470"/>
                </a:lnTo>
                <a:lnTo>
                  <a:pt x="148281" y="321276"/>
                </a:lnTo>
                <a:lnTo>
                  <a:pt x="255373" y="107092"/>
                </a:lnTo>
                <a:lnTo>
                  <a:pt x="65903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428735" y="5708822"/>
            <a:ext cx="436606" cy="280086"/>
          </a:xfrm>
          <a:custGeom>
            <a:avLst/>
            <a:gdLst>
              <a:gd name="connsiteX0" fmla="*/ 49427 w 436606"/>
              <a:gd name="connsiteY0" fmla="*/ 0 h 280086"/>
              <a:gd name="connsiteX1" fmla="*/ 0 w 436606"/>
              <a:gd name="connsiteY1" fmla="*/ 115329 h 280086"/>
              <a:gd name="connsiteX2" fmla="*/ 296562 w 436606"/>
              <a:gd name="connsiteY2" fmla="*/ 280086 h 280086"/>
              <a:gd name="connsiteX3" fmla="*/ 436606 w 436606"/>
              <a:gd name="connsiteY3" fmla="*/ 90616 h 280086"/>
              <a:gd name="connsiteX4" fmla="*/ 49427 w 436606"/>
              <a:gd name="connsiteY4" fmla="*/ 0 h 2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06" h="280086">
                <a:moveTo>
                  <a:pt x="49427" y="0"/>
                </a:moveTo>
                <a:lnTo>
                  <a:pt x="0" y="115329"/>
                </a:lnTo>
                <a:lnTo>
                  <a:pt x="296562" y="280086"/>
                </a:lnTo>
                <a:lnTo>
                  <a:pt x="436606" y="90616"/>
                </a:lnTo>
                <a:lnTo>
                  <a:pt x="49427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5774724" y="5799438"/>
            <a:ext cx="807308" cy="428367"/>
          </a:xfrm>
          <a:custGeom>
            <a:avLst/>
            <a:gdLst>
              <a:gd name="connsiteX0" fmla="*/ 189471 w 807308"/>
              <a:gd name="connsiteY0" fmla="*/ 0 h 428367"/>
              <a:gd name="connsiteX1" fmla="*/ 0 w 807308"/>
              <a:gd name="connsiteY1" fmla="*/ 172994 h 428367"/>
              <a:gd name="connsiteX2" fmla="*/ 238898 w 807308"/>
              <a:gd name="connsiteY2" fmla="*/ 428367 h 428367"/>
              <a:gd name="connsiteX3" fmla="*/ 807308 w 807308"/>
              <a:gd name="connsiteY3" fmla="*/ 16476 h 428367"/>
              <a:gd name="connsiteX4" fmla="*/ 189471 w 807308"/>
              <a:gd name="connsiteY4" fmla="*/ 0 h 42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308" h="428367">
                <a:moveTo>
                  <a:pt x="189471" y="0"/>
                </a:moveTo>
                <a:lnTo>
                  <a:pt x="0" y="172994"/>
                </a:lnTo>
                <a:lnTo>
                  <a:pt x="238898" y="428367"/>
                </a:lnTo>
                <a:lnTo>
                  <a:pt x="807308" y="16476"/>
                </a:lnTo>
                <a:lnTo>
                  <a:pt x="189471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5066270" y="5453449"/>
            <a:ext cx="807308" cy="189470"/>
          </a:xfrm>
          <a:custGeom>
            <a:avLst/>
            <a:gdLst>
              <a:gd name="connsiteX0" fmla="*/ 0 w 807308"/>
              <a:gd name="connsiteY0" fmla="*/ 0 h 189470"/>
              <a:gd name="connsiteX1" fmla="*/ 8238 w 807308"/>
              <a:gd name="connsiteY1" fmla="*/ 189470 h 189470"/>
              <a:gd name="connsiteX2" fmla="*/ 782595 w 807308"/>
              <a:gd name="connsiteY2" fmla="*/ 172994 h 189470"/>
              <a:gd name="connsiteX3" fmla="*/ 807308 w 807308"/>
              <a:gd name="connsiteY3" fmla="*/ 24713 h 189470"/>
              <a:gd name="connsiteX4" fmla="*/ 0 w 807308"/>
              <a:gd name="connsiteY4" fmla="*/ 0 h 18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308" h="189470">
                <a:moveTo>
                  <a:pt x="0" y="0"/>
                </a:moveTo>
                <a:lnTo>
                  <a:pt x="8238" y="189470"/>
                </a:lnTo>
                <a:lnTo>
                  <a:pt x="782595" y="172994"/>
                </a:lnTo>
                <a:lnTo>
                  <a:pt x="807308" y="24713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5890054" y="5478162"/>
            <a:ext cx="280087" cy="263611"/>
          </a:xfrm>
          <a:custGeom>
            <a:avLst/>
            <a:gdLst>
              <a:gd name="connsiteX0" fmla="*/ 16476 w 280087"/>
              <a:gd name="connsiteY0" fmla="*/ 8238 h 263611"/>
              <a:gd name="connsiteX1" fmla="*/ 0 w 280087"/>
              <a:gd name="connsiteY1" fmla="*/ 263611 h 263611"/>
              <a:gd name="connsiteX2" fmla="*/ 247135 w 280087"/>
              <a:gd name="connsiteY2" fmla="*/ 263611 h 263611"/>
              <a:gd name="connsiteX3" fmla="*/ 280087 w 280087"/>
              <a:gd name="connsiteY3" fmla="*/ 0 h 263611"/>
              <a:gd name="connsiteX4" fmla="*/ 16476 w 280087"/>
              <a:gd name="connsiteY4" fmla="*/ 8238 h 26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087" h="263611">
                <a:moveTo>
                  <a:pt x="16476" y="8238"/>
                </a:moveTo>
                <a:lnTo>
                  <a:pt x="0" y="263611"/>
                </a:lnTo>
                <a:lnTo>
                  <a:pt x="247135" y="263611"/>
                </a:lnTo>
                <a:lnTo>
                  <a:pt x="280087" y="0"/>
                </a:lnTo>
                <a:lnTo>
                  <a:pt x="16476" y="8238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6219568" y="5453449"/>
            <a:ext cx="337751" cy="304800"/>
          </a:xfrm>
          <a:custGeom>
            <a:avLst/>
            <a:gdLst>
              <a:gd name="connsiteX0" fmla="*/ 8237 w 337751"/>
              <a:gd name="connsiteY0" fmla="*/ 0 h 304800"/>
              <a:gd name="connsiteX1" fmla="*/ 8237 w 337751"/>
              <a:gd name="connsiteY1" fmla="*/ 0 h 304800"/>
              <a:gd name="connsiteX2" fmla="*/ 0 w 337751"/>
              <a:gd name="connsiteY2" fmla="*/ 98854 h 304800"/>
              <a:gd name="connsiteX3" fmla="*/ 8237 w 337751"/>
              <a:gd name="connsiteY3" fmla="*/ 304800 h 304800"/>
              <a:gd name="connsiteX4" fmla="*/ 313037 w 337751"/>
              <a:gd name="connsiteY4" fmla="*/ 304800 h 304800"/>
              <a:gd name="connsiteX5" fmla="*/ 337751 w 337751"/>
              <a:gd name="connsiteY5" fmla="*/ 49427 h 304800"/>
              <a:gd name="connsiteX6" fmla="*/ 8237 w 337751"/>
              <a:gd name="connsiteY6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751" h="304800">
                <a:moveTo>
                  <a:pt x="8237" y="0"/>
                </a:moveTo>
                <a:lnTo>
                  <a:pt x="8237" y="0"/>
                </a:lnTo>
                <a:lnTo>
                  <a:pt x="0" y="98854"/>
                </a:lnTo>
                <a:lnTo>
                  <a:pt x="8237" y="304800"/>
                </a:lnTo>
                <a:lnTo>
                  <a:pt x="313037" y="304800"/>
                </a:lnTo>
                <a:lnTo>
                  <a:pt x="337751" y="49427"/>
                </a:lnTo>
                <a:lnTo>
                  <a:pt x="8237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6565557" y="5445211"/>
            <a:ext cx="378940" cy="321275"/>
          </a:xfrm>
          <a:custGeom>
            <a:avLst/>
            <a:gdLst>
              <a:gd name="connsiteX0" fmla="*/ 16475 w 378940"/>
              <a:gd name="connsiteY0" fmla="*/ 57665 h 321275"/>
              <a:gd name="connsiteX1" fmla="*/ 0 w 378940"/>
              <a:gd name="connsiteY1" fmla="*/ 321275 h 321275"/>
              <a:gd name="connsiteX2" fmla="*/ 197708 w 378940"/>
              <a:gd name="connsiteY2" fmla="*/ 296562 h 321275"/>
              <a:gd name="connsiteX3" fmla="*/ 378940 w 378940"/>
              <a:gd name="connsiteY3" fmla="*/ 148281 h 321275"/>
              <a:gd name="connsiteX4" fmla="*/ 370702 w 378940"/>
              <a:gd name="connsiteY4" fmla="*/ 8238 h 321275"/>
              <a:gd name="connsiteX5" fmla="*/ 8238 w 378940"/>
              <a:gd name="connsiteY5" fmla="*/ 0 h 321275"/>
              <a:gd name="connsiteX6" fmla="*/ 16475 w 378940"/>
              <a:gd name="connsiteY6" fmla="*/ 57665 h 32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8940" h="321275">
                <a:moveTo>
                  <a:pt x="16475" y="57665"/>
                </a:moveTo>
                <a:lnTo>
                  <a:pt x="0" y="321275"/>
                </a:lnTo>
                <a:lnTo>
                  <a:pt x="197708" y="296562"/>
                </a:lnTo>
                <a:lnTo>
                  <a:pt x="378940" y="148281"/>
                </a:lnTo>
                <a:lnTo>
                  <a:pt x="370702" y="8238"/>
                </a:lnTo>
                <a:lnTo>
                  <a:pt x="8238" y="0"/>
                </a:lnTo>
                <a:lnTo>
                  <a:pt x="16475" y="57665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5074508" y="4250724"/>
            <a:ext cx="1795849" cy="1079157"/>
          </a:xfrm>
          <a:custGeom>
            <a:avLst/>
            <a:gdLst>
              <a:gd name="connsiteX0" fmla="*/ 65903 w 1795849"/>
              <a:gd name="connsiteY0" fmla="*/ 98854 h 1079157"/>
              <a:gd name="connsiteX1" fmla="*/ 0 w 1795849"/>
              <a:gd name="connsiteY1" fmla="*/ 486033 h 1079157"/>
              <a:gd name="connsiteX2" fmla="*/ 32951 w 1795849"/>
              <a:gd name="connsiteY2" fmla="*/ 1054444 h 1079157"/>
              <a:gd name="connsiteX3" fmla="*/ 601362 w 1795849"/>
              <a:gd name="connsiteY3" fmla="*/ 1079157 h 1079157"/>
              <a:gd name="connsiteX4" fmla="*/ 593124 w 1795849"/>
              <a:gd name="connsiteY4" fmla="*/ 955590 h 1079157"/>
              <a:gd name="connsiteX5" fmla="*/ 799070 w 1795849"/>
              <a:gd name="connsiteY5" fmla="*/ 930876 h 1079157"/>
              <a:gd name="connsiteX6" fmla="*/ 766119 w 1795849"/>
              <a:gd name="connsiteY6" fmla="*/ 1054444 h 1079157"/>
              <a:gd name="connsiteX7" fmla="*/ 1095633 w 1795849"/>
              <a:gd name="connsiteY7" fmla="*/ 1054444 h 1079157"/>
              <a:gd name="connsiteX8" fmla="*/ 1054443 w 1795849"/>
              <a:gd name="connsiteY8" fmla="*/ 634314 h 1079157"/>
              <a:gd name="connsiteX9" fmla="*/ 1136822 w 1795849"/>
              <a:gd name="connsiteY9" fmla="*/ 568411 h 1079157"/>
              <a:gd name="connsiteX10" fmla="*/ 1276865 w 1795849"/>
              <a:gd name="connsiteY10" fmla="*/ 700217 h 1079157"/>
              <a:gd name="connsiteX11" fmla="*/ 1276865 w 1795849"/>
              <a:gd name="connsiteY11" fmla="*/ 1021492 h 1079157"/>
              <a:gd name="connsiteX12" fmla="*/ 1655806 w 1795849"/>
              <a:gd name="connsiteY12" fmla="*/ 996779 h 1079157"/>
              <a:gd name="connsiteX13" fmla="*/ 1795849 w 1795849"/>
              <a:gd name="connsiteY13" fmla="*/ 889687 h 1079157"/>
              <a:gd name="connsiteX14" fmla="*/ 1787611 w 1795849"/>
              <a:gd name="connsiteY14" fmla="*/ 741406 h 1079157"/>
              <a:gd name="connsiteX15" fmla="*/ 1655806 w 1795849"/>
              <a:gd name="connsiteY15" fmla="*/ 568411 h 1079157"/>
              <a:gd name="connsiteX16" fmla="*/ 1474573 w 1795849"/>
              <a:gd name="connsiteY16" fmla="*/ 609600 h 1079157"/>
              <a:gd name="connsiteX17" fmla="*/ 1342768 w 1795849"/>
              <a:gd name="connsiteY17" fmla="*/ 700217 h 1079157"/>
              <a:gd name="connsiteX18" fmla="*/ 1227438 w 1795849"/>
              <a:gd name="connsiteY18" fmla="*/ 642552 h 1079157"/>
              <a:gd name="connsiteX19" fmla="*/ 1243914 w 1795849"/>
              <a:gd name="connsiteY19" fmla="*/ 0 h 1079157"/>
              <a:gd name="connsiteX20" fmla="*/ 593124 w 1795849"/>
              <a:gd name="connsiteY20" fmla="*/ 0 h 1079157"/>
              <a:gd name="connsiteX21" fmla="*/ 626076 w 1795849"/>
              <a:gd name="connsiteY21" fmla="*/ 601362 h 1079157"/>
              <a:gd name="connsiteX22" fmla="*/ 477795 w 1795849"/>
              <a:gd name="connsiteY22" fmla="*/ 930876 h 1079157"/>
              <a:gd name="connsiteX23" fmla="*/ 395416 w 1795849"/>
              <a:gd name="connsiteY23" fmla="*/ 461319 h 1079157"/>
              <a:gd name="connsiteX24" fmla="*/ 453081 w 1795849"/>
              <a:gd name="connsiteY24" fmla="*/ 255373 h 1079157"/>
              <a:gd name="connsiteX25" fmla="*/ 255373 w 1795849"/>
              <a:gd name="connsiteY25" fmla="*/ 57665 h 1079157"/>
              <a:gd name="connsiteX26" fmla="*/ 65903 w 1795849"/>
              <a:gd name="connsiteY26" fmla="*/ 98854 h 107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95849" h="1079157">
                <a:moveTo>
                  <a:pt x="65903" y="98854"/>
                </a:moveTo>
                <a:lnTo>
                  <a:pt x="0" y="486033"/>
                </a:lnTo>
                <a:lnTo>
                  <a:pt x="32951" y="1054444"/>
                </a:lnTo>
                <a:lnTo>
                  <a:pt x="601362" y="1079157"/>
                </a:lnTo>
                <a:lnTo>
                  <a:pt x="593124" y="955590"/>
                </a:lnTo>
                <a:lnTo>
                  <a:pt x="799070" y="930876"/>
                </a:lnTo>
                <a:lnTo>
                  <a:pt x="766119" y="1054444"/>
                </a:lnTo>
                <a:lnTo>
                  <a:pt x="1095633" y="1054444"/>
                </a:lnTo>
                <a:lnTo>
                  <a:pt x="1054443" y="634314"/>
                </a:lnTo>
                <a:lnTo>
                  <a:pt x="1136822" y="568411"/>
                </a:lnTo>
                <a:lnTo>
                  <a:pt x="1276865" y="700217"/>
                </a:lnTo>
                <a:lnTo>
                  <a:pt x="1276865" y="1021492"/>
                </a:lnTo>
                <a:lnTo>
                  <a:pt x="1655806" y="996779"/>
                </a:lnTo>
                <a:lnTo>
                  <a:pt x="1795849" y="889687"/>
                </a:lnTo>
                <a:lnTo>
                  <a:pt x="1787611" y="741406"/>
                </a:lnTo>
                <a:lnTo>
                  <a:pt x="1655806" y="568411"/>
                </a:lnTo>
                <a:lnTo>
                  <a:pt x="1474573" y="609600"/>
                </a:lnTo>
                <a:lnTo>
                  <a:pt x="1342768" y="700217"/>
                </a:lnTo>
                <a:lnTo>
                  <a:pt x="1227438" y="642552"/>
                </a:lnTo>
                <a:lnTo>
                  <a:pt x="1243914" y="0"/>
                </a:lnTo>
                <a:lnTo>
                  <a:pt x="593124" y="0"/>
                </a:lnTo>
                <a:lnTo>
                  <a:pt x="626076" y="601362"/>
                </a:lnTo>
                <a:lnTo>
                  <a:pt x="477795" y="930876"/>
                </a:lnTo>
                <a:lnTo>
                  <a:pt x="395416" y="461319"/>
                </a:lnTo>
                <a:lnTo>
                  <a:pt x="453081" y="255373"/>
                </a:lnTo>
                <a:lnTo>
                  <a:pt x="255373" y="57665"/>
                </a:lnTo>
                <a:lnTo>
                  <a:pt x="65903" y="98854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6268995" y="3418703"/>
            <a:ext cx="617837" cy="988540"/>
          </a:xfrm>
          <a:custGeom>
            <a:avLst/>
            <a:gdLst>
              <a:gd name="connsiteX0" fmla="*/ 205946 w 617837"/>
              <a:gd name="connsiteY0" fmla="*/ 90616 h 988540"/>
              <a:gd name="connsiteX1" fmla="*/ 189470 w 617837"/>
              <a:gd name="connsiteY1" fmla="*/ 288324 h 988540"/>
              <a:gd name="connsiteX2" fmla="*/ 0 w 617837"/>
              <a:gd name="connsiteY2" fmla="*/ 667265 h 988540"/>
              <a:gd name="connsiteX3" fmla="*/ 378940 w 617837"/>
              <a:gd name="connsiteY3" fmla="*/ 988540 h 988540"/>
              <a:gd name="connsiteX4" fmla="*/ 617837 w 617837"/>
              <a:gd name="connsiteY4" fmla="*/ 510746 h 988540"/>
              <a:gd name="connsiteX5" fmla="*/ 354227 w 617837"/>
              <a:gd name="connsiteY5" fmla="*/ 280086 h 988540"/>
              <a:gd name="connsiteX6" fmla="*/ 321275 w 617837"/>
              <a:gd name="connsiteY6" fmla="*/ 0 h 988540"/>
              <a:gd name="connsiteX7" fmla="*/ 205946 w 617837"/>
              <a:gd name="connsiteY7" fmla="*/ 90616 h 98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837" h="988540">
                <a:moveTo>
                  <a:pt x="205946" y="90616"/>
                </a:moveTo>
                <a:lnTo>
                  <a:pt x="189470" y="288324"/>
                </a:lnTo>
                <a:lnTo>
                  <a:pt x="0" y="667265"/>
                </a:lnTo>
                <a:lnTo>
                  <a:pt x="378940" y="988540"/>
                </a:lnTo>
                <a:lnTo>
                  <a:pt x="617837" y="510746"/>
                </a:lnTo>
                <a:lnTo>
                  <a:pt x="354227" y="280086"/>
                </a:lnTo>
                <a:lnTo>
                  <a:pt x="321275" y="0"/>
                </a:lnTo>
                <a:lnTo>
                  <a:pt x="205946" y="90616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6326659" y="2529016"/>
            <a:ext cx="799071" cy="840260"/>
          </a:xfrm>
          <a:custGeom>
            <a:avLst/>
            <a:gdLst>
              <a:gd name="connsiteX0" fmla="*/ 205946 w 799071"/>
              <a:gd name="connsiteY0" fmla="*/ 378941 h 840260"/>
              <a:gd name="connsiteX1" fmla="*/ 0 w 799071"/>
              <a:gd name="connsiteY1" fmla="*/ 560173 h 840260"/>
              <a:gd name="connsiteX2" fmla="*/ 148282 w 799071"/>
              <a:gd name="connsiteY2" fmla="*/ 840260 h 840260"/>
              <a:gd name="connsiteX3" fmla="*/ 321276 w 799071"/>
              <a:gd name="connsiteY3" fmla="*/ 766119 h 840260"/>
              <a:gd name="connsiteX4" fmla="*/ 387179 w 799071"/>
              <a:gd name="connsiteY4" fmla="*/ 815546 h 840260"/>
              <a:gd name="connsiteX5" fmla="*/ 799071 w 799071"/>
              <a:gd name="connsiteY5" fmla="*/ 428368 h 840260"/>
              <a:gd name="connsiteX6" fmla="*/ 543698 w 799071"/>
              <a:gd name="connsiteY6" fmla="*/ 0 h 840260"/>
              <a:gd name="connsiteX7" fmla="*/ 313038 w 799071"/>
              <a:gd name="connsiteY7" fmla="*/ 41189 h 840260"/>
              <a:gd name="connsiteX8" fmla="*/ 205946 w 799071"/>
              <a:gd name="connsiteY8" fmla="*/ 378941 h 84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9071" h="840260">
                <a:moveTo>
                  <a:pt x="205946" y="378941"/>
                </a:moveTo>
                <a:lnTo>
                  <a:pt x="0" y="560173"/>
                </a:lnTo>
                <a:lnTo>
                  <a:pt x="148282" y="840260"/>
                </a:lnTo>
                <a:lnTo>
                  <a:pt x="321276" y="766119"/>
                </a:lnTo>
                <a:lnTo>
                  <a:pt x="387179" y="815546"/>
                </a:lnTo>
                <a:lnTo>
                  <a:pt x="799071" y="428368"/>
                </a:lnTo>
                <a:lnTo>
                  <a:pt x="543698" y="0"/>
                </a:lnTo>
                <a:lnTo>
                  <a:pt x="313038" y="41189"/>
                </a:lnTo>
                <a:lnTo>
                  <a:pt x="205946" y="378941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7331676" y="3847070"/>
            <a:ext cx="535459" cy="955589"/>
          </a:xfrm>
          <a:custGeom>
            <a:avLst/>
            <a:gdLst>
              <a:gd name="connsiteX0" fmla="*/ 321275 w 535459"/>
              <a:gd name="connsiteY0" fmla="*/ 107092 h 955589"/>
              <a:gd name="connsiteX1" fmla="*/ 0 w 535459"/>
              <a:gd name="connsiteY1" fmla="*/ 724930 h 955589"/>
              <a:gd name="connsiteX2" fmla="*/ 172994 w 535459"/>
              <a:gd name="connsiteY2" fmla="*/ 955589 h 955589"/>
              <a:gd name="connsiteX3" fmla="*/ 535459 w 535459"/>
              <a:gd name="connsiteY3" fmla="*/ 659027 h 955589"/>
              <a:gd name="connsiteX4" fmla="*/ 329513 w 535459"/>
              <a:gd name="connsiteY4" fmla="*/ 510746 h 955589"/>
              <a:gd name="connsiteX5" fmla="*/ 486032 w 535459"/>
              <a:gd name="connsiteY5" fmla="*/ 148281 h 955589"/>
              <a:gd name="connsiteX6" fmla="*/ 362465 w 535459"/>
              <a:gd name="connsiteY6" fmla="*/ 0 h 955589"/>
              <a:gd name="connsiteX7" fmla="*/ 321275 w 535459"/>
              <a:gd name="connsiteY7" fmla="*/ 107092 h 955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5459" h="955589">
                <a:moveTo>
                  <a:pt x="321275" y="107092"/>
                </a:moveTo>
                <a:lnTo>
                  <a:pt x="0" y="724930"/>
                </a:lnTo>
                <a:lnTo>
                  <a:pt x="172994" y="955589"/>
                </a:lnTo>
                <a:lnTo>
                  <a:pt x="535459" y="659027"/>
                </a:lnTo>
                <a:lnTo>
                  <a:pt x="329513" y="510746"/>
                </a:lnTo>
                <a:lnTo>
                  <a:pt x="486032" y="148281"/>
                </a:lnTo>
                <a:lnTo>
                  <a:pt x="362465" y="0"/>
                </a:lnTo>
                <a:lnTo>
                  <a:pt x="321275" y="10709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7010400" y="4020065"/>
            <a:ext cx="296562" cy="724930"/>
          </a:xfrm>
          <a:custGeom>
            <a:avLst/>
            <a:gdLst>
              <a:gd name="connsiteX0" fmla="*/ 271849 w 296562"/>
              <a:gd name="connsiteY0" fmla="*/ 535459 h 724930"/>
              <a:gd name="connsiteX1" fmla="*/ 172995 w 296562"/>
              <a:gd name="connsiteY1" fmla="*/ 724930 h 724930"/>
              <a:gd name="connsiteX2" fmla="*/ 0 w 296562"/>
              <a:gd name="connsiteY2" fmla="*/ 560173 h 724930"/>
              <a:gd name="connsiteX3" fmla="*/ 74141 w 296562"/>
              <a:gd name="connsiteY3" fmla="*/ 362465 h 724930"/>
              <a:gd name="connsiteX4" fmla="*/ 16476 w 296562"/>
              <a:gd name="connsiteY4" fmla="*/ 197708 h 724930"/>
              <a:gd name="connsiteX5" fmla="*/ 107092 w 296562"/>
              <a:gd name="connsiteY5" fmla="*/ 0 h 724930"/>
              <a:gd name="connsiteX6" fmla="*/ 296562 w 296562"/>
              <a:gd name="connsiteY6" fmla="*/ 148281 h 724930"/>
              <a:gd name="connsiteX7" fmla="*/ 181232 w 296562"/>
              <a:gd name="connsiteY7" fmla="*/ 469557 h 724930"/>
              <a:gd name="connsiteX8" fmla="*/ 271849 w 296562"/>
              <a:gd name="connsiteY8" fmla="*/ 535459 h 72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562" h="724930">
                <a:moveTo>
                  <a:pt x="271849" y="535459"/>
                </a:moveTo>
                <a:lnTo>
                  <a:pt x="172995" y="724930"/>
                </a:lnTo>
                <a:lnTo>
                  <a:pt x="0" y="560173"/>
                </a:lnTo>
                <a:lnTo>
                  <a:pt x="74141" y="362465"/>
                </a:lnTo>
                <a:lnTo>
                  <a:pt x="16476" y="197708"/>
                </a:lnTo>
                <a:lnTo>
                  <a:pt x="107092" y="0"/>
                </a:lnTo>
                <a:lnTo>
                  <a:pt x="296562" y="148281"/>
                </a:lnTo>
                <a:lnTo>
                  <a:pt x="181232" y="469557"/>
                </a:lnTo>
                <a:lnTo>
                  <a:pt x="271849" y="53545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886832" y="3352401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056871" y="4802659"/>
            <a:ext cx="325394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5463976" y="6182658"/>
            <a:ext cx="316697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7744694" y="1927100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92D05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비산중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82%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534755"/>
              </p:ext>
            </p:extLst>
          </p:nvPr>
        </p:nvGraphicFramePr>
        <p:xfrm>
          <a:off x="829067" y="2785820"/>
          <a:ext cx="1961303" cy="121425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평촌자이아이파크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(22,2737^)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3167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004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224567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530656"/>
              </p:ext>
            </p:extLst>
          </p:nvPr>
        </p:nvGraphicFramePr>
        <p:xfrm>
          <a:off x="836597" y="1100157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더포레스트힐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(03,2044^)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3167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004853"/>
              </p:ext>
            </p:extLst>
          </p:nvPr>
        </p:nvGraphicFramePr>
        <p:xfrm>
          <a:off x="848159" y="4127203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비산삼성래미안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(03,3806^)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3167"/>
                  </a:ext>
                </a:extLst>
              </a:tr>
            </a:tbl>
          </a:graphicData>
        </a:graphic>
      </p:graphicFrame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41418"/>
              </p:ext>
            </p:extLst>
          </p:nvPr>
        </p:nvGraphicFramePr>
        <p:xfrm>
          <a:off x="9111134" y="4213875"/>
          <a:ext cx="1961303" cy="71133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비산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</a:t>
                      </a:r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편한세상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(08,486^)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525636"/>
              </p:ext>
            </p:extLst>
          </p:nvPr>
        </p:nvGraphicFramePr>
        <p:xfrm>
          <a:off x="835802" y="5119763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비산함화꿈에그린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(09,774^)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3167"/>
                  </a:ext>
                </a:extLst>
              </a:tr>
            </a:tbl>
          </a:graphicData>
        </a:graphic>
      </p:graphicFrame>
      <p:sp>
        <p:nvSpPr>
          <p:cNvPr id="34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3915636" y="2188317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92D05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임곡중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4774056" y="2785820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56173"/>
              </p:ext>
            </p:extLst>
          </p:nvPr>
        </p:nvGraphicFramePr>
        <p:xfrm>
          <a:off x="813648" y="2106260"/>
          <a:ext cx="1961303" cy="54369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힐스테이트파크뷰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(22,303^)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220800"/>
              </p:ext>
            </p:extLst>
          </p:nvPr>
        </p:nvGraphicFramePr>
        <p:xfrm>
          <a:off x="9111134" y="5030436"/>
          <a:ext cx="1961303" cy="71133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비산롯데캐슬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(03,955^)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45323"/>
              </p:ext>
            </p:extLst>
          </p:nvPr>
        </p:nvGraphicFramePr>
        <p:xfrm>
          <a:off x="9111134" y="5826989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평촌래미안푸르지오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(21,1199^)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733303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38719"/>
              </p:ext>
            </p:extLst>
          </p:nvPr>
        </p:nvGraphicFramePr>
        <p:xfrm>
          <a:off x="9111133" y="3270103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뉴타운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(85,474^)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69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8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809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비산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1(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범계북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409" y="1093946"/>
            <a:ext cx="7680988" cy="560341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565065"/>
              </p:ext>
            </p:extLst>
          </p:nvPr>
        </p:nvGraphicFramePr>
        <p:xfrm>
          <a:off x="397171" y="2831631"/>
          <a:ext cx="1863148" cy="841506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990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관악타운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 1800^)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90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990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24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sp>
        <p:nvSpPr>
          <p:cNvPr id="9" name="자유형 8"/>
          <p:cNvSpPr/>
          <p:nvPr/>
        </p:nvSpPr>
        <p:spPr>
          <a:xfrm>
            <a:off x="3188043" y="3056238"/>
            <a:ext cx="2150076" cy="1581665"/>
          </a:xfrm>
          <a:custGeom>
            <a:avLst/>
            <a:gdLst>
              <a:gd name="connsiteX0" fmla="*/ 963827 w 2150076"/>
              <a:gd name="connsiteY0" fmla="*/ 0 h 1581665"/>
              <a:gd name="connsiteX1" fmla="*/ 0 w 2150076"/>
              <a:gd name="connsiteY1" fmla="*/ 510746 h 1581665"/>
              <a:gd name="connsiteX2" fmla="*/ 1235676 w 2150076"/>
              <a:gd name="connsiteY2" fmla="*/ 1581665 h 1581665"/>
              <a:gd name="connsiteX3" fmla="*/ 2150076 w 2150076"/>
              <a:gd name="connsiteY3" fmla="*/ 856735 h 1581665"/>
              <a:gd name="connsiteX4" fmla="*/ 963827 w 2150076"/>
              <a:gd name="connsiteY4" fmla="*/ 0 h 158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0076" h="1581665">
                <a:moveTo>
                  <a:pt x="963827" y="0"/>
                </a:moveTo>
                <a:lnTo>
                  <a:pt x="0" y="510746"/>
                </a:lnTo>
                <a:lnTo>
                  <a:pt x="1235676" y="1581665"/>
                </a:lnTo>
                <a:lnTo>
                  <a:pt x="2150076" y="856735"/>
                </a:lnTo>
                <a:lnTo>
                  <a:pt x="963827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4621427" y="2487827"/>
            <a:ext cx="1227438" cy="996778"/>
          </a:xfrm>
          <a:custGeom>
            <a:avLst/>
            <a:gdLst>
              <a:gd name="connsiteX0" fmla="*/ 840259 w 1227438"/>
              <a:gd name="connsiteY0" fmla="*/ 0 h 996778"/>
              <a:gd name="connsiteX1" fmla="*/ 0 w 1227438"/>
              <a:gd name="connsiteY1" fmla="*/ 494270 h 996778"/>
              <a:gd name="connsiteX2" fmla="*/ 486032 w 1227438"/>
              <a:gd name="connsiteY2" fmla="*/ 996778 h 996778"/>
              <a:gd name="connsiteX3" fmla="*/ 1227438 w 1227438"/>
              <a:gd name="connsiteY3" fmla="*/ 321276 h 996778"/>
              <a:gd name="connsiteX4" fmla="*/ 840259 w 1227438"/>
              <a:gd name="connsiteY4" fmla="*/ 0 h 99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438" h="996778">
                <a:moveTo>
                  <a:pt x="840259" y="0"/>
                </a:moveTo>
                <a:lnTo>
                  <a:pt x="0" y="494270"/>
                </a:lnTo>
                <a:lnTo>
                  <a:pt x="486032" y="996778"/>
                </a:lnTo>
                <a:lnTo>
                  <a:pt x="1227438" y="321276"/>
                </a:lnTo>
                <a:lnTo>
                  <a:pt x="840259" y="0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5296930" y="2965622"/>
            <a:ext cx="873211" cy="733167"/>
          </a:xfrm>
          <a:custGeom>
            <a:avLst/>
            <a:gdLst>
              <a:gd name="connsiteX0" fmla="*/ 527221 w 873211"/>
              <a:gd name="connsiteY0" fmla="*/ 0 h 733167"/>
              <a:gd name="connsiteX1" fmla="*/ 24713 w 873211"/>
              <a:gd name="connsiteY1" fmla="*/ 420129 h 733167"/>
              <a:gd name="connsiteX2" fmla="*/ 98854 w 873211"/>
              <a:gd name="connsiteY2" fmla="*/ 527221 h 733167"/>
              <a:gd name="connsiteX3" fmla="*/ 0 w 873211"/>
              <a:gd name="connsiteY3" fmla="*/ 568410 h 733167"/>
              <a:gd name="connsiteX4" fmla="*/ 222421 w 873211"/>
              <a:gd name="connsiteY4" fmla="*/ 733167 h 733167"/>
              <a:gd name="connsiteX5" fmla="*/ 873211 w 873211"/>
              <a:gd name="connsiteY5" fmla="*/ 197708 h 733167"/>
              <a:gd name="connsiteX6" fmla="*/ 527221 w 873211"/>
              <a:gd name="connsiteY6" fmla="*/ 0 h 733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3211" h="733167">
                <a:moveTo>
                  <a:pt x="527221" y="0"/>
                </a:moveTo>
                <a:lnTo>
                  <a:pt x="24713" y="420129"/>
                </a:lnTo>
                <a:lnTo>
                  <a:pt x="98854" y="527221"/>
                </a:lnTo>
                <a:lnTo>
                  <a:pt x="0" y="568410"/>
                </a:lnTo>
                <a:lnTo>
                  <a:pt x="222421" y="733167"/>
                </a:lnTo>
                <a:lnTo>
                  <a:pt x="873211" y="197708"/>
                </a:lnTo>
                <a:lnTo>
                  <a:pt x="527221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917989" y="4777946"/>
            <a:ext cx="1219200" cy="1029730"/>
          </a:xfrm>
          <a:custGeom>
            <a:avLst/>
            <a:gdLst>
              <a:gd name="connsiteX0" fmla="*/ 378941 w 1219200"/>
              <a:gd name="connsiteY0" fmla="*/ 0 h 1029730"/>
              <a:gd name="connsiteX1" fmla="*/ 0 w 1219200"/>
              <a:gd name="connsiteY1" fmla="*/ 313038 h 1029730"/>
              <a:gd name="connsiteX2" fmla="*/ 873211 w 1219200"/>
              <a:gd name="connsiteY2" fmla="*/ 1029730 h 1029730"/>
              <a:gd name="connsiteX3" fmla="*/ 1219200 w 1219200"/>
              <a:gd name="connsiteY3" fmla="*/ 741405 h 1029730"/>
              <a:gd name="connsiteX4" fmla="*/ 378941 w 1219200"/>
              <a:gd name="connsiteY4" fmla="*/ 0 h 102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" h="1029730">
                <a:moveTo>
                  <a:pt x="378941" y="0"/>
                </a:moveTo>
                <a:lnTo>
                  <a:pt x="0" y="313038"/>
                </a:lnTo>
                <a:lnTo>
                  <a:pt x="873211" y="1029730"/>
                </a:lnTo>
                <a:lnTo>
                  <a:pt x="1219200" y="741405"/>
                </a:lnTo>
                <a:lnTo>
                  <a:pt x="378941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5436973" y="4382530"/>
            <a:ext cx="1120346" cy="1070919"/>
          </a:xfrm>
          <a:custGeom>
            <a:avLst/>
            <a:gdLst>
              <a:gd name="connsiteX0" fmla="*/ 378941 w 1120346"/>
              <a:gd name="connsiteY0" fmla="*/ 0 h 1070919"/>
              <a:gd name="connsiteX1" fmla="*/ 0 w 1120346"/>
              <a:gd name="connsiteY1" fmla="*/ 313038 h 1070919"/>
              <a:gd name="connsiteX2" fmla="*/ 799070 w 1120346"/>
              <a:gd name="connsiteY2" fmla="*/ 1070919 h 1070919"/>
              <a:gd name="connsiteX3" fmla="*/ 1120346 w 1120346"/>
              <a:gd name="connsiteY3" fmla="*/ 807308 h 1070919"/>
              <a:gd name="connsiteX4" fmla="*/ 840259 w 1120346"/>
              <a:gd name="connsiteY4" fmla="*/ 543697 h 1070919"/>
              <a:gd name="connsiteX5" fmla="*/ 873211 w 1120346"/>
              <a:gd name="connsiteY5" fmla="*/ 329513 h 1070919"/>
              <a:gd name="connsiteX6" fmla="*/ 378941 w 1120346"/>
              <a:gd name="connsiteY6" fmla="*/ 0 h 107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0346" h="1070919">
                <a:moveTo>
                  <a:pt x="378941" y="0"/>
                </a:moveTo>
                <a:lnTo>
                  <a:pt x="0" y="313038"/>
                </a:lnTo>
                <a:lnTo>
                  <a:pt x="799070" y="1070919"/>
                </a:lnTo>
                <a:lnTo>
                  <a:pt x="1120346" y="807308"/>
                </a:lnTo>
                <a:lnTo>
                  <a:pt x="840259" y="543697"/>
                </a:lnTo>
                <a:lnTo>
                  <a:pt x="873211" y="329513"/>
                </a:lnTo>
                <a:lnTo>
                  <a:pt x="378941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6071286" y="3616411"/>
            <a:ext cx="897925" cy="906162"/>
          </a:xfrm>
          <a:custGeom>
            <a:avLst/>
            <a:gdLst>
              <a:gd name="connsiteX0" fmla="*/ 543698 w 897925"/>
              <a:gd name="connsiteY0" fmla="*/ 0 h 906162"/>
              <a:gd name="connsiteX1" fmla="*/ 0 w 897925"/>
              <a:gd name="connsiteY1" fmla="*/ 486032 h 906162"/>
              <a:gd name="connsiteX2" fmla="*/ 362465 w 897925"/>
              <a:gd name="connsiteY2" fmla="*/ 906162 h 906162"/>
              <a:gd name="connsiteX3" fmla="*/ 897925 w 897925"/>
              <a:gd name="connsiteY3" fmla="*/ 691978 h 906162"/>
              <a:gd name="connsiteX4" fmla="*/ 543698 w 897925"/>
              <a:gd name="connsiteY4" fmla="*/ 0 h 90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925" h="906162">
                <a:moveTo>
                  <a:pt x="543698" y="0"/>
                </a:moveTo>
                <a:lnTo>
                  <a:pt x="0" y="486032"/>
                </a:lnTo>
                <a:lnTo>
                  <a:pt x="362465" y="906162"/>
                </a:lnTo>
                <a:lnTo>
                  <a:pt x="897925" y="691978"/>
                </a:lnTo>
                <a:lnTo>
                  <a:pt x="543698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5939481" y="3262184"/>
            <a:ext cx="543697" cy="568411"/>
          </a:xfrm>
          <a:custGeom>
            <a:avLst/>
            <a:gdLst>
              <a:gd name="connsiteX0" fmla="*/ 304800 w 543697"/>
              <a:gd name="connsiteY0" fmla="*/ 0 h 568411"/>
              <a:gd name="connsiteX1" fmla="*/ 0 w 543697"/>
              <a:gd name="connsiteY1" fmla="*/ 263611 h 568411"/>
              <a:gd name="connsiteX2" fmla="*/ 280087 w 543697"/>
              <a:gd name="connsiteY2" fmla="*/ 568411 h 568411"/>
              <a:gd name="connsiteX3" fmla="*/ 543697 w 543697"/>
              <a:gd name="connsiteY3" fmla="*/ 304800 h 568411"/>
              <a:gd name="connsiteX4" fmla="*/ 304800 w 543697"/>
              <a:gd name="connsiteY4" fmla="*/ 0 h 56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697" h="568411">
                <a:moveTo>
                  <a:pt x="304800" y="0"/>
                </a:moveTo>
                <a:lnTo>
                  <a:pt x="0" y="263611"/>
                </a:lnTo>
                <a:lnTo>
                  <a:pt x="280087" y="568411"/>
                </a:lnTo>
                <a:lnTo>
                  <a:pt x="543697" y="304800"/>
                </a:lnTo>
                <a:lnTo>
                  <a:pt x="304800" y="0"/>
                </a:lnTo>
                <a:close/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6343135" y="4382530"/>
            <a:ext cx="856735" cy="700216"/>
          </a:xfrm>
          <a:custGeom>
            <a:avLst/>
            <a:gdLst>
              <a:gd name="connsiteX0" fmla="*/ 0 w 856735"/>
              <a:gd name="connsiteY0" fmla="*/ 263611 h 700216"/>
              <a:gd name="connsiteX1" fmla="*/ 197708 w 856735"/>
              <a:gd name="connsiteY1" fmla="*/ 700216 h 700216"/>
              <a:gd name="connsiteX2" fmla="*/ 856735 w 856735"/>
              <a:gd name="connsiteY2" fmla="*/ 403654 h 700216"/>
              <a:gd name="connsiteX3" fmla="*/ 708454 w 856735"/>
              <a:gd name="connsiteY3" fmla="*/ 49427 h 700216"/>
              <a:gd name="connsiteX4" fmla="*/ 683741 w 856735"/>
              <a:gd name="connsiteY4" fmla="*/ 0 h 700216"/>
              <a:gd name="connsiteX5" fmla="*/ 0 w 856735"/>
              <a:gd name="connsiteY5" fmla="*/ 263611 h 7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735" h="700216">
                <a:moveTo>
                  <a:pt x="0" y="263611"/>
                </a:moveTo>
                <a:lnTo>
                  <a:pt x="197708" y="700216"/>
                </a:lnTo>
                <a:lnTo>
                  <a:pt x="856735" y="403654"/>
                </a:lnTo>
                <a:lnTo>
                  <a:pt x="708454" y="49427"/>
                </a:lnTo>
                <a:lnTo>
                  <a:pt x="683741" y="0"/>
                </a:lnTo>
                <a:lnTo>
                  <a:pt x="0" y="263611"/>
                </a:lnTo>
                <a:close/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7002162" y="1573427"/>
            <a:ext cx="1062681" cy="897924"/>
          </a:xfrm>
          <a:custGeom>
            <a:avLst/>
            <a:gdLst>
              <a:gd name="connsiteX0" fmla="*/ 0 w 1062681"/>
              <a:gd name="connsiteY0" fmla="*/ 296562 h 897924"/>
              <a:gd name="connsiteX1" fmla="*/ 255373 w 1062681"/>
              <a:gd name="connsiteY1" fmla="*/ 864973 h 897924"/>
              <a:gd name="connsiteX2" fmla="*/ 345989 w 1062681"/>
              <a:gd name="connsiteY2" fmla="*/ 799070 h 897924"/>
              <a:gd name="connsiteX3" fmla="*/ 420130 w 1062681"/>
              <a:gd name="connsiteY3" fmla="*/ 897924 h 897924"/>
              <a:gd name="connsiteX4" fmla="*/ 988541 w 1062681"/>
              <a:gd name="connsiteY4" fmla="*/ 683741 h 897924"/>
              <a:gd name="connsiteX5" fmla="*/ 1062681 w 1062681"/>
              <a:gd name="connsiteY5" fmla="*/ 667265 h 897924"/>
              <a:gd name="connsiteX6" fmla="*/ 741406 w 1062681"/>
              <a:gd name="connsiteY6" fmla="*/ 0 h 897924"/>
              <a:gd name="connsiteX7" fmla="*/ 0 w 1062681"/>
              <a:gd name="connsiteY7" fmla="*/ 296562 h 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2681" h="897924">
                <a:moveTo>
                  <a:pt x="0" y="296562"/>
                </a:moveTo>
                <a:lnTo>
                  <a:pt x="255373" y="864973"/>
                </a:lnTo>
                <a:lnTo>
                  <a:pt x="345989" y="799070"/>
                </a:lnTo>
                <a:lnTo>
                  <a:pt x="420130" y="897924"/>
                </a:lnTo>
                <a:lnTo>
                  <a:pt x="988541" y="683741"/>
                </a:lnTo>
                <a:lnTo>
                  <a:pt x="1062681" y="667265"/>
                </a:lnTo>
                <a:lnTo>
                  <a:pt x="741406" y="0"/>
                </a:lnTo>
                <a:lnTo>
                  <a:pt x="0" y="296562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7463481" y="2397211"/>
            <a:ext cx="823784" cy="626075"/>
          </a:xfrm>
          <a:custGeom>
            <a:avLst/>
            <a:gdLst>
              <a:gd name="connsiteX0" fmla="*/ 0 w 823784"/>
              <a:gd name="connsiteY0" fmla="*/ 230659 h 626075"/>
              <a:gd name="connsiteX1" fmla="*/ 148281 w 823784"/>
              <a:gd name="connsiteY1" fmla="*/ 626075 h 626075"/>
              <a:gd name="connsiteX2" fmla="*/ 823784 w 823784"/>
              <a:gd name="connsiteY2" fmla="*/ 403654 h 626075"/>
              <a:gd name="connsiteX3" fmla="*/ 659027 w 823784"/>
              <a:gd name="connsiteY3" fmla="*/ 0 h 626075"/>
              <a:gd name="connsiteX4" fmla="*/ 0 w 823784"/>
              <a:gd name="connsiteY4" fmla="*/ 230659 h 6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784" h="626075">
                <a:moveTo>
                  <a:pt x="0" y="230659"/>
                </a:moveTo>
                <a:lnTo>
                  <a:pt x="148281" y="626075"/>
                </a:lnTo>
                <a:lnTo>
                  <a:pt x="823784" y="403654"/>
                </a:lnTo>
                <a:lnTo>
                  <a:pt x="659027" y="0"/>
                </a:lnTo>
                <a:lnTo>
                  <a:pt x="0" y="230659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646431"/>
              </p:ext>
            </p:extLst>
          </p:nvPr>
        </p:nvGraphicFramePr>
        <p:xfrm>
          <a:off x="399398" y="1182712"/>
          <a:ext cx="1857401" cy="700194"/>
        </p:xfrm>
        <a:graphic>
          <a:graphicData uri="http://schemas.openxmlformats.org/drawingml/2006/table">
            <a:tbl>
              <a:tblPr/>
              <a:tblGrid>
                <a:gridCol w="592923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223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2239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6044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관악부영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 796^)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308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088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49313"/>
              </p:ext>
            </p:extLst>
          </p:nvPr>
        </p:nvGraphicFramePr>
        <p:xfrm>
          <a:off x="373289" y="1927655"/>
          <a:ext cx="1863148" cy="812270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96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관악성원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(93,790^)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8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32500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1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199225"/>
              </p:ext>
            </p:extLst>
          </p:nvPr>
        </p:nvGraphicFramePr>
        <p:xfrm>
          <a:off x="398648" y="5252771"/>
          <a:ext cx="1863148" cy="813660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은하수청구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(92,502^)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210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1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88294"/>
              </p:ext>
            </p:extLst>
          </p:nvPr>
        </p:nvGraphicFramePr>
        <p:xfrm>
          <a:off x="382824" y="4383867"/>
          <a:ext cx="1863148" cy="788158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은하수벽산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92,620^)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210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026461"/>
              </p:ext>
            </p:extLst>
          </p:nvPr>
        </p:nvGraphicFramePr>
        <p:xfrm>
          <a:off x="10048319" y="3222230"/>
          <a:ext cx="1961303" cy="878977"/>
        </p:xfrm>
        <a:graphic>
          <a:graphicData uri="http://schemas.openxmlformats.org/drawingml/2006/table">
            <a:tbl>
              <a:tblPr/>
              <a:tblGrid>
                <a:gridCol w="556551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345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1293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은하수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  <a:r>
                        <a:rPr lang="en-US" altLang="ko-KR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샛별 </a:t>
                      </a:r>
                      <a:r>
                        <a:rPr lang="en-US" altLang="ko-KR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5,6</a:t>
                      </a:r>
                      <a:r>
                        <a:rPr lang="ko-KR" altLang="en-US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(92,2551)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35500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17500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961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3167"/>
                  </a:ext>
                </a:extLst>
              </a:tr>
            </a:tbl>
          </a:graphicData>
        </a:graphic>
      </p:graphicFrame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974963"/>
              </p:ext>
            </p:extLst>
          </p:nvPr>
        </p:nvGraphicFramePr>
        <p:xfrm>
          <a:off x="388235" y="3744048"/>
          <a:ext cx="1867272" cy="559073"/>
        </p:xfrm>
        <a:graphic>
          <a:graphicData uri="http://schemas.openxmlformats.org/drawingml/2006/table">
            <a:tbl>
              <a:tblPr/>
              <a:tblGrid>
                <a:gridCol w="596074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5599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5599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6776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은하수신성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(92,508^) 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853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059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36661"/>
              </p:ext>
            </p:extLst>
          </p:nvPr>
        </p:nvGraphicFramePr>
        <p:xfrm>
          <a:off x="10058400" y="1349064"/>
          <a:ext cx="1962266" cy="784743"/>
        </p:xfrm>
        <a:graphic>
          <a:graphicData uri="http://schemas.openxmlformats.org/drawingml/2006/table">
            <a:tbl>
              <a:tblPr/>
              <a:tblGrid>
                <a:gridCol w="547403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8666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6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샛별 한양 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2,3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(93,1482^)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176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37500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89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cxnSp>
        <p:nvCxnSpPr>
          <p:cNvPr id="35" name="직선 연결선 34"/>
          <p:cNvCxnSpPr>
            <a:stCxn id="24" idx="3"/>
          </p:cNvCxnSpPr>
          <p:nvPr/>
        </p:nvCxnSpPr>
        <p:spPr>
          <a:xfrm>
            <a:off x="2256799" y="1549128"/>
            <a:ext cx="2807810" cy="1169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>
            <a:stCxn id="27" idx="3"/>
          </p:cNvCxnSpPr>
          <p:nvPr/>
        </p:nvCxnSpPr>
        <p:spPr>
          <a:xfrm>
            <a:off x="2236437" y="2333790"/>
            <a:ext cx="3291152" cy="888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>
            <a:stCxn id="8" idx="3"/>
          </p:cNvCxnSpPr>
          <p:nvPr/>
        </p:nvCxnSpPr>
        <p:spPr>
          <a:xfrm>
            <a:off x="2260319" y="3252384"/>
            <a:ext cx="1387382" cy="79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>
            <a:stCxn id="32" idx="3"/>
            <a:endCxn id="14" idx="1"/>
          </p:cNvCxnSpPr>
          <p:nvPr/>
        </p:nvCxnSpPr>
        <p:spPr>
          <a:xfrm>
            <a:off x="2255507" y="4023584"/>
            <a:ext cx="3815779" cy="78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>
            <a:stCxn id="29" idx="3"/>
            <a:endCxn id="13" idx="1"/>
          </p:cNvCxnSpPr>
          <p:nvPr/>
        </p:nvCxnSpPr>
        <p:spPr>
          <a:xfrm flipV="1">
            <a:off x="2245972" y="4695568"/>
            <a:ext cx="3191001" cy="82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28" idx="3"/>
          </p:cNvCxnSpPr>
          <p:nvPr/>
        </p:nvCxnSpPr>
        <p:spPr>
          <a:xfrm flipV="1">
            <a:off x="2261796" y="5142512"/>
            <a:ext cx="2656193" cy="517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>
            <a:stCxn id="33" idx="1"/>
          </p:cNvCxnSpPr>
          <p:nvPr/>
        </p:nvCxnSpPr>
        <p:spPr>
          <a:xfrm flipH="1">
            <a:off x="8038304" y="1741435"/>
            <a:ext cx="2020096" cy="568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>
            <a:stCxn id="31" idx="1"/>
          </p:cNvCxnSpPr>
          <p:nvPr/>
        </p:nvCxnSpPr>
        <p:spPr>
          <a:xfrm flipH="1" flipV="1">
            <a:off x="8666206" y="3374429"/>
            <a:ext cx="1382113" cy="287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자유형 63"/>
          <p:cNvSpPr/>
          <p:nvPr/>
        </p:nvSpPr>
        <p:spPr>
          <a:xfrm>
            <a:off x="6738551" y="2858530"/>
            <a:ext cx="2281881" cy="1606378"/>
          </a:xfrm>
          <a:custGeom>
            <a:avLst/>
            <a:gdLst>
              <a:gd name="connsiteX0" fmla="*/ 0 w 2281881"/>
              <a:gd name="connsiteY0" fmla="*/ 667265 h 1606378"/>
              <a:gd name="connsiteX1" fmla="*/ 140044 w 2281881"/>
              <a:gd name="connsiteY1" fmla="*/ 980302 h 1606378"/>
              <a:gd name="connsiteX2" fmla="*/ 1062681 w 2281881"/>
              <a:gd name="connsiteY2" fmla="*/ 675502 h 1606378"/>
              <a:gd name="connsiteX3" fmla="*/ 1219200 w 2281881"/>
              <a:gd name="connsiteY3" fmla="*/ 1136821 h 1606378"/>
              <a:gd name="connsiteX4" fmla="*/ 1013254 w 2281881"/>
              <a:gd name="connsiteY4" fmla="*/ 1186248 h 1606378"/>
              <a:gd name="connsiteX5" fmla="*/ 1202725 w 2281881"/>
              <a:gd name="connsiteY5" fmla="*/ 1606378 h 1606378"/>
              <a:gd name="connsiteX6" fmla="*/ 2281881 w 2281881"/>
              <a:gd name="connsiteY6" fmla="*/ 1227438 h 1606378"/>
              <a:gd name="connsiteX7" fmla="*/ 1696995 w 2281881"/>
              <a:gd name="connsiteY7" fmla="*/ 0 h 1606378"/>
              <a:gd name="connsiteX8" fmla="*/ 0 w 2281881"/>
              <a:gd name="connsiteY8" fmla="*/ 667265 h 16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881" h="1606378">
                <a:moveTo>
                  <a:pt x="0" y="667265"/>
                </a:moveTo>
                <a:lnTo>
                  <a:pt x="140044" y="980302"/>
                </a:lnTo>
                <a:lnTo>
                  <a:pt x="1062681" y="675502"/>
                </a:lnTo>
                <a:lnTo>
                  <a:pt x="1219200" y="1136821"/>
                </a:lnTo>
                <a:lnTo>
                  <a:pt x="1013254" y="1186248"/>
                </a:lnTo>
                <a:lnTo>
                  <a:pt x="1202725" y="1606378"/>
                </a:lnTo>
                <a:lnTo>
                  <a:pt x="2281881" y="1227438"/>
                </a:lnTo>
                <a:lnTo>
                  <a:pt x="1696995" y="0"/>
                </a:lnTo>
                <a:lnTo>
                  <a:pt x="0" y="667265"/>
                </a:lnTo>
                <a:close/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>
            <a:off x="6030097" y="2446638"/>
            <a:ext cx="1400433" cy="980303"/>
          </a:xfrm>
          <a:custGeom>
            <a:avLst/>
            <a:gdLst>
              <a:gd name="connsiteX0" fmla="*/ 0 w 1400433"/>
              <a:gd name="connsiteY0" fmla="*/ 271848 h 980303"/>
              <a:gd name="connsiteX1" fmla="*/ 609600 w 1400433"/>
              <a:gd name="connsiteY1" fmla="*/ 980303 h 980303"/>
              <a:gd name="connsiteX2" fmla="*/ 1120346 w 1400433"/>
              <a:gd name="connsiteY2" fmla="*/ 823784 h 980303"/>
              <a:gd name="connsiteX3" fmla="*/ 1087395 w 1400433"/>
              <a:gd name="connsiteY3" fmla="*/ 724930 h 980303"/>
              <a:gd name="connsiteX4" fmla="*/ 1400433 w 1400433"/>
              <a:gd name="connsiteY4" fmla="*/ 609600 h 980303"/>
              <a:gd name="connsiteX5" fmla="*/ 1103871 w 1400433"/>
              <a:gd name="connsiteY5" fmla="*/ 214184 h 980303"/>
              <a:gd name="connsiteX6" fmla="*/ 864973 w 1400433"/>
              <a:gd name="connsiteY6" fmla="*/ 280086 h 980303"/>
              <a:gd name="connsiteX7" fmla="*/ 749644 w 1400433"/>
              <a:gd name="connsiteY7" fmla="*/ 0 h 980303"/>
              <a:gd name="connsiteX8" fmla="*/ 0 w 1400433"/>
              <a:gd name="connsiteY8" fmla="*/ 271848 h 98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433" h="980303">
                <a:moveTo>
                  <a:pt x="0" y="271848"/>
                </a:moveTo>
                <a:lnTo>
                  <a:pt x="609600" y="980303"/>
                </a:lnTo>
                <a:lnTo>
                  <a:pt x="1120346" y="823784"/>
                </a:lnTo>
                <a:lnTo>
                  <a:pt x="1087395" y="724930"/>
                </a:lnTo>
                <a:lnTo>
                  <a:pt x="1400433" y="609600"/>
                </a:lnTo>
                <a:lnTo>
                  <a:pt x="1103871" y="214184"/>
                </a:lnTo>
                <a:lnTo>
                  <a:pt x="864973" y="280086"/>
                </a:lnTo>
                <a:lnTo>
                  <a:pt x="749644" y="0"/>
                </a:lnTo>
                <a:lnTo>
                  <a:pt x="0" y="271848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935732"/>
              </p:ext>
            </p:extLst>
          </p:nvPr>
        </p:nvGraphicFramePr>
        <p:xfrm>
          <a:off x="10045246" y="2301815"/>
          <a:ext cx="1975420" cy="790258"/>
        </p:xfrm>
        <a:graphic>
          <a:graphicData uri="http://schemas.openxmlformats.org/drawingml/2006/table">
            <a:tbl>
              <a:tblPr/>
              <a:tblGrid>
                <a:gridCol w="560557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728666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86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52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샛별 한양 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(93,1262^)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176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949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cxnSp>
        <p:nvCxnSpPr>
          <p:cNvPr id="69" name="직선 연결선 68"/>
          <p:cNvCxnSpPr>
            <a:stCxn id="66" idx="1"/>
          </p:cNvCxnSpPr>
          <p:nvPr/>
        </p:nvCxnSpPr>
        <p:spPr>
          <a:xfrm flipH="1">
            <a:off x="7265773" y="2694186"/>
            <a:ext cx="2779473" cy="1437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표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35186"/>
              </p:ext>
            </p:extLst>
          </p:nvPr>
        </p:nvGraphicFramePr>
        <p:xfrm>
          <a:off x="11201136" y="5082746"/>
          <a:ext cx="808485" cy="1645920"/>
        </p:xfrm>
        <a:graphic>
          <a:graphicData uri="http://schemas.openxmlformats.org/drawingml/2006/table">
            <a:tbl>
              <a:tblPr/>
              <a:tblGrid>
                <a:gridCol w="808485">
                  <a:extLst>
                    <a:ext uri="{9D8B030D-6E8A-4147-A177-3AD203B41FA5}">
                      <a16:colId xmlns:a16="http://schemas.microsoft.com/office/drawing/2014/main" val="403348681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12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92">
                        <a:alpha val="6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9021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10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9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131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9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395">
                        <a:alpha val="7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1515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8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06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6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1656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5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8122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4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3656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3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33112"/>
                  </a:ext>
                </a:extLst>
              </a:tr>
            </a:tbl>
          </a:graphicData>
        </a:graphic>
      </p:graphicFrame>
      <p:cxnSp>
        <p:nvCxnSpPr>
          <p:cNvPr id="78" name="직선 연결선 77"/>
          <p:cNvCxnSpPr>
            <a:stCxn id="31" idx="1"/>
          </p:cNvCxnSpPr>
          <p:nvPr/>
        </p:nvCxnSpPr>
        <p:spPr>
          <a:xfrm flipH="1">
            <a:off x="7126654" y="3661718"/>
            <a:ext cx="2921665" cy="931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타원 82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270642" y="3818889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5832030" y="3736020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696388" y="2063902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86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5183986" y="4060472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00CC0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안양부흥중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87%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87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8554612" y="2204037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00CC0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안양</a:t>
            </a:r>
            <a:endParaRPr lang="en-US" altLang="ko-KR" sz="900" dirty="0" smtClean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부림중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89.7%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47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083740" y="2755881"/>
            <a:ext cx="454036" cy="233791"/>
          </a:xfrm>
          <a:prstGeom prst="roundRect">
            <a:avLst>
              <a:gd name="adj" fmla="val 50000"/>
            </a:avLst>
          </a:prstGeom>
          <a:solidFill>
            <a:srgbClr val="92D05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7.0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0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3882013" y="3425227"/>
            <a:ext cx="482379" cy="233791"/>
          </a:xfrm>
          <a:prstGeom prst="roundRect">
            <a:avLst>
              <a:gd name="adj" fmla="val 50000"/>
            </a:avLst>
          </a:prstGeom>
          <a:solidFill>
            <a:srgbClr val="92D05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6.5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1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154681" y="5018041"/>
            <a:ext cx="482379" cy="233791"/>
          </a:xfrm>
          <a:prstGeom prst="roundRect">
            <a:avLst>
              <a:gd name="adj" fmla="val 50000"/>
            </a:avLst>
          </a:prstGeom>
          <a:solidFill>
            <a:srgbClr val="00B0F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8.5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3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679524" y="4585344"/>
            <a:ext cx="482379" cy="233791"/>
          </a:xfrm>
          <a:prstGeom prst="roundRect">
            <a:avLst>
              <a:gd name="adj" fmla="val 50000"/>
            </a:avLst>
          </a:prstGeom>
          <a:solidFill>
            <a:srgbClr val="00B0F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8.5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4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7555924" y="2252787"/>
            <a:ext cx="482379" cy="233791"/>
          </a:xfrm>
          <a:prstGeom prst="roundRect">
            <a:avLst>
              <a:gd name="adj" fmla="val 50000"/>
            </a:avLst>
          </a:prstGeom>
          <a:solidFill>
            <a:srgbClr val="92D05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7.4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55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6293119" y="3937847"/>
            <a:ext cx="482379" cy="233791"/>
          </a:xfrm>
          <a:prstGeom prst="roundRect">
            <a:avLst>
              <a:gd name="adj" fmla="val 50000"/>
            </a:avLst>
          </a:prstGeom>
          <a:solidFill>
            <a:srgbClr val="00B0F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8.7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3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205719" y="276554"/>
            <a:ext cx="5651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범계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,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신촌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,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평안동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범계남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55" y="776574"/>
            <a:ext cx="7666690" cy="5960065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3303373" y="1927654"/>
            <a:ext cx="1112108" cy="988541"/>
          </a:xfrm>
          <a:custGeom>
            <a:avLst/>
            <a:gdLst>
              <a:gd name="connsiteX0" fmla="*/ 428368 w 1112108"/>
              <a:gd name="connsiteY0" fmla="*/ 123568 h 988541"/>
              <a:gd name="connsiteX1" fmla="*/ 790832 w 1112108"/>
              <a:gd name="connsiteY1" fmla="*/ 0 h 988541"/>
              <a:gd name="connsiteX2" fmla="*/ 1112108 w 1112108"/>
              <a:gd name="connsiteY2" fmla="*/ 716692 h 988541"/>
              <a:gd name="connsiteX3" fmla="*/ 362465 w 1112108"/>
              <a:gd name="connsiteY3" fmla="*/ 988541 h 988541"/>
              <a:gd name="connsiteX4" fmla="*/ 0 w 1112108"/>
              <a:gd name="connsiteY4" fmla="*/ 518984 h 988541"/>
              <a:gd name="connsiteX5" fmla="*/ 428368 w 1112108"/>
              <a:gd name="connsiteY5" fmla="*/ 123568 h 98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2108" h="988541">
                <a:moveTo>
                  <a:pt x="428368" y="123568"/>
                </a:moveTo>
                <a:lnTo>
                  <a:pt x="790832" y="0"/>
                </a:lnTo>
                <a:lnTo>
                  <a:pt x="1112108" y="716692"/>
                </a:lnTo>
                <a:lnTo>
                  <a:pt x="362465" y="988541"/>
                </a:lnTo>
                <a:lnTo>
                  <a:pt x="0" y="518984"/>
                </a:lnTo>
                <a:lnTo>
                  <a:pt x="428368" y="123568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3830239" y="2879125"/>
            <a:ext cx="1103870" cy="980302"/>
          </a:xfrm>
          <a:custGeom>
            <a:avLst/>
            <a:gdLst>
              <a:gd name="connsiteX0" fmla="*/ 0 w 1103870"/>
              <a:gd name="connsiteY0" fmla="*/ 378940 h 980302"/>
              <a:gd name="connsiteX1" fmla="*/ 255373 w 1103870"/>
              <a:gd name="connsiteY1" fmla="*/ 980302 h 980302"/>
              <a:gd name="connsiteX2" fmla="*/ 1103870 w 1103870"/>
              <a:gd name="connsiteY2" fmla="*/ 675502 h 980302"/>
              <a:gd name="connsiteX3" fmla="*/ 790832 w 1103870"/>
              <a:gd name="connsiteY3" fmla="*/ 0 h 980302"/>
              <a:gd name="connsiteX4" fmla="*/ 0 w 1103870"/>
              <a:gd name="connsiteY4" fmla="*/ 378940 h 980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870" h="980302">
                <a:moveTo>
                  <a:pt x="0" y="378940"/>
                </a:moveTo>
                <a:lnTo>
                  <a:pt x="255373" y="980302"/>
                </a:lnTo>
                <a:lnTo>
                  <a:pt x="1103870" y="675502"/>
                </a:lnTo>
                <a:lnTo>
                  <a:pt x="790832" y="0"/>
                </a:lnTo>
                <a:lnTo>
                  <a:pt x="0" y="37894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4267200" y="3682314"/>
            <a:ext cx="1079157" cy="963827"/>
          </a:xfrm>
          <a:custGeom>
            <a:avLst/>
            <a:gdLst>
              <a:gd name="connsiteX0" fmla="*/ 0 w 1079157"/>
              <a:gd name="connsiteY0" fmla="*/ 304800 h 963827"/>
              <a:gd name="connsiteX1" fmla="*/ 288324 w 1079157"/>
              <a:gd name="connsiteY1" fmla="*/ 963827 h 963827"/>
              <a:gd name="connsiteX2" fmla="*/ 1079157 w 1079157"/>
              <a:gd name="connsiteY2" fmla="*/ 659027 h 963827"/>
              <a:gd name="connsiteX3" fmla="*/ 733168 w 1079157"/>
              <a:gd name="connsiteY3" fmla="*/ 0 h 963827"/>
              <a:gd name="connsiteX4" fmla="*/ 0 w 1079157"/>
              <a:gd name="connsiteY4" fmla="*/ 304800 h 96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157" h="963827">
                <a:moveTo>
                  <a:pt x="0" y="304800"/>
                </a:moveTo>
                <a:lnTo>
                  <a:pt x="288324" y="963827"/>
                </a:lnTo>
                <a:lnTo>
                  <a:pt x="1079157" y="659027"/>
                </a:lnTo>
                <a:lnTo>
                  <a:pt x="733168" y="0"/>
                </a:lnTo>
                <a:lnTo>
                  <a:pt x="0" y="30480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547286" y="4514335"/>
            <a:ext cx="1309817" cy="1037968"/>
          </a:xfrm>
          <a:custGeom>
            <a:avLst/>
            <a:gdLst>
              <a:gd name="connsiteX0" fmla="*/ 0 w 1309817"/>
              <a:gd name="connsiteY0" fmla="*/ 321276 h 1037968"/>
              <a:gd name="connsiteX1" fmla="*/ 345990 w 1309817"/>
              <a:gd name="connsiteY1" fmla="*/ 1013254 h 1037968"/>
              <a:gd name="connsiteX2" fmla="*/ 724930 w 1309817"/>
              <a:gd name="connsiteY2" fmla="*/ 889687 h 1037968"/>
              <a:gd name="connsiteX3" fmla="*/ 864973 w 1309817"/>
              <a:gd name="connsiteY3" fmla="*/ 1037968 h 1037968"/>
              <a:gd name="connsiteX4" fmla="*/ 1309817 w 1309817"/>
              <a:gd name="connsiteY4" fmla="*/ 864973 h 1037968"/>
              <a:gd name="connsiteX5" fmla="*/ 914400 w 1309817"/>
              <a:gd name="connsiteY5" fmla="*/ 0 h 1037968"/>
              <a:gd name="connsiteX6" fmla="*/ 0 w 1309817"/>
              <a:gd name="connsiteY6" fmla="*/ 321276 h 103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9817" h="1037968">
                <a:moveTo>
                  <a:pt x="0" y="321276"/>
                </a:moveTo>
                <a:lnTo>
                  <a:pt x="345990" y="1013254"/>
                </a:lnTo>
                <a:lnTo>
                  <a:pt x="724930" y="889687"/>
                </a:lnTo>
                <a:lnTo>
                  <a:pt x="864973" y="1037968"/>
                </a:lnTo>
                <a:lnTo>
                  <a:pt x="1309817" y="864973"/>
                </a:lnTo>
                <a:lnTo>
                  <a:pt x="914400" y="0"/>
                </a:lnTo>
                <a:lnTo>
                  <a:pt x="0" y="321276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5049795" y="5560541"/>
            <a:ext cx="972064" cy="716691"/>
          </a:xfrm>
          <a:custGeom>
            <a:avLst/>
            <a:gdLst>
              <a:gd name="connsiteX0" fmla="*/ 0 w 972064"/>
              <a:gd name="connsiteY0" fmla="*/ 288324 h 716691"/>
              <a:gd name="connsiteX1" fmla="*/ 214183 w 972064"/>
              <a:gd name="connsiteY1" fmla="*/ 716691 h 716691"/>
              <a:gd name="connsiteX2" fmla="*/ 972064 w 972064"/>
              <a:gd name="connsiteY2" fmla="*/ 395416 h 716691"/>
              <a:gd name="connsiteX3" fmla="*/ 782594 w 972064"/>
              <a:gd name="connsiteY3" fmla="*/ 0 h 716691"/>
              <a:gd name="connsiteX4" fmla="*/ 0 w 972064"/>
              <a:gd name="connsiteY4" fmla="*/ 288324 h 716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064" h="716691">
                <a:moveTo>
                  <a:pt x="0" y="288324"/>
                </a:moveTo>
                <a:lnTo>
                  <a:pt x="214183" y="716691"/>
                </a:lnTo>
                <a:lnTo>
                  <a:pt x="972064" y="395416"/>
                </a:lnTo>
                <a:lnTo>
                  <a:pt x="782594" y="0"/>
                </a:lnTo>
                <a:lnTo>
                  <a:pt x="0" y="288324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5321643" y="6013622"/>
            <a:ext cx="988541" cy="708454"/>
          </a:xfrm>
          <a:custGeom>
            <a:avLst/>
            <a:gdLst>
              <a:gd name="connsiteX0" fmla="*/ 0 w 988541"/>
              <a:gd name="connsiteY0" fmla="*/ 321275 h 708454"/>
              <a:gd name="connsiteX1" fmla="*/ 197708 w 988541"/>
              <a:gd name="connsiteY1" fmla="*/ 708454 h 708454"/>
              <a:gd name="connsiteX2" fmla="*/ 988541 w 988541"/>
              <a:gd name="connsiteY2" fmla="*/ 354227 h 708454"/>
              <a:gd name="connsiteX3" fmla="*/ 823784 w 988541"/>
              <a:gd name="connsiteY3" fmla="*/ 0 h 708454"/>
              <a:gd name="connsiteX4" fmla="*/ 0 w 988541"/>
              <a:gd name="connsiteY4" fmla="*/ 321275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541" h="708454">
                <a:moveTo>
                  <a:pt x="0" y="321275"/>
                </a:moveTo>
                <a:lnTo>
                  <a:pt x="197708" y="708454"/>
                </a:lnTo>
                <a:lnTo>
                  <a:pt x="988541" y="354227"/>
                </a:lnTo>
                <a:lnTo>
                  <a:pt x="823784" y="0"/>
                </a:lnTo>
                <a:lnTo>
                  <a:pt x="0" y="321275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250724" y="1556951"/>
            <a:ext cx="1120346" cy="1037968"/>
          </a:xfrm>
          <a:custGeom>
            <a:avLst/>
            <a:gdLst>
              <a:gd name="connsiteX0" fmla="*/ 0 w 1120346"/>
              <a:gd name="connsiteY0" fmla="*/ 313038 h 1037968"/>
              <a:gd name="connsiteX1" fmla="*/ 354227 w 1120346"/>
              <a:gd name="connsiteY1" fmla="*/ 1037968 h 1037968"/>
              <a:gd name="connsiteX2" fmla="*/ 1120346 w 1120346"/>
              <a:gd name="connsiteY2" fmla="*/ 749644 h 1037968"/>
              <a:gd name="connsiteX3" fmla="*/ 766119 w 1120346"/>
              <a:gd name="connsiteY3" fmla="*/ 0 h 1037968"/>
              <a:gd name="connsiteX4" fmla="*/ 0 w 1120346"/>
              <a:gd name="connsiteY4" fmla="*/ 313038 h 103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346" h="1037968">
                <a:moveTo>
                  <a:pt x="0" y="313038"/>
                </a:moveTo>
                <a:lnTo>
                  <a:pt x="354227" y="1037968"/>
                </a:lnTo>
                <a:lnTo>
                  <a:pt x="1120346" y="749644"/>
                </a:lnTo>
                <a:lnTo>
                  <a:pt x="766119" y="0"/>
                </a:lnTo>
                <a:lnTo>
                  <a:pt x="0" y="313038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5074508" y="1243914"/>
            <a:ext cx="1145060" cy="1021491"/>
          </a:xfrm>
          <a:custGeom>
            <a:avLst/>
            <a:gdLst>
              <a:gd name="connsiteX0" fmla="*/ 0 w 1145060"/>
              <a:gd name="connsiteY0" fmla="*/ 329513 h 1021491"/>
              <a:gd name="connsiteX1" fmla="*/ 321276 w 1145060"/>
              <a:gd name="connsiteY1" fmla="*/ 1021491 h 1021491"/>
              <a:gd name="connsiteX2" fmla="*/ 1145060 w 1145060"/>
              <a:gd name="connsiteY2" fmla="*/ 691978 h 1021491"/>
              <a:gd name="connsiteX3" fmla="*/ 790833 w 1145060"/>
              <a:gd name="connsiteY3" fmla="*/ 0 h 1021491"/>
              <a:gd name="connsiteX4" fmla="*/ 0 w 1145060"/>
              <a:gd name="connsiteY4" fmla="*/ 329513 h 102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5060" h="1021491">
                <a:moveTo>
                  <a:pt x="0" y="329513"/>
                </a:moveTo>
                <a:lnTo>
                  <a:pt x="321276" y="1021491"/>
                </a:lnTo>
                <a:lnTo>
                  <a:pt x="1145060" y="691978"/>
                </a:lnTo>
                <a:lnTo>
                  <a:pt x="790833" y="0"/>
                </a:lnTo>
                <a:lnTo>
                  <a:pt x="0" y="32951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5338119" y="2026508"/>
            <a:ext cx="1095632" cy="667265"/>
          </a:xfrm>
          <a:custGeom>
            <a:avLst/>
            <a:gdLst>
              <a:gd name="connsiteX0" fmla="*/ 0 w 1095632"/>
              <a:gd name="connsiteY0" fmla="*/ 345989 h 667265"/>
              <a:gd name="connsiteX1" fmla="*/ 107092 w 1095632"/>
              <a:gd name="connsiteY1" fmla="*/ 642551 h 667265"/>
              <a:gd name="connsiteX2" fmla="*/ 263611 w 1095632"/>
              <a:gd name="connsiteY2" fmla="*/ 568411 h 667265"/>
              <a:gd name="connsiteX3" fmla="*/ 296562 w 1095632"/>
              <a:gd name="connsiteY3" fmla="*/ 667265 h 667265"/>
              <a:gd name="connsiteX4" fmla="*/ 1095632 w 1095632"/>
              <a:gd name="connsiteY4" fmla="*/ 387178 h 667265"/>
              <a:gd name="connsiteX5" fmla="*/ 881449 w 1095632"/>
              <a:gd name="connsiteY5" fmla="*/ 0 h 667265"/>
              <a:gd name="connsiteX6" fmla="*/ 0 w 1095632"/>
              <a:gd name="connsiteY6" fmla="*/ 345989 h 667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5632" h="667265">
                <a:moveTo>
                  <a:pt x="0" y="345989"/>
                </a:moveTo>
                <a:lnTo>
                  <a:pt x="107092" y="642551"/>
                </a:lnTo>
                <a:lnTo>
                  <a:pt x="263611" y="568411"/>
                </a:lnTo>
                <a:lnTo>
                  <a:pt x="296562" y="667265"/>
                </a:lnTo>
                <a:lnTo>
                  <a:pt x="1095632" y="387178"/>
                </a:lnTo>
                <a:lnTo>
                  <a:pt x="881449" y="0"/>
                </a:lnTo>
                <a:lnTo>
                  <a:pt x="0" y="345989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5552303" y="2454876"/>
            <a:ext cx="1210962" cy="1013254"/>
          </a:xfrm>
          <a:custGeom>
            <a:avLst/>
            <a:gdLst>
              <a:gd name="connsiteX0" fmla="*/ 0 w 1210962"/>
              <a:gd name="connsiteY0" fmla="*/ 428367 h 1013254"/>
              <a:gd name="connsiteX1" fmla="*/ 263611 w 1210962"/>
              <a:gd name="connsiteY1" fmla="*/ 1013254 h 1013254"/>
              <a:gd name="connsiteX2" fmla="*/ 1210962 w 1210962"/>
              <a:gd name="connsiteY2" fmla="*/ 642551 h 1013254"/>
              <a:gd name="connsiteX3" fmla="*/ 930875 w 1210962"/>
              <a:gd name="connsiteY3" fmla="*/ 0 h 1013254"/>
              <a:gd name="connsiteX4" fmla="*/ 0 w 1210962"/>
              <a:gd name="connsiteY4" fmla="*/ 428367 h 101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962" h="1013254">
                <a:moveTo>
                  <a:pt x="0" y="428367"/>
                </a:moveTo>
                <a:lnTo>
                  <a:pt x="263611" y="1013254"/>
                </a:lnTo>
                <a:lnTo>
                  <a:pt x="1210962" y="642551"/>
                </a:lnTo>
                <a:lnTo>
                  <a:pt x="930875" y="0"/>
                </a:lnTo>
                <a:lnTo>
                  <a:pt x="0" y="428367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5824151" y="3138616"/>
            <a:ext cx="1268627" cy="1021492"/>
          </a:xfrm>
          <a:custGeom>
            <a:avLst/>
            <a:gdLst>
              <a:gd name="connsiteX0" fmla="*/ 107092 w 1268627"/>
              <a:gd name="connsiteY0" fmla="*/ 395416 h 1021492"/>
              <a:gd name="connsiteX1" fmla="*/ 189471 w 1268627"/>
              <a:gd name="connsiteY1" fmla="*/ 576649 h 1021492"/>
              <a:gd name="connsiteX2" fmla="*/ 0 w 1268627"/>
              <a:gd name="connsiteY2" fmla="*/ 626076 h 1021492"/>
              <a:gd name="connsiteX3" fmla="*/ 164757 w 1268627"/>
              <a:gd name="connsiteY3" fmla="*/ 1021492 h 1021492"/>
              <a:gd name="connsiteX4" fmla="*/ 1268627 w 1268627"/>
              <a:gd name="connsiteY4" fmla="*/ 609600 h 1021492"/>
              <a:gd name="connsiteX5" fmla="*/ 930876 w 1268627"/>
              <a:gd name="connsiteY5" fmla="*/ 0 h 1021492"/>
              <a:gd name="connsiteX6" fmla="*/ 107092 w 1268627"/>
              <a:gd name="connsiteY6" fmla="*/ 395416 h 1021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627" h="1021492">
                <a:moveTo>
                  <a:pt x="107092" y="395416"/>
                </a:moveTo>
                <a:lnTo>
                  <a:pt x="189471" y="576649"/>
                </a:lnTo>
                <a:lnTo>
                  <a:pt x="0" y="626076"/>
                </a:lnTo>
                <a:lnTo>
                  <a:pt x="164757" y="1021492"/>
                </a:lnTo>
                <a:lnTo>
                  <a:pt x="1268627" y="609600"/>
                </a:lnTo>
                <a:lnTo>
                  <a:pt x="930876" y="0"/>
                </a:lnTo>
                <a:lnTo>
                  <a:pt x="107092" y="395416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5412259" y="4291914"/>
            <a:ext cx="906163" cy="807308"/>
          </a:xfrm>
          <a:custGeom>
            <a:avLst/>
            <a:gdLst>
              <a:gd name="connsiteX0" fmla="*/ 74141 w 906163"/>
              <a:gd name="connsiteY0" fmla="*/ 197708 h 807308"/>
              <a:gd name="connsiteX1" fmla="*/ 370703 w 906163"/>
              <a:gd name="connsiteY1" fmla="*/ 807308 h 807308"/>
              <a:gd name="connsiteX2" fmla="*/ 906163 w 906163"/>
              <a:gd name="connsiteY2" fmla="*/ 617837 h 807308"/>
              <a:gd name="connsiteX3" fmla="*/ 609600 w 906163"/>
              <a:gd name="connsiteY3" fmla="*/ 0 h 807308"/>
              <a:gd name="connsiteX4" fmla="*/ 0 w 906163"/>
              <a:gd name="connsiteY4" fmla="*/ 181232 h 807308"/>
              <a:gd name="connsiteX5" fmla="*/ 74141 w 906163"/>
              <a:gd name="connsiteY5" fmla="*/ 197708 h 80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163" h="807308">
                <a:moveTo>
                  <a:pt x="74141" y="197708"/>
                </a:moveTo>
                <a:lnTo>
                  <a:pt x="370703" y="807308"/>
                </a:lnTo>
                <a:lnTo>
                  <a:pt x="906163" y="617837"/>
                </a:lnTo>
                <a:lnTo>
                  <a:pt x="609600" y="0"/>
                </a:lnTo>
                <a:lnTo>
                  <a:pt x="0" y="181232"/>
                </a:lnTo>
                <a:lnTo>
                  <a:pt x="74141" y="197708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6079524" y="4003589"/>
            <a:ext cx="1037968" cy="840260"/>
          </a:xfrm>
          <a:custGeom>
            <a:avLst/>
            <a:gdLst>
              <a:gd name="connsiteX0" fmla="*/ 0 w 1037968"/>
              <a:gd name="connsiteY0" fmla="*/ 263611 h 840260"/>
              <a:gd name="connsiteX1" fmla="*/ 296562 w 1037968"/>
              <a:gd name="connsiteY1" fmla="*/ 840260 h 840260"/>
              <a:gd name="connsiteX2" fmla="*/ 1037968 w 1037968"/>
              <a:gd name="connsiteY2" fmla="*/ 527222 h 840260"/>
              <a:gd name="connsiteX3" fmla="*/ 799071 w 1037968"/>
              <a:gd name="connsiteY3" fmla="*/ 0 h 840260"/>
              <a:gd name="connsiteX4" fmla="*/ 0 w 1037968"/>
              <a:gd name="connsiteY4" fmla="*/ 263611 h 84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968" h="840260">
                <a:moveTo>
                  <a:pt x="0" y="263611"/>
                </a:moveTo>
                <a:lnTo>
                  <a:pt x="296562" y="840260"/>
                </a:lnTo>
                <a:lnTo>
                  <a:pt x="1037968" y="527222"/>
                </a:lnTo>
                <a:lnTo>
                  <a:pt x="799071" y="0"/>
                </a:lnTo>
                <a:lnTo>
                  <a:pt x="0" y="263611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6203092" y="5568778"/>
            <a:ext cx="749643" cy="757881"/>
          </a:xfrm>
          <a:custGeom>
            <a:avLst/>
            <a:gdLst>
              <a:gd name="connsiteX0" fmla="*/ 0 w 749643"/>
              <a:gd name="connsiteY0" fmla="*/ 271849 h 757881"/>
              <a:gd name="connsiteX1" fmla="*/ 222422 w 749643"/>
              <a:gd name="connsiteY1" fmla="*/ 757881 h 757881"/>
              <a:gd name="connsiteX2" fmla="*/ 749643 w 749643"/>
              <a:gd name="connsiteY2" fmla="*/ 510746 h 757881"/>
              <a:gd name="connsiteX3" fmla="*/ 486032 w 749643"/>
              <a:gd name="connsiteY3" fmla="*/ 0 h 757881"/>
              <a:gd name="connsiteX4" fmla="*/ 0 w 749643"/>
              <a:gd name="connsiteY4" fmla="*/ 271849 h 7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643" h="757881">
                <a:moveTo>
                  <a:pt x="0" y="271849"/>
                </a:moveTo>
                <a:lnTo>
                  <a:pt x="222422" y="757881"/>
                </a:lnTo>
                <a:lnTo>
                  <a:pt x="749643" y="510746"/>
                </a:lnTo>
                <a:lnTo>
                  <a:pt x="486032" y="0"/>
                </a:lnTo>
                <a:lnTo>
                  <a:pt x="0" y="271849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6656173" y="2174789"/>
            <a:ext cx="1062681" cy="832022"/>
          </a:xfrm>
          <a:custGeom>
            <a:avLst/>
            <a:gdLst>
              <a:gd name="connsiteX0" fmla="*/ 0 w 1062681"/>
              <a:gd name="connsiteY0" fmla="*/ 271849 h 832022"/>
              <a:gd name="connsiteX1" fmla="*/ 0 w 1062681"/>
              <a:gd name="connsiteY1" fmla="*/ 271849 h 832022"/>
              <a:gd name="connsiteX2" fmla="*/ 41189 w 1062681"/>
              <a:gd name="connsiteY2" fmla="*/ 354227 h 832022"/>
              <a:gd name="connsiteX3" fmla="*/ 304800 w 1062681"/>
              <a:gd name="connsiteY3" fmla="*/ 832022 h 832022"/>
              <a:gd name="connsiteX4" fmla="*/ 1062681 w 1062681"/>
              <a:gd name="connsiteY4" fmla="*/ 527222 h 832022"/>
              <a:gd name="connsiteX5" fmla="*/ 807308 w 1062681"/>
              <a:gd name="connsiteY5" fmla="*/ 0 h 832022"/>
              <a:gd name="connsiteX6" fmla="*/ 0 w 1062681"/>
              <a:gd name="connsiteY6" fmla="*/ 271849 h 83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681" h="832022">
                <a:moveTo>
                  <a:pt x="0" y="271849"/>
                </a:moveTo>
                <a:lnTo>
                  <a:pt x="0" y="271849"/>
                </a:lnTo>
                <a:lnTo>
                  <a:pt x="41189" y="354227"/>
                </a:lnTo>
                <a:lnTo>
                  <a:pt x="304800" y="832022"/>
                </a:lnTo>
                <a:lnTo>
                  <a:pt x="1062681" y="527222"/>
                </a:lnTo>
                <a:lnTo>
                  <a:pt x="807308" y="0"/>
                </a:lnTo>
                <a:lnTo>
                  <a:pt x="0" y="271849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6969211" y="2734962"/>
            <a:ext cx="1087394" cy="922638"/>
          </a:xfrm>
          <a:custGeom>
            <a:avLst/>
            <a:gdLst>
              <a:gd name="connsiteX0" fmla="*/ 0 w 1087394"/>
              <a:gd name="connsiteY0" fmla="*/ 354227 h 922638"/>
              <a:gd name="connsiteX1" fmla="*/ 296562 w 1087394"/>
              <a:gd name="connsiteY1" fmla="*/ 922638 h 922638"/>
              <a:gd name="connsiteX2" fmla="*/ 1087394 w 1087394"/>
              <a:gd name="connsiteY2" fmla="*/ 617838 h 922638"/>
              <a:gd name="connsiteX3" fmla="*/ 799070 w 1087394"/>
              <a:gd name="connsiteY3" fmla="*/ 0 h 922638"/>
              <a:gd name="connsiteX4" fmla="*/ 0 w 1087394"/>
              <a:gd name="connsiteY4" fmla="*/ 354227 h 92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394" h="922638">
                <a:moveTo>
                  <a:pt x="0" y="354227"/>
                </a:moveTo>
                <a:lnTo>
                  <a:pt x="296562" y="922638"/>
                </a:lnTo>
                <a:lnTo>
                  <a:pt x="1087394" y="617838"/>
                </a:lnTo>
                <a:lnTo>
                  <a:pt x="799070" y="0"/>
                </a:lnTo>
                <a:lnTo>
                  <a:pt x="0" y="354227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7916562" y="2306595"/>
            <a:ext cx="1103870" cy="1062681"/>
          </a:xfrm>
          <a:custGeom>
            <a:avLst/>
            <a:gdLst>
              <a:gd name="connsiteX0" fmla="*/ 329514 w 1103870"/>
              <a:gd name="connsiteY0" fmla="*/ 156519 h 1062681"/>
              <a:gd name="connsiteX1" fmla="*/ 387179 w 1103870"/>
              <a:gd name="connsiteY1" fmla="*/ 280086 h 1062681"/>
              <a:gd name="connsiteX2" fmla="*/ 238897 w 1103870"/>
              <a:gd name="connsiteY2" fmla="*/ 313037 h 1062681"/>
              <a:gd name="connsiteX3" fmla="*/ 288324 w 1103870"/>
              <a:gd name="connsiteY3" fmla="*/ 494270 h 1062681"/>
              <a:gd name="connsiteX4" fmla="*/ 0 w 1103870"/>
              <a:gd name="connsiteY4" fmla="*/ 584886 h 1062681"/>
              <a:gd name="connsiteX5" fmla="*/ 189470 w 1103870"/>
              <a:gd name="connsiteY5" fmla="*/ 1062681 h 1062681"/>
              <a:gd name="connsiteX6" fmla="*/ 1103870 w 1103870"/>
              <a:gd name="connsiteY6" fmla="*/ 708454 h 1062681"/>
              <a:gd name="connsiteX7" fmla="*/ 757881 w 1103870"/>
              <a:gd name="connsiteY7" fmla="*/ 0 h 1062681"/>
              <a:gd name="connsiteX8" fmla="*/ 329514 w 1103870"/>
              <a:gd name="connsiteY8" fmla="*/ 156519 h 1062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870" h="1062681">
                <a:moveTo>
                  <a:pt x="329514" y="156519"/>
                </a:moveTo>
                <a:lnTo>
                  <a:pt x="387179" y="280086"/>
                </a:lnTo>
                <a:lnTo>
                  <a:pt x="238897" y="313037"/>
                </a:lnTo>
                <a:lnTo>
                  <a:pt x="288324" y="494270"/>
                </a:lnTo>
                <a:lnTo>
                  <a:pt x="0" y="584886"/>
                </a:lnTo>
                <a:lnTo>
                  <a:pt x="189470" y="1062681"/>
                </a:lnTo>
                <a:lnTo>
                  <a:pt x="1103870" y="708454"/>
                </a:lnTo>
                <a:lnTo>
                  <a:pt x="757881" y="0"/>
                </a:lnTo>
                <a:lnTo>
                  <a:pt x="329514" y="156519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81873"/>
              </p:ext>
            </p:extLst>
          </p:nvPr>
        </p:nvGraphicFramePr>
        <p:xfrm>
          <a:off x="714323" y="2424493"/>
          <a:ext cx="1863148" cy="812270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96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(92,480^)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8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1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1400000</a:t>
                      </a: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768612"/>
              </p:ext>
            </p:extLst>
          </p:nvPr>
        </p:nvGraphicFramePr>
        <p:xfrm>
          <a:off x="714795" y="3342789"/>
          <a:ext cx="1863148" cy="812270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96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(94,578^)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8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1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923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050620"/>
              </p:ext>
            </p:extLst>
          </p:nvPr>
        </p:nvGraphicFramePr>
        <p:xfrm>
          <a:off x="711057" y="4231768"/>
          <a:ext cx="1863148" cy="828745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3011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8</a:t>
                      </a:r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(92,516^)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0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251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3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r>
                        <a:rPr lang="ko-KR" alt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135000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21AC0D5E-694D-4275-BF7A-B4A0393B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522325"/>
              </p:ext>
            </p:extLst>
          </p:nvPr>
        </p:nvGraphicFramePr>
        <p:xfrm>
          <a:off x="714323" y="1727868"/>
          <a:ext cx="1863148" cy="619916"/>
        </p:xfrm>
        <a:graphic>
          <a:graphicData uri="http://schemas.openxmlformats.org/drawingml/2006/table">
            <a:tbl>
              <a:tblPr/>
              <a:tblGrid>
                <a:gridCol w="528698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87253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47197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96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(92,994^)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8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21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712091"/>
              </p:ext>
            </p:extLst>
          </p:nvPr>
        </p:nvGraphicFramePr>
        <p:xfrm>
          <a:off x="697845" y="909569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(92,902^)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696635"/>
              </p:ext>
            </p:extLst>
          </p:nvPr>
        </p:nvGraphicFramePr>
        <p:xfrm>
          <a:off x="9810033" y="1524887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(93,683^)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211100"/>
              </p:ext>
            </p:extLst>
          </p:nvPr>
        </p:nvGraphicFramePr>
        <p:xfrm>
          <a:off x="9893643" y="2174789"/>
          <a:ext cx="1804909" cy="765959"/>
        </p:xfrm>
        <a:graphic>
          <a:graphicData uri="http://schemas.openxmlformats.org/drawingml/2006/table">
            <a:tbl>
              <a:tblPr/>
              <a:tblGrid>
                <a:gridCol w="544345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(93,440^)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981850"/>
              </p:ext>
            </p:extLst>
          </p:nvPr>
        </p:nvGraphicFramePr>
        <p:xfrm>
          <a:off x="677056" y="6030486"/>
          <a:ext cx="1890846" cy="763682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822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코오롱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(92,458^)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33000</a:t>
                      </a: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268302"/>
              </p:ext>
            </p:extLst>
          </p:nvPr>
        </p:nvGraphicFramePr>
        <p:xfrm>
          <a:off x="9803844" y="4456670"/>
          <a:ext cx="1890846" cy="733008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754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무궁화금호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(92,438^)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sp>
        <p:nvSpPr>
          <p:cNvPr id="33" name="타원 32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4794066" y="2644669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757987" y="2278247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35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8145506" y="1854456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평촌중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92%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7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5371070" y="3800564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범계중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93%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8836949" y="4160109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FF660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귀인중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95%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232296" y="5379632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cxnSp>
        <p:nvCxnSpPr>
          <p:cNvPr id="41" name="직선 연결선 40"/>
          <p:cNvCxnSpPr/>
          <p:nvPr/>
        </p:nvCxnSpPr>
        <p:spPr>
          <a:xfrm>
            <a:off x="2627312" y="1311691"/>
            <a:ext cx="2789256" cy="971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>
            <a:stCxn id="26" idx="3"/>
          </p:cNvCxnSpPr>
          <p:nvPr/>
        </p:nvCxnSpPr>
        <p:spPr>
          <a:xfrm flipV="1">
            <a:off x="2577471" y="1691463"/>
            <a:ext cx="1969343" cy="34636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>
            <a:stCxn id="23" idx="3"/>
            <a:endCxn id="5" idx="4"/>
          </p:cNvCxnSpPr>
          <p:nvPr/>
        </p:nvCxnSpPr>
        <p:spPr>
          <a:xfrm flipV="1">
            <a:off x="2577471" y="2446638"/>
            <a:ext cx="725902" cy="3839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>
            <a:stCxn id="24" idx="3"/>
          </p:cNvCxnSpPr>
          <p:nvPr/>
        </p:nvCxnSpPr>
        <p:spPr>
          <a:xfrm flipV="1">
            <a:off x="2577943" y="3447204"/>
            <a:ext cx="1403802" cy="3017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25" idx="3"/>
          </p:cNvCxnSpPr>
          <p:nvPr/>
        </p:nvCxnSpPr>
        <p:spPr>
          <a:xfrm flipV="1">
            <a:off x="2574205" y="4231768"/>
            <a:ext cx="1821181" cy="414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30" idx="3"/>
          </p:cNvCxnSpPr>
          <p:nvPr/>
        </p:nvCxnSpPr>
        <p:spPr>
          <a:xfrm flipV="1">
            <a:off x="2567902" y="6043385"/>
            <a:ext cx="2564021" cy="36894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775098"/>
              </p:ext>
            </p:extLst>
          </p:nvPr>
        </p:nvGraphicFramePr>
        <p:xfrm>
          <a:off x="714952" y="5137222"/>
          <a:ext cx="1890846" cy="80190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822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무궁화효성한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양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 800^)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762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44000</a:t>
                      </a: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cxnSp>
        <p:nvCxnSpPr>
          <p:cNvPr id="57" name="직선 연결선 56"/>
          <p:cNvCxnSpPr>
            <a:stCxn id="56" idx="3"/>
          </p:cNvCxnSpPr>
          <p:nvPr/>
        </p:nvCxnSpPr>
        <p:spPr>
          <a:xfrm flipV="1">
            <a:off x="2605798" y="5026697"/>
            <a:ext cx="2199576" cy="5114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표 6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843491"/>
              </p:ext>
            </p:extLst>
          </p:nvPr>
        </p:nvGraphicFramePr>
        <p:xfrm>
          <a:off x="9787934" y="5939131"/>
          <a:ext cx="1890846" cy="76595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무궁화건영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(92,468^)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37000</a:t>
                      </a: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cxnSp>
        <p:nvCxnSpPr>
          <p:cNvPr id="63" name="직선 연결선 62"/>
          <p:cNvCxnSpPr>
            <a:endCxn id="62" idx="1"/>
          </p:cNvCxnSpPr>
          <p:nvPr/>
        </p:nvCxnSpPr>
        <p:spPr>
          <a:xfrm flipV="1">
            <a:off x="6013372" y="6322110"/>
            <a:ext cx="3774562" cy="1936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081569"/>
              </p:ext>
            </p:extLst>
          </p:nvPr>
        </p:nvGraphicFramePr>
        <p:xfrm>
          <a:off x="9787934" y="5265191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무궁화진흥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(92,321^)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61500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cxnSp>
        <p:nvCxnSpPr>
          <p:cNvPr id="68" name="직선 연결선 67"/>
          <p:cNvCxnSpPr>
            <a:endCxn id="67" idx="1"/>
          </p:cNvCxnSpPr>
          <p:nvPr/>
        </p:nvCxnSpPr>
        <p:spPr>
          <a:xfrm flipV="1">
            <a:off x="6763265" y="5560540"/>
            <a:ext cx="3024669" cy="2880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표 7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306083"/>
              </p:ext>
            </p:extLst>
          </p:nvPr>
        </p:nvGraphicFramePr>
        <p:xfrm>
          <a:off x="9800413" y="3008657"/>
          <a:ext cx="1890846" cy="76595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목련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7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(92,466^)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028989"/>
              </p:ext>
            </p:extLst>
          </p:nvPr>
        </p:nvGraphicFramePr>
        <p:xfrm>
          <a:off x="9788751" y="3806165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무궁화경남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(94,590^)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cxnSp>
        <p:nvCxnSpPr>
          <p:cNvPr id="73" name="직선 연결선 72"/>
          <p:cNvCxnSpPr>
            <a:endCxn id="31" idx="1"/>
          </p:cNvCxnSpPr>
          <p:nvPr/>
        </p:nvCxnSpPr>
        <p:spPr>
          <a:xfrm>
            <a:off x="6203092" y="4633621"/>
            <a:ext cx="3600752" cy="1895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자유형 75"/>
          <p:cNvSpPr/>
          <p:nvPr/>
        </p:nvSpPr>
        <p:spPr>
          <a:xfrm>
            <a:off x="7817708" y="3155092"/>
            <a:ext cx="1425146" cy="906162"/>
          </a:xfrm>
          <a:custGeom>
            <a:avLst/>
            <a:gdLst>
              <a:gd name="connsiteX0" fmla="*/ 313038 w 1425146"/>
              <a:gd name="connsiteY0" fmla="*/ 304800 h 906162"/>
              <a:gd name="connsiteX1" fmla="*/ 16476 w 1425146"/>
              <a:gd name="connsiteY1" fmla="*/ 527222 h 906162"/>
              <a:gd name="connsiteX2" fmla="*/ 0 w 1425146"/>
              <a:gd name="connsiteY2" fmla="*/ 708454 h 906162"/>
              <a:gd name="connsiteX3" fmla="*/ 329514 w 1425146"/>
              <a:gd name="connsiteY3" fmla="*/ 856735 h 906162"/>
              <a:gd name="connsiteX4" fmla="*/ 378941 w 1425146"/>
              <a:gd name="connsiteY4" fmla="*/ 733167 h 906162"/>
              <a:gd name="connsiteX5" fmla="*/ 840260 w 1425146"/>
              <a:gd name="connsiteY5" fmla="*/ 906162 h 906162"/>
              <a:gd name="connsiteX6" fmla="*/ 988541 w 1425146"/>
              <a:gd name="connsiteY6" fmla="*/ 815546 h 906162"/>
              <a:gd name="connsiteX7" fmla="*/ 1037968 w 1425146"/>
              <a:gd name="connsiteY7" fmla="*/ 889686 h 906162"/>
              <a:gd name="connsiteX8" fmla="*/ 1243914 w 1425146"/>
              <a:gd name="connsiteY8" fmla="*/ 757881 h 906162"/>
              <a:gd name="connsiteX9" fmla="*/ 1153297 w 1425146"/>
              <a:gd name="connsiteY9" fmla="*/ 642551 h 906162"/>
              <a:gd name="connsiteX10" fmla="*/ 1243914 w 1425146"/>
              <a:gd name="connsiteY10" fmla="*/ 444843 h 906162"/>
              <a:gd name="connsiteX11" fmla="*/ 1425146 w 1425146"/>
              <a:gd name="connsiteY11" fmla="*/ 387178 h 906162"/>
              <a:gd name="connsiteX12" fmla="*/ 1252151 w 1425146"/>
              <a:gd name="connsiteY12" fmla="*/ 0 h 906162"/>
              <a:gd name="connsiteX13" fmla="*/ 518984 w 1425146"/>
              <a:gd name="connsiteY13" fmla="*/ 387178 h 906162"/>
              <a:gd name="connsiteX14" fmla="*/ 420130 w 1425146"/>
              <a:gd name="connsiteY14" fmla="*/ 329513 h 906162"/>
              <a:gd name="connsiteX15" fmla="*/ 255373 w 1425146"/>
              <a:gd name="connsiteY15" fmla="*/ 296562 h 906162"/>
              <a:gd name="connsiteX16" fmla="*/ 313038 w 1425146"/>
              <a:gd name="connsiteY16" fmla="*/ 304800 h 90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25146" h="906162">
                <a:moveTo>
                  <a:pt x="313038" y="304800"/>
                </a:moveTo>
                <a:lnTo>
                  <a:pt x="16476" y="527222"/>
                </a:lnTo>
                <a:lnTo>
                  <a:pt x="0" y="708454"/>
                </a:lnTo>
                <a:lnTo>
                  <a:pt x="329514" y="856735"/>
                </a:lnTo>
                <a:lnTo>
                  <a:pt x="378941" y="733167"/>
                </a:lnTo>
                <a:lnTo>
                  <a:pt x="840260" y="906162"/>
                </a:lnTo>
                <a:lnTo>
                  <a:pt x="988541" y="815546"/>
                </a:lnTo>
                <a:lnTo>
                  <a:pt x="1037968" y="889686"/>
                </a:lnTo>
                <a:lnTo>
                  <a:pt x="1243914" y="757881"/>
                </a:lnTo>
                <a:lnTo>
                  <a:pt x="1153297" y="642551"/>
                </a:lnTo>
                <a:lnTo>
                  <a:pt x="1243914" y="444843"/>
                </a:lnTo>
                <a:lnTo>
                  <a:pt x="1425146" y="387178"/>
                </a:lnTo>
                <a:lnTo>
                  <a:pt x="1252151" y="0"/>
                </a:lnTo>
                <a:lnTo>
                  <a:pt x="518984" y="387178"/>
                </a:lnTo>
                <a:lnTo>
                  <a:pt x="420130" y="329513"/>
                </a:lnTo>
                <a:lnTo>
                  <a:pt x="255373" y="296562"/>
                </a:lnTo>
                <a:lnTo>
                  <a:pt x="313038" y="30480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7" name="직선 연결선 76"/>
          <p:cNvCxnSpPr>
            <a:endCxn id="72" idx="1"/>
          </p:cNvCxnSpPr>
          <p:nvPr/>
        </p:nvCxnSpPr>
        <p:spPr>
          <a:xfrm flipV="1">
            <a:off x="6985687" y="4101514"/>
            <a:ext cx="2803064" cy="16560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>
            <a:endCxn id="71" idx="1"/>
          </p:cNvCxnSpPr>
          <p:nvPr/>
        </p:nvCxnSpPr>
        <p:spPr>
          <a:xfrm flipV="1">
            <a:off x="6925307" y="3391636"/>
            <a:ext cx="2875106" cy="2110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>
            <a:endCxn id="29" idx="1"/>
          </p:cNvCxnSpPr>
          <p:nvPr/>
        </p:nvCxnSpPr>
        <p:spPr>
          <a:xfrm flipV="1">
            <a:off x="6656173" y="2557768"/>
            <a:ext cx="3237470" cy="1933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>
            <a:endCxn id="28" idx="1"/>
          </p:cNvCxnSpPr>
          <p:nvPr/>
        </p:nvCxnSpPr>
        <p:spPr>
          <a:xfrm flipV="1">
            <a:off x="6340521" y="1820236"/>
            <a:ext cx="3469512" cy="3819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376926"/>
              </p:ext>
            </p:extLst>
          </p:nvPr>
        </p:nvGraphicFramePr>
        <p:xfrm>
          <a:off x="6009807" y="815546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향촌롯데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(93,530^)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177551"/>
              </p:ext>
            </p:extLst>
          </p:nvPr>
        </p:nvGraphicFramePr>
        <p:xfrm>
          <a:off x="7967794" y="787189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향촌현대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(92,552^)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043932"/>
              </p:ext>
            </p:extLst>
          </p:nvPr>
        </p:nvGraphicFramePr>
        <p:xfrm>
          <a:off x="9932303" y="808123"/>
          <a:ext cx="1890846" cy="5906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향촌현대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(93,780^)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78500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sp>
        <p:nvSpPr>
          <p:cNvPr id="94" name="자유형 93"/>
          <p:cNvSpPr/>
          <p:nvPr/>
        </p:nvSpPr>
        <p:spPr>
          <a:xfrm>
            <a:off x="6903308" y="3707027"/>
            <a:ext cx="1293341" cy="1787611"/>
          </a:xfrm>
          <a:custGeom>
            <a:avLst/>
            <a:gdLst>
              <a:gd name="connsiteX0" fmla="*/ 0 w 1293341"/>
              <a:gd name="connsiteY0" fmla="*/ 247135 h 1787611"/>
              <a:gd name="connsiteX1" fmla="*/ 667265 w 1293341"/>
              <a:gd name="connsiteY1" fmla="*/ 0 h 1787611"/>
              <a:gd name="connsiteX2" fmla="*/ 1293341 w 1293341"/>
              <a:gd name="connsiteY2" fmla="*/ 1293341 h 1787611"/>
              <a:gd name="connsiteX3" fmla="*/ 799070 w 1293341"/>
              <a:gd name="connsiteY3" fmla="*/ 1787611 h 1787611"/>
              <a:gd name="connsiteX4" fmla="*/ 49427 w 1293341"/>
              <a:gd name="connsiteY4" fmla="*/ 288324 h 1787611"/>
              <a:gd name="connsiteX5" fmla="*/ 0 w 1293341"/>
              <a:gd name="connsiteY5" fmla="*/ 247135 h 178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341" h="1787611">
                <a:moveTo>
                  <a:pt x="0" y="247135"/>
                </a:moveTo>
                <a:lnTo>
                  <a:pt x="667265" y="0"/>
                </a:lnTo>
                <a:lnTo>
                  <a:pt x="1293341" y="1293341"/>
                </a:lnTo>
                <a:lnTo>
                  <a:pt x="799070" y="1787611"/>
                </a:lnTo>
                <a:lnTo>
                  <a:pt x="49427" y="288324"/>
                </a:lnTo>
                <a:lnTo>
                  <a:pt x="0" y="247135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49276"/>
              </p:ext>
            </p:extLst>
          </p:nvPr>
        </p:nvGraphicFramePr>
        <p:xfrm>
          <a:off x="7703072" y="5955606"/>
          <a:ext cx="1890846" cy="733008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18754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귀인마을현대홈타운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(02,967^)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188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102500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69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530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부림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관양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2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동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펑촌북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662825"/>
              </p:ext>
            </p:extLst>
          </p:nvPr>
        </p:nvGraphicFramePr>
        <p:xfrm>
          <a:off x="315319" y="1093946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한가람한양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(95.952^)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36" y="1093946"/>
            <a:ext cx="7419784" cy="5457856"/>
          </a:xfrm>
          <a:prstGeom prst="rect">
            <a:avLst/>
          </a:prstGeom>
        </p:spPr>
      </p:pic>
      <p:sp>
        <p:nvSpPr>
          <p:cNvPr id="34" name="자유형 33"/>
          <p:cNvSpPr/>
          <p:nvPr/>
        </p:nvSpPr>
        <p:spPr>
          <a:xfrm>
            <a:off x="3649211" y="2013358"/>
            <a:ext cx="989901" cy="947956"/>
          </a:xfrm>
          <a:custGeom>
            <a:avLst/>
            <a:gdLst>
              <a:gd name="connsiteX0" fmla="*/ 0 w 989901"/>
              <a:gd name="connsiteY0" fmla="*/ 310392 h 947956"/>
              <a:gd name="connsiteX1" fmla="*/ 251670 w 989901"/>
              <a:gd name="connsiteY1" fmla="*/ 947956 h 947956"/>
              <a:gd name="connsiteX2" fmla="*/ 629174 w 989901"/>
              <a:gd name="connsiteY2" fmla="*/ 822121 h 947956"/>
              <a:gd name="connsiteX3" fmla="*/ 662730 w 989901"/>
              <a:gd name="connsiteY3" fmla="*/ 629174 h 947956"/>
              <a:gd name="connsiteX4" fmla="*/ 989901 w 989901"/>
              <a:gd name="connsiteY4" fmla="*/ 528506 h 947956"/>
              <a:gd name="connsiteX5" fmla="*/ 780176 w 989901"/>
              <a:gd name="connsiteY5" fmla="*/ 0 h 947956"/>
              <a:gd name="connsiteX6" fmla="*/ 0 w 989901"/>
              <a:gd name="connsiteY6" fmla="*/ 310392 h 94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9901" h="947956">
                <a:moveTo>
                  <a:pt x="0" y="310392"/>
                </a:moveTo>
                <a:lnTo>
                  <a:pt x="251670" y="947956"/>
                </a:lnTo>
                <a:lnTo>
                  <a:pt x="629174" y="822121"/>
                </a:lnTo>
                <a:lnTo>
                  <a:pt x="662730" y="629174"/>
                </a:lnTo>
                <a:lnTo>
                  <a:pt x="989901" y="528506"/>
                </a:lnTo>
                <a:lnTo>
                  <a:pt x="780176" y="0"/>
                </a:lnTo>
                <a:lnTo>
                  <a:pt x="0" y="310392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4580389" y="1669409"/>
            <a:ext cx="637563" cy="864066"/>
          </a:xfrm>
          <a:custGeom>
            <a:avLst/>
            <a:gdLst>
              <a:gd name="connsiteX0" fmla="*/ 75501 w 637563"/>
              <a:gd name="connsiteY0" fmla="*/ 234892 h 864066"/>
              <a:gd name="connsiteX1" fmla="*/ 142613 w 637563"/>
              <a:gd name="connsiteY1" fmla="*/ 469784 h 864066"/>
              <a:gd name="connsiteX2" fmla="*/ 0 w 637563"/>
              <a:gd name="connsiteY2" fmla="*/ 520118 h 864066"/>
              <a:gd name="connsiteX3" fmla="*/ 92279 w 637563"/>
              <a:gd name="connsiteY3" fmla="*/ 864066 h 864066"/>
              <a:gd name="connsiteX4" fmla="*/ 595618 w 637563"/>
              <a:gd name="connsiteY4" fmla="*/ 687897 h 864066"/>
              <a:gd name="connsiteX5" fmla="*/ 637563 w 637563"/>
              <a:gd name="connsiteY5" fmla="*/ 159391 h 864066"/>
              <a:gd name="connsiteX6" fmla="*/ 637563 w 637563"/>
              <a:gd name="connsiteY6" fmla="*/ 0 h 864066"/>
              <a:gd name="connsiteX7" fmla="*/ 75501 w 637563"/>
              <a:gd name="connsiteY7" fmla="*/ 234892 h 86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7563" h="864066">
                <a:moveTo>
                  <a:pt x="75501" y="234892"/>
                </a:moveTo>
                <a:lnTo>
                  <a:pt x="142613" y="469784"/>
                </a:lnTo>
                <a:lnTo>
                  <a:pt x="0" y="520118"/>
                </a:lnTo>
                <a:lnTo>
                  <a:pt x="92279" y="864066"/>
                </a:lnTo>
                <a:lnTo>
                  <a:pt x="595618" y="687897"/>
                </a:lnTo>
                <a:lnTo>
                  <a:pt x="637563" y="159391"/>
                </a:lnTo>
                <a:lnTo>
                  <a:pt x="637563" y="0"/>
                </a:lnTo>
                <a:lnTo>
                  <a:pt x="75501" y="234892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4731391" y="2399251"/>
            <a:ext cx="578840" cy="570452"/>
          </a:xfrm>
          <a:custGeom>
            <a:avLst/>
            <a:gdLst>
              <a:gd name="connsiteX0" fmla="*/ 0 w 578840"/>
              <a:gd name="connsiteY0" fmla="*/ 134224 h 570452"/>
              <a:gd name="connsiteX1" fmla="*/ 109057 w 578840"/>
              <a:gd name="connsiteY1" fmla="*/ 570452 h 570452"/>
              <a:gd name="connsiteX2" fmla="*/ 578840 w 578840"/>
              <a:gd name="connsiteY2" fmla="*/ 369116 h 570452"/>
              <a:gd name="connsiteX3" fmla="*/ 469783 w 578840"/>
              <a:gd name="connsiteY3" fmla="*/ 0 h 570452"/>
              <a:gd name="connsiteX4" fmla="*/ 0 w 578840"/>
              <a:gd name="connsiteY4" fmla="*/ 134224 h 57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840" h="570452">
                <a:moveTo>
                  <a:pt x="0" y="134224"/>
                </a:moveTo>
                <a:lnTo>
                  <a:pt x="109057" y="570452"/>
                </a:lnTo>
                <a:lnTo>
                  <a:pt x="578840" y="369116"/>
                </a:lnTo>
                <a:lnTo>
                  <a:pt x="469783" y="0"/>
                </a:lnTo>
                <a:lnTo>
                  <a:pt x="0" y="134224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>
            <a:off x="5259897" y="1501629"/>
            <a:ext cx="528507" cy="755010"/>
          </a:xfrm>
          <a:custGeom>
            <a:avLst/>
            <a:gdLst>
              <a:gd name="connsiteX0" fmla="*/ 33556 w 528507"/>
              <a:gd name="connsiteY0" fmla="*/ 83890 h 755010"/>
              <a:gd name="connsiteX1" fmla="*/ 0 w 528507"/>
              <a:gd name="connsiteY1" fmla="*/ 755010 h 755010"/>
              <a:gd name="connsiteX2" fmla="*/ 385894 w 528507"/>
              <a:gd name="connsiteY2" fmla="*/ 662731 h 755010"/>
              <a:gd name="connsiteX3" fmla="*/ 318782 w 528507"/>
              <a:gd name="connsiteY3" fmla="*/ 419450 h 755010"/>
              <a:gd name="connsiteX4" fmla="*/ 528507 w 528507"/>
              <a:gd name="connsiteY4" fmla="*/ 335560 h 755010"/>
              <a:gd name="connsiteX5" fmla="*/ 511729 w 528507"/>
              <a:gd name="connsiteY5" fmla="*/ 50334 h 755010"/>
              <a:gd name="connsiteX6" fmla="*/ 276837 w 528507"/>
              <a:gd name="connsiteY6" fmla="*/ 0 h 755010"/>
              <a:gd name="connsiteX7" fmla="*/ 33556 w 528507"/>
              <a:gd name="connsiteY7" fmla="*/ 83890 h 75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507" h="755010">
                <a:moveTo>
                  <a:pt x="33556" y="83890"/>
                </a:moveTo>
                <a:lnTo>
                  <a:pt x="0" y="755010"/>
                </a:lnTo>
                <a:lnTo>
                  <a:pt x="385894" y="662731"/>
                </a:lnTo>
                <a:lnTo>
                  <a:pt x="318782" y="419450"/>
                </a:lnTo>
                <a:lnTo>
                  <a:pt x="528507" y="335560"/>
                </a:lnTo>
                <a:lnTo>
                  <a:pt x="511729" y="50334"/>
                </a:lnTo>
                <a:lnTo>
                  <a:pt x="276837" y="0"/>
                </a:lnTo>
                <a:lnTo>
                  <a:pt x="33556" y="8389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5301842" y="2038525"/>
            <a:ext cx="897622" cy="713064"/>
          </a:xfrm>
          <a:custGeom>
            <a:avLst/>
            <a:gdLst>
              <a:gd name="connsiteX0" fmla="*/ 0 w 897622"/>
              <a:gd name="connsiteY0" fmla="*/ 318781 h 713064"/>
              <a:gd name="connsiteX1" fmla="*/ 142613 w 897622"/>
              <a:gd name="connsiteY1" fmla="*/ 713064 h 713064"/>
              <a:gd name="connsiteX2" fmla="*/ 897622 w 897622"/>
              <a:gd name="connsiteY2" fmla="*/ 377504 h 713064"/>
              <a:gd name="connsiteX3" fmla="*/ 729842 w 897622"/>
              <a:gd name="connsiteY3" fmla="*/ 0 h 713064"/>
              <a:gd name="connsiteX4" fmla="*/ 0 w 897622"/>
              <a:gd name="connsiteY4" fmla="*/ 318781 h 71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622" h="713064">
                <a:moveTo>
                  <a:pt x="0" y="318781"/>
                </a:moveTo>
                <a:lnTo>
                  <a:pt x="142613" y="713064"/>
                </a:lnTo>
                <a:lnTo>
                  <a:pt x="897622" y="377504"/>
                </a:lnTo>
                <a:lnTo>
                  <a:pt x="729842" y="0"/>
                </a:lnTo>
                <a:lnTo>
                  <a:pt x="0" y="318781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>
            <a:off x="5494789" y="2583809"/>
            <a:ext cx="1040235" cy="1249960"/>
          </a:xfrm>
          <a:custGeom>
            <a:avLst/>
            <a:gdLst>
              <a:gd name="connsiteX0" fmla="*/ 0 w 1040235"/>
              <a:gd name="connsiteY0" fmla="*/ 251670 h 1249960"/>
              <a:gd name="connsiteX1" fmla="*/ 427839 w 1040235"/>
              <a:gd name="connsiteY1" fmla="*/ 1249960 h 1249960"/>
              <a:gd name="connsiteX2" fmla="*/ 1040235 w 1040235"/>
              <a:gd name="connsiteY2" fmla="*/ 964734 h 1249960"/>
              <a:gd name="connsiteX3" fmla="*/ 637563 w 1040235"/>
              <a:gd name="connsiteY3" fmla="*/ 83890 h 1249960"/>
              <a:gd name="connsiteX4" fmla="*/ 604007 w 1040235"/>
              <a:gd name="connsiteY4" fmla="*/ 0 h 1249960"/>
              <a:gd name="connsiteX5" fmla="*/ 0 w 1040235"/>
              <a:gd name="connsiteY5" fmla="*/ 251670 h 124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0235" h="1249960">
                <a:moveTo>
                  <a:pt x="0" y="251670"/>
                </a:moveTo>
                <a:lnTo>
                  <a:pt x="427839" y="1249960"/>
                </a:lnTo>
                <a:lnTo>
                  <a:pt x="1040235" y="964734"/>
                </a:lnTo>
                <a:lnTo>
                  <a:pt x="637563" y="83890"/>
                </a:lnTo>
                <a:lnTo>
                  <a:pt x="604007" y="0"/>
                </a:lnTo>
                <a:lnTo>
                  <a:pt x="0" y="25167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4102217" y="3137483"/>
            <a:ext cx="981511" cy="1006678"/>
          </a:xfrm>
          <a:custGeom>
            <a:avLst/>
            <a:gdLst>
              <a:gd name="connsiteX0" fmla="*/ 0 w 981511"/>
              <a:gd name="connsiteY0" fmla="*/ 310392 h 1006678"/>
              <a:gd name="connsiteX1" fmla="*/ 268447 w 981511"/>
              <a:gd name="connsiteY1" fmla="*/ 1006678 h 1006678"/>
              <a:gd name="connsiteX2" fmla="*/ 805343 w 981511"/>
              <a:gd name="connsiteY2" fmla="*/ 771787 h 1006678"/>
              <a:gd name="connsiteX3" fmla="*/ 746620 w 981511"/>
              <a:gd name="connsiteY3" fmla="*/ 662730 h 1006678"/>
              <a:gd name="connsiteX4" fmla="*/ 981511 w 981511"/>
              <a:gd name="connsiteY4" fmla="*/ 587229 h 1006678"/>
              <a:gd name="connsiteX5" fmla="*/ 755009 w 981511"/>
              <a:gd name="connsiteY5" fmla="*/ 0 h 1006678"/>
              <a:gd name="connsiteX6" fmla="*/ 0 w 981511"/>
              <a:gd name="connsiteY6" fmla="*/ 310392 h 100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1511" h="1006678">
                <a:moveTo>
                  <a:pt x="0" y="310392"/>
                </a:moveTo>
                <a:lnTo>
                  <a:pt x="268447" y="1006678"/>
                </a:lnTo>
                <a:lnTo>
                  <a:pt x="805343" y="771787"/>
                </a:lnTo>
                <a:lnTo>
                  <a:pt x="746620" y="662730"/>
                </a:lnTo>
                <a:lnTo>
                  <a:pt x="981511" y="587229"/>
                </a:lnTo>
                <a:lnTo>
                  <a:pt x="755009" y="0"/>
                </a:lnTo>
                <a:lnTo>
                  <a:pt x="0" y="310392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4882393" y="2910980"/>
            <a:ext cx="771787" cy="847288"/>
          </a:xfrm>
          <a:custGeom>
            <a:avLst/>
            <a:gdLst>
              <a:gd name="connsiteX0" fmla="*/ 0 w 771787"/>
              <a:gd name="connsiteY0" fmla="*/ 201336 h 847288"/>
              <a:gd name="connsiteX1" fmla="*/ 494950 w 771787"/>
              <a:gd name="connsiteY1" fmla="*/ 0 h 847288"/>
              <a:gd name="connsiteX2" fmla="*/ 771787 w 771787"/>
              <a:gd name="connsiteY2" fmla="*/ 620785 h 847288"/>
              <a:gd name="connsiteX3" fmla="*/ 310392 w 771787"/>
              <a:gd name="connsiteY3" fmla="*/ 847288 h 847288"/>
              <a:gd name="connsiteX4" fmla="*/ 0 w 771787"/>
              <a:gd name="connsiteY4" fmla="*/ 201336 h 84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787" h="847288">
                <a:moveTo>
                  <a:pt x="0" y="201336"/>
                </a:moveTo>
                <a:lnTo>
                  <a:pt x="494950" y="0"/>
                </a:lnTo>
                <a:lnTo>
                  <a:pt x="771787" y="620785"/>
                </a:lnTo>
                <a:lnTo>
                  <a:pt x="310392" y="847288"/>
                </a:lnTo>
                <a:lnTo>
                  <a:pt x="0" y="201336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자유형 41"/>
          <p:cNvSpPr/>
          <p:nvPr/>
        </p:nvSpPr>
        <p:spPr>
          <a:xfrm>
            <a:off x="6686026" y="1568741"/>
            <a:ext cx="1149291" cy="1233182"/>
          </a:xfrm>
          <a:custGeom>
            <a:avLst/>
            <a:gdLst>
              <a:gd name="connsiteX0" fmla="*/ 0 w 1149291"/>
              <a:gd name="connsiteY0" fmla="*/ 117446 h 1233182"/>
              <a:gd name="connsiteX1" fmla="*/ 411060 w 1149291"/>
              <a:gd name="connsiteY1" fmla="*/ 1233182 h 1233182"/>
              <a:gd name="connsiteX2" fmla="*/ 1149291 w 1149291"/>
              <a:gd name="connsiteY2" fmla="*/ 880844 h 1233182"/>
              <a:gd name="connsiteX3" fmla="*/ 872455 w 1149291"/>
              <a:gd name="connsiteY3" fmla="*/ 0 h 1233182"/>
              <a:gd name="connsiteX4" fmla="*/ 8389 w 1149291"/>
              <a:gd name="connsiteY4" fmla="*/ 58723 h 1233182"/>
              <a:gd name="connsiteX5" fmla="*/ 0 w 1149291"/>
              <a:gd name="connsiteY5" fmla="*/ 117446 h 123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291" h="1233182">
                <a:moveTo>
                  <a:pt x="0" y="117446"/>
                </a:moveTo>
                <a:lnTo>
                  <a:pt x="411060" y="1233182"/>
                </a:lnTo>
                <a:lnTo>
                  <a:pt x="1149291" y="880844"/>
                </a:lnTo>
                <a:lnTo>
                  <a:pt x="872455" y="0"/>
                </a:lnTo>
                <a:lnTo>
                  <a:pt x="8389" y="58723"/>
                </a:lnTo>
                <a:lnTo>
                  <a:pt x="0" y="117446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4489665" y="2817313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2679209" y="2555338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3049723" y="4100310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255716" y="1945738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7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6349610" y="2365476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00CC0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부안중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89.7%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4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3936197" y="2944536"/>
            <a:ext cx="426077" cy="368283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2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부림중</a:t>
            </a:r>
            <a:endParaRPr lang="en-US" altLang="ko-KR" sz="12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2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90%</a:t>
            </a:r>
            <a:endParaRPr lang="ko-KR" altLang="en-US" sz="12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265718"/>
              </p:ext>
            </p:extLst>
          </p:nvPr>
        </p:nvGraphicFramePr>
        <p:xfrm>
          <a:off x="322774" y="1940708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한가람세경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(96,1292^)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46500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39559"/>
              </p:ext>
            </p:extLst>
          </p:nvPr>
        </p:nvGraphicFramePr>
        <p:xfrm>
          <a:off x="322774" y="2621581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한가람삼성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(95,708^)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632844"/>
              </p:ext>
            </p:extLst>
          </p:nvPr>
        </p:nvGraphicFramePr>
        <p:xfrm>
          <a:off x="322774" y="3312819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한가람두산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(95,708^)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013309"/>
              </p:ext>
            </p:extLst>
          </p:nvPr>
        </p:nvGraphicFramePr>
        <p:xfrm>
          <a:off x="315319" y="4004057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한가람신라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(92.1068^)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78184"/>
              </p:ext>
            </p:extLst>
          </p:nvPr>
        </p:nvGraphicFramePr>
        <p:xfrm>
          <a:off x="9510118" y="1099001"/>
          <a:ext cx="1890846" cy="383858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공작럭키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(93,766^)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4" name="표 53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28390"/>
              </p:ext>
            </p:extLst>
          </p:nvPr>
        </p:nvGraphicFramePr>
        <p:xfrm>
          <a:off x="9510118" y="1634043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공작성일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(93,750^)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182756"/>
              </p:ext>
            </p:extLst>
          </p:nvPr>
        </p:nvGraphicFramePr>
        <p:xfrm>
          <a:off x="9523648" y="2490165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공작부영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(93,1710^)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29700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78797"/>
              </p:ext>
            </p:extLst>
          </p:nvPr>
        </p:nvGraphicFramePr>
        <p:xfrm>
          <a:off x="9523648" y="3368753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평촌더샵센트럴시티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(16,1469^)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2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89959" y="302838"/>
            <a:ext cx="4670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평안동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귀인동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평촌</a:t>
            </a:r>
            <a:r>
              <a:rPr lang="en-US" altLang="ko-KR" sz="2400" b="1" dirty="0">
                <a:solidFill>
                  <a:schemeClr val="bg1"/>
                </a:solidFill>
              </a:rPr>
              <a:t>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남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127" y="897923"/>
            <a:ext cx="6791209" cy="5852983"/>
          </a:xfrm>
          <a:prstGeom prst="rect">
            <a:avLst/>
          </a:prstGeom>
        </p:spPr>
      </p:pic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881014"/>
              </p:ext>
            </p:extLst>
          </p:nvPr>
        </p:nvGraphicFramePr>
        <p:xfrm>
          <a:off x="697845" y="909569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7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(92,1743^)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38500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sp>
        <p:nvSpPr>
          <p:cNvPr id="17" name="자유형 16"/>
          <p:cNvSpPr/>
          <p:nvPr/>
        </p:nvSpPr>
        <p:spPr>
          <a:xfrm>
            <a:off x="3987114" y="3682314"/>
            <a:ext cx="873210" cy="543697"/>
          </a:xfrm>
          <a:custGeom>
            <a:avLst/>
            <a:gdLst>
              <a:gd name="connsiteX0" fmla="*/ 0 w 873210"/>
              <a:gd name="connsiteY0" fmla="*/ 123567 h 543697"/>
              <a:gd name="connsiteX1" fmla="*/ 0 w 873210"/>
              <a:gd name="connsiteY1" fmla="*/ 123567 h 543697"/>
              <a:gd name="connsiteX2" fmla="*/ 41189 w 873210"/>
              <a:gd name="connsiteY2" fmla="*/ 197708 h 543697"/>
              <a:gd name="connsiteX3" fmla="*/ 205945 w 873210"/>
              <a:gd name="connsiteY3" fmla="*/ 543697 h 543697"/>
              <a:gd name="connsiteX4" fmla="*/ 873210 w 873210"/>
              <a:gd name="connsiteY4" fmla="*/ 337751 h 543697"/>
              <a:gd name="connsiteX5" fmla="*/ 832021 w 873210"/>
              <a:gd name="connsiteY5" fmla="*/ 230659 h 543697"/>
              <a:gd name="connsiteX6" fmla="*/ 626075 w 873210"/>
              <a:gd name="connsiteY6" fmla="*/ 271848 h 543697"/>
              <a:gd name="connsiteX7" fmla="*/ 486032 w 873210"/>
              <a:gd name="connsiteY7" fmla="*/ 0 h 543697"/>
              <a:gd name="connsiteX8" fmla="*/ 0 w 873210"/>
              <a:gd name="connsiteY8" fmla="*/ 123567 h 54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210" h="543697">
                <a:moveTo>
                  <a:pt x="0" y="123567"/>
                </a:moveTo>
                <a:lnTo>
                  <a:pt x="0" y="123567"/>
                </a:lnTo>
                <a:lnTo>
                  <a:pt x="41189" y="197708"/>
                </a:lnTo>
                <a:lnTo>
                  <a:pt x="205945" y="543697"/>
                </a:lnTo>
                <a:lnTo>
                  <a:pt x="873210" y="337751"/>
                </a:lnTo>
                <a:lnTo>
                  <a:pt x="832021" y="230659"/>
                </a:lnTo>
                <a:lnTo>
                  <a:pt x="626075" y="271848"/>
                </a:lnTo>
                <a:lnTo>
                  <a:pt x="486032" y="0"/>
                </a:lnTo>
                <a:lnTo>
                  <a:pt x="0" y="123567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5025081" y="3739978"/>
            <a:ext cx="897924" cy="659027"/>
          </a:xfrm>
          <a:custGeom>
            <a:avLst/>
            <a:gdLst>
              <a:gd name="connsiteX0" fmla="*/ 0 w 897924"/>
              <a:gd name="connsiteY0" fmla="*/ 222422 h 659027"/>
              <a:gd name="connsiteX1" fmla="*/ 263611 w 897924"/>
              <a:gd name="connsiteY1" fmla="*/ 659027 h 659027"/>
              <a:gd name="connsiteX2" fmla="*/ 897924 w 897924"/>
              <a:gd name="connsiteY2" fmla="*/ 486033 h 659027"/>
              <a:gd name="connsiteX3" fmla="*/ 584887 w 897924"/>
              <a:gd name="connsiteY3" fmla="*/ 0 h 659027"/>
              <a:gd name="connsiteX4" fmla="*/ 0 w 897924"/>
              <a:gd name="connsiteY4" fmla="*/ 222422 h 65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924" h="659027">
                <a:moveTo>
                  <a:pt x="0" y="222422"/>
                </a:moveTo>
                <a:lnTo>
                  <a:pt x="263611" y="659027"/>
                </a:lnTo>
                <a:lnTo>
                  <a:pt x="897924" y="486033"/>
                </a:lnTo>
                <a:lnTo>
                  <a:pt x="584887" y="0"/>
                </a:lnTo>
                <a:lnTo>
                  <a:pt x="0" y="22242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4250724" y="4044778"/>
            <a:ext cx="889687" cy="617838"/>
          </a:xfrm>
          <a:custGeom>
            <a:avLst/>
            <a:gdLst>
              <a:gd name="connsiteX0" fmla="*/ 0 w 889687"/>
              <a:gd name="connsiteY0" fmla="*/ 230660 h 617838"/>
              <a:gd name="connsiteX1" fmla="*/ 189471 w 889687"/>
              <a:gd name="connsiteY1" fmla="*/ 617838 h 617838"/>
              <a:gd name="connsiteX2" fmla="*/ 889687 w 889687"/>
              <a:gd name="connsiteY2" fmla="*/ 387179 h 617838"/>
              <a:gd name="connsiteX3" fmla="*/ 691979 w 889687"/>
              <a:gd name="connsiteY3" fmla="*/ 0 h 617838"/>
              <a:gd name="connsiteX4" fmla="*/ 0 w 889687"/>
              <a:gd name="connsiteY4" fmla="*/ 230660 h 617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87" h="617838">
                <a:moveTo>
                  <a:pt x="0" y="230660"/>
                </a:moveTo>
                <a:lnTo>
                  <a:pt x="189471" y="617838"/>
                </a:lnTo>
                <a:lnTo>
                  <a:pt x="889687" y="387179"/>
                </a:lnTo>
                <a:lnTo>
                  <a:pt x="691979" y="0"/>
                </a:lnTo>
                <a:lnTo>
                  <a:pt x="0" y="23066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5354595" y="4333103"/>
            <a:ext cx="799070" cy="667265"/>
          </a:xfrm>
          <a:custGeom>
            <a:avLst/>
            <a:gdLst>
              <a:gd name="connsiteX0" fmla="*/ 0 w 799070"/>
              <a:gd name="connsiteY0" fmla="*/ 131805 h 667265"/>
              <a:gd name="connsiteX1" fmla="*/ 329513 w 799070"/>
              <a:gd name="connsiteY1" fmla="*/ 667265 h 667265"/>
              <a:gd name="connsiteX2" fmla="*/ 799070 w 799070"/>
              <a:gd name="connsiteY2" fmla="*/ 535459 h 667265"/>
              <a:gd name="connsiteX3" fmla="*/ 601362 w 799070"/>
              <a:gd name="connsiteY3" fmla="*/ 0 h 667265"/>
              <a:gd name="connsiteX4" fmla="*/ 0 w 799070"/>
              <a:gd name="connsiteY4" fmla="*/ 131805 h 667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070" h="667265">
                <a:moveTo>
                  <a:pt x="0" y="131805"/>
                </a:moveTo>
                <a:lnTo>
                  <a:pt x="329513" y="667265"/>
                </a:lnTo>
                <a:lnTo>
                  <a:pt x="799070" y="535459"/>
                </a:lnTo>
                <a:lnTo>
                  <a:pt x="601362" y="0"/>
                </a:lnTo>
                <a:lnTo>
                  <a:pt x="0" y="131805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4687330" y="4802659"/>
            <a:ext cx="914400" cy="584887"/>
          </a:xfrm>
          <a:custGeom>
            <a:avLst/>
            <a:gdLst>
              <a:gd name="connsiteX0" fmla="*/ 0 w 914400"/>
              <a:gd name="connsiteY0" fmla="*/ 205946 h 584887"/>
              <a:gd name="connsiteX1" fmla="*/ 230659 w 914400"/>
              <a:gd name="connsiteY1" fmla="*/ 584887 h 584887"/>
              <a:gd name="connsiteX2" fmla="*/ 914400 w 914400"/>
              <a:gd name="connsiteY2" fmla="*/ 337752 h 584887"/>
              <a:gd name="connsiteX3" fmla="*/ 708454 w 914400"/>
              <a:gd name="connsiteY3" fmla="*/ 0 h 584887"/>
              <a:gd name="connsiteX4" fmla="*/ 0 w 914400"/>
              <a:gd name="connsiteY4" fmla="*/ 205946 h 58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584887">
                <a:moveTo>
                  <a:pt x="0" y="205946"/>
                </a:moveTo>
                <a:lnTo>
                  <a:pt x="230659" y="584887"/>
                </a:lnTo>
                <a:lnTo>
                  <a:pt x="914400" y="337752"/>
                </a:lnTo>
                <a:lnTo>
                  <a:pt x="708454" y="0"/>
                </a:lnTo>
                <a:lnTo>
                  <a:pt x="0" y="205946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4942703" y="5189838"/>
            <a:ext cx="881448" cy="609600"/>
          </a:xfrm>
          <a:custGeom>
            <a:avLst/>
            <a:gdLst>
              <a:gd name="connsiteX0" fmla="*/ 0 w 881448"/>
              <a:gd name="connsiteY0" fmla="*/ 247135 h 609600"/>
              <a:gd name="connsiteX1" fmla="*/ 0 w 881448"/>
              <a:gd name="connsiteY1" fmla="*/ 247135 h 609600"/>
              <a:gd name="connsiteX2" fmla="*/ 189470 w 881448"/>
              <a:gd name="connsiteY2" fmla="*/ 609600 h 609600"/>
              <a:gd name="connsiteX3" fmla="*/ 881448 w 881448"/>
              <a:gd name="connsiteY3" fmla="*/ 370703 h 609600"/>
              <a:gd name="connsiteX4" fmla="*/ 683740 w 881448"/>
              <a:gd name="connsiteY4" fmla="*/ 0 h 609600"/>
              <a:gd name="connsiteX5" fmla="*/ 0 w 881448"/>
              <a:gd name="connsiteY5" fmla="*/ 247135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448" h="609600">
                <a:moveTo>
                  <a:pt x="0" y="247135"/>
                </a:moveTo>
                <a:lnTo>
                  <a:pt x="0" y="247135"/>
                </a:lnTo>
                <a:lnTo>
                  <a:pt x="189470" y="609600"/>
                </a:lnTo>
                <a:lnTo>
                  <a:pt x="881448" y="370703"/>
                </a:lnTo>
                <a:lnTo>
                  <a:pt x="683740" y="0"/>
                </a:lnTo>
                <a:lnTo>
                  <a:pt x="0" y="247135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5651157" y="4959178"/>
            <a:ext cx="543697" cy="576649"/>
          </a:xfrm>
          <a:custGeom>
            <a:avLst/>
            <a:gdLst>
              <a:gd name="connsiteX0" fmla="*/ 0 w 543697"/>
              <a:gd name="connsiteY0" fmla="*/ 140044 h 576649"/>
              <a:gd name="connsiteX1" fmla="*/ 205946 w 543697"/>
              <a:gd name="connsiteY1" fmla="*/ 576649 h 576649"/>
              <a:gd name="connsiteX2" fmla="*/ 527221 w 543697"/>
              <a:gd name="connsiteY2" fmla="*/ 461319 h 576649"/>
              <a:gd name="connsiteX3" fmla="*/ 543697 w 543697"/>
              <a:gd name="connsiteY3" fmla="*/ 0 h 576649"/>
              <a:gd name="connsiteX4" fmla="*/ 0 w 543697"/>
              <a:gd name="connsiteY4" fmla="*/ 140044 h 57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697" h="576649">
                <a:moveTo>
                  <a:pt x="0" y="140044"/>
                </a:moveTo>
                <a:lnTo>
                  <a:pt x="205946" y="576649"/>
                </a:lnTo>
                <a:lnTo>
                  <a:pt x="527221" y="461319"/>
                </a:lnTo>
                <a:lnTo>
                  <a:pt x="543697" y="0"/>
                </a:lnTo>
                <a:lnTo>
                  <a:pt x="0" y="140044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5346357" y="2866768"/>
            <a:ext cx="914400" cy="832021"/>
          </a:xfrm>
          <a:custGeom>
            <a:avLst/>
            <a:gdLst>
              <a:gd name="connsiteX0" fmla="*/ 0 w 914400"/>
              <a:gd name="connsiteY0" fmla="*/ 271848 h 832021"/>
              <a:gd name="connsiteX1" fmla="*/ 321275 w 914400"/>
              <a:gd name="connsiteY1" fmla="*/ 832021 h 832021"/>
              <a:gd name="connsiteX2" fmla="*/ 807308 w 914400"/>
              <a:gd name="connsiteY2" fmla="*/ 650789 h 832021"/>
              <a:gd name="connsiteX3" fmla="*/ 700216 w 914400"/>
              <a:gd name="connsiteY3" fmla="*/ 477794 h 832021"/>
              <a:gd name="connsiteX4" fmla="*/ 914400 w 914400"/>
              <a:gd name="connsiteY4" fmla="*/ 403654 h 832021"/>
              <a:gd name="connsiteX5" fmla="*/ 914400 w 914400"/>
              <a:gd name="connsiteY5" fmla="*/ 0 h 832021"/>
              <a:gd name="connsiteX6" fmla="*/ 0 w 914400"/>
              <a:gd name="connsiteY6" fmla="*/ 271848 h 83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" h="832021">
                <a:moveTo>
                  <a:pt x="0" y="271848"/>
                </a:moveTo>
                <a:lnTo>
                  <a:pt x="321275" y="832021"/>
                </a:lnTo>
                <a:lnTo>
                  <a:pt x="807308" y="650789"/>
                </a:lnTo>
                <a:lnTo>
                  <a:pt x="700216" y="477794"/>
                </a:lnTo>
                <a:lnTo>
                  <a:pt x="914400" y="403654"/>
                </a:lnTo>
                <a:lnTo>
                  <a:pt x="914400" y="0"/>
                </a:lnTo>
                <a:lnTo>
                  <a:pt x="0" y="271848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5692346" y="3509319"/>
            <a:ext cx="667265" cy="683740"/>
          </a:xfrm>
          <a:custGeom>
            <a:avLst/>
            <a:gdLst>
              <a:gd name="connsiteX0" fmla="*/ 0 w 667265"/>
              <a:gd name="connsiteY0" fmla="*/ 214184 h 683740"/>
              <a:gd name="connsiteX1" fmla="*/ 288324 w 667265"/>
              <a:gd name="connsiteY1" fmla="*/ 683740 h 683740"/>
              <a:gd name="connsiteX2" fmla="*/ 667265 w 667265"/>
              <a:gd name="connsiteY2" fmla="*/ 593124 h 683740"/>
              <a:gd name="connsiteX3" fmla="*/ 601362 w 667265"/>
              <a:gd name="connsiteY3" fmla="*/ 0 h 683740"/>
              <a:gd name="connsiteX4" fmla="*/ 0 w 667265"/>
              <a:gd name="connsiteY4" fmla="*/ 214184 h 68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265" h="683740">
                <a:moveTo>
                  <a:pt x="0" y="214184"/>
                </a:moveTo>
                <a:lnTo>
                  <a:pt x="288324" y="683740"/>
                </a:lnTo>
                <a:lnTo>
                  <a:pt x="667265" y="593124"/>
                </a:lnTo>
                <a:lnTo>
                  <a:pt x="601362" y="0"/>
                </a:lnTo>
                <a:lnTo>
                  <a:pt x="0" y="214184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6936259" y="4151870"/>
            <a:ext cx="420130" cy="601362"/>
          </a:xfrm>
          <a:custGeom>
            <a:avLst/>
            <a:gdLst>
              <a:gd name="connsiteX0" fmla="*/ 49427 w 420130"/>
              <a:gd name="connsiteY0" fmla="*/ 8238 h 601362"/>
              <a:gd name="connsiteX1" fmla="*/ 420130 w 420130"/>
              <a:gd name="connsiteY1" fmla="*/ 8238 h 601362"/>
              <a:gd name="connsiteX2" fmla="*/ 362465 w 420130"/>
              <a:gd name="connsiteY2" fmla="*/ 601362 h 601362"/>
              <a:gd name="connsiteX3" fmla="*/ 197709 w 420130"/>
              <a:gd name="connsiteY3" fmla="*/ 601362 h 601362"/>
              <a:gd name="connsiteX4" fmla="*/ 181233 w 420130"/>
              <a:gd name="connsiteY4" fmla="*/ 304800 h 601362"/>
              <a:gd name="connsiteX5" fmla="*/ 32952 w 420130"/>
              <a:gd name="connsiteY5" fmla="*/ 263611 h 601362"/>
              <a:gd name="connsiteX6" fmla="*/ 0 w 420130"/>
              <a:gd name="connsiteY6" fmla="*/ 0 h 601362"/>
              <a:gd name="connsiteX7" fmla="*/ 49427 w 420130"/>
              <a:gd name="connsiteY7" fmla="*/ 8238 h 601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30" h="601362">
                <a:moveTo>
                  <a:pt x="49427" y="8238"/>
                </a:moveTo>
                <a:lnTo>
                  <a:pt x="420130" y="8238"/>
                </a:lnTo>
                <a:lnTo>
                  <a:pt x="362465" y="601362"/>
                </a:lnTo>
                <a:lnTo>
                  <a:pt x="197709" y="601362"/>
                </a:lnTo>
                <a:lnTo>
                  <a:pt x="181233" y="304800"/>
                </a:lnTo>
                <a:lnTo>
                  <a:pt x="32952" y="263611"/>
                </a:lnTo>
                <a:lnTo>
                  <a:pt x="0" y="0"/>
                </a:lnTo>
                <a:lnTo>
                  <a:pt x="49427" y="8238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6837405" y="4431957"/>
            <a:ext cx="453081" cy="972065"/>
          </a:xfrm>
          <a:custGeom>
            <a:avLst/>
            <a:gdLst>
              <a:gd name="connsiteX0" fmla="*/ 57665 w 453081"/>
              <a:gd name="connsiteY0" fmla="*/ 0 h 972065"/>
              <a:gd name="connsiteX1" fmla="*/ 0 w 453081"/>
              <a:gd name="connsiteY1" fmla="*/ 691978 h 972065"/>
              <a:gd name="connsiteX2" fmla="*/ 0 w 453081"/>
              <a:gd name="connsiteY2" fmla="*/ 972065 h 972065"/>
              <a:gd name="connsiteX3" fmla="*/ 387179 w 453081"/>
              <a:gd name="connsiteY3" fmla="*/ 963827 h 972065"/>
              <a:gd name="connsiteX4" fmla="*/ 453081 w 453081"/>
              <a:gd name="connsiteY4" fmla="*/ 403654 h 972065"/>
              <a:gd name="connsiteX5" fmla="*/ 263611 w 453081"/>
              <a:gd name="connsiteY5" fmla="*/ 378940 h 972065"/>
              <a:gd name="connsiteX6" fmla="*/ 238898 w 453081"/>
              <a:gd name="connsiteY6" fmla="*/ 90616 h 972065"/>
              <a:gd name="connsiteX7" fmla="*/ 57665 w 453081"/>
              <a:gd name="connsiteY7" fmla="*/ 0 h 972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081" h="972065">
                <a:moveTo>
                  <a:pt x="57665" y="0"/>
                </a:moveTo>
                <a:lnTo>
                  <a:pt x="0" y="691978"/>
                </a:lnTo>
                <a:lnTo>
                  <a:pt x="0" y="972065"/>
                </a:lnTo>
                <a:lnTo>
                  <a:pt x="387179" y="963827"/>
                </a:lnTo>
                <a:lnTo>
                  <a:pt x="453081" y="403654"/>
                </a:lnTo>
                <a:lnTo>
                  <a:pt x="263611" y="378940"/>
                </a:lnTo>
                <a:lnTo>
                  <a:pt x="238898" y="90616"/>
                </a:lnTo>
                <a:lnTo>
                  <a:pt x="57665" y="0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6260757" y="5074508"/>
            <a:ext cx="527221" cy="337751"/>
          </a:xfrm>
          <a:custGeom>
            <a:avLst/>
            <a:gdLst>
              <a:gd name="connsiteX0" fmla="*/ 24713 w 527221"/>
              <a:gd name="connsiteY0" fmla="*/ 0 h 337751"/>
              <a:gd name="connsiteX1" fmla="*/ 0 w 527221"/>
              <a:gd name="connsiteY1" fmla="*/ 337751 h 337751"/>
              <a:gd name="connsiteX2" fmla="*/ 527221 w 527221"/>
              <a:gd name="connsiteY2" fmla="*/ 337751 h 337751"/>
              <a:gd name="connsiteX3" fmla="*/ 527221 w 527221"/>
              <a:gd name="connsiteY3" fmla="*/ 82378 h 337751"/>
              <a:gd name="connsiteX4" fmla="*/ 24713 w 527221"/>
              <a:gd name="connsiteY4" fmla="*/ 0 h 33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221" h="337751">
                <a:moveTo>
                  <a:pt x="24713" y="0"/>
                </a:moveTo>
                <a:lnTo>
                  <a:pt x="0" y="337751"/>
                </a:lnTo>
                <a:lnTo>
                  <a:pt x="527221" y="337751"/>
                </a:lnTo>
                <a:lnTo>
                  <a:pt x="527221" y="82378"/>
                </a:lnTo>
                <a:lnTo>
                  <a:pt x="24713" y="0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6046573" y="4143632"/>
            <a:ext cx="848497" cy="543698"/>
          </a:xfrm>
          <a:custGeom>
            <a:avLst/>
            <a:gdLst>
              <a:gd name="connsiteX0" fmla="*/ 8238 w 848497"/>
              <a:gd name="connsiteY0" fmla="*/ 172995 h 543698"/>
              <a:gd name="connsiteX1" fmla="*/ 181232 w 848497"/>
              <a:gd name="connsiteY1" fmla="*/ 543698 h 543698"/>
              <a:gd name="connsiteX2" fmla="*/ 502508 w 848497"/>
              <a:gd name="connsiteY2" fmla="*/ 453082 h 543698"/>
              <a:gd name="connsiteX3" fmla="*/ 733168 w 848497"/>
              <a:gd name="connsiteY3" fmla="*/ 502509 h 543698"/>
              <a:gd name="connsiteX4" fmla="*/ 807308 w 848497"/>
              <a:gd name="connsiteY4" fmla="*/ 510746 h 543698"/>
              <a:gd name="connsiteX5" fmla="*/ 848497 w 848497"/>
              <a:gd name="connsiteY5" fmla="*/ 8238 h 543698"/>
              <a:gd name="connsiteX6" fmla="*/ 395416 w 848497"/>
              <a:gd name="connsiteY6" fmla="*/ 0 h 543698"/>
              <a:gd name="connsiteX7" fmla="*/ 0 w 848497"/>
              <a:gd name="connsiteY7" fmla="*/ 123568 h 543698"/>
              <a:gd name="connsiteX8" fmla="*/ 8238 w 848497"/>
              <a:gd name="connsiteY8" fmla="*/ 172995 h 543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8497" h="543698">
                <a:moveTo>
                  <a:pt x="8238" y="172995"/>
                </a:moveTo>
                <a:lnTo>
                  <a:pt x="181232" y="543698"/>
                </a:lnTo>
                <a:lnTo>
                  <a:pt x="502508" y="453082"/>
                </a:lnTo>
                <a:lnTo>
                  <a:pt x="733168" y="502509"/>
                </a:lnTo>
                <a:lnTo>
                  <a:pt x="807308" y="510746"/>
                </a:lnTo>
                <a:lnTo>
                  <a:pt x="848497" y="8238"/>
                </a:lnTo>
                <a:lnTo>
                  <a:pt x="395416" y="0"/>
                </a:lnTo>
                <a:lnTo>
                  <a:pt x="0" y="123568"/>
                </a:lnTo>
                <a:lnTo>
                  <a:pt x="8238" y="172995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4678736" y="3536413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5144174" y="4504359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556963" y="4556004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3191806" y="3872107"/>
            <a:ext cx="287866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  <a:endParaRPr lang="ko-KR" altLang="en-US" sz="1201" b="1" dirty="0">
              <a:solidFill>
                <a:schemeClr val="tx1">
                  <a:lumMod val="95000"/>
                  <a:lumOff val="5000"/>
                </a:scheme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3544139" y="3889719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평촌중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92%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4108430" y="5288693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FF660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9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귀인중</a:t>
            </a:r>
            <a:endParaRPr lang="en-US" altLang="ko-KR" sz="9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9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95%</a:t>
            </a:r>
            <a:endParaRPr lang="ko-KR" altLang="en-US" sz="9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2718486" y="5099222"/>
            <a:ext cx="988541" cy="1260389"/>
          </a:xfrm>
          <a:custGeom>
            <a:avLst/>
            <a:gdLst>
              <a:gd name="connsiteX0" fmla="*/ 8238 w 988541"/>
              <a:gd name="connsiteY0" fmla="*/ 140043 h 1260389"/>
              <a:gd name="connsiteX1" fmla="*/ 444844 w 988541"/>
              <a:gd name="connsiteY1" fmla="*/ 0 h 1260389"/>
              <a:gd name="connsiteX2" fmla="*/ 988541 w 988541"/>
              <a:gd name="connsiteY2" fmla="*/ 889686 h 1260389"/>
              <a:gd name="connsiteX3" fmla="*/ 601363 w 988541"/>
              <a:gd name="connsiteY3" fmla="*/ 1260389 h 1260389"/>
              <a:gd name="connsiteX4" fmla="*/ 0 w 988541"/>
              <a:gd name="connsiteY4" fmla="*/ 189470 h 1260389"/>
              <a:gd name="connsiteX5" fmla="*/ 8238 w 988541"/>
              <a:gd name="connsiteY5" fmla="*/ 140043 h 126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8541" h="1260389">
                <a:moveTo>
                  <a:pt x="8238" y="140043"/>
                </a:moveTo>
                <a:lnTo>
                  <a:pt x="444844" y="0"/>
                </a:lnTo>
                <a:lnTo>
                  <a:pt x="988541" y="889686"/>
                </a:lnTo>
                <a:lnTo>
                  <a:pt x="601363" y="1260389"/>
                </a:lnTo>
                <a:lnTo>
                  <a:pt x="0" y="189470"/>
                </a:lnTo>
                <a:lnTo>
                  <a:pt x="8238" y="14004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3764692" y="3237470"/>
            <a:ext cx="782594" cy="518984"/>
          </a:xfrm>
          <a:custGeom>
            <a:avLst/>
            <a:gdLst>
              <a:gd name="connsiteX0" fmla="*/ 0 w 782594"/>
              <a:gd name="connsiteY0" fmla="*/ 222422 h 518984"/>
              <a:gd name="connsiteX1" fmla="*/ 140043 w 782594"/>
              <a:gd name="connsiteY1" fmla="*/ 518984 h 518984"/>
              <a:gd name="connsiteX2" fmla="*/ 782594 w 782594"/>
              <a:gd name="connsiteY2" fmla="*/ 337752 h 518984"/>
              <a:gd name="connsiteX3" fmla="*/ 626076 w 782594"/>
              <a:gd name="connsiteY3" fmla="*/ 0 h 518984"/>
              <a:gd name="connsiteX4" fmla="*/ 0 w 782594"/>
              <a:gd name="connsiteY4" fmla="*/ 22242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594" h="518984">
                <a:moveTo>
                  <a:pt x="0" y="222422"/>
                </a:moveTo>
                <a:lnTo>
                  <a:pt x="140043" y="518984"/>
                </a:lnTo>
                <a:lnTo>
                  <a:pt x="782594" y="337752"/>
                </a:lnTo>
                <a:lnTo>
                  <a:pt x="626076" y="0"/>
                </a:lnTo>
                <a:lnTo>
                  <a:pt x="0" y="222422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4226011" y="2570205"/>
            <a:ext cx="1112108" cy="930876"/>
          </a:xfrm>
          <a:custGeom>
            <a:avLst/>
            <a:gdLst>
              <a:gd name="connsiteX0" fmla="*/ 0 w 1112108"/>
              <a:gd name="connsiteY0" fmla="*/ 205946 h 930876"/>
              <a:gd name="connsiteX1" fmla="*/ 486032 w 1112108"/>
              <a:gd name="connsiteY1" fmla="*/ 930876 h 930876"/>
              <a:gd name="connsiteX2" fmla="*/ 1112108 w 1112108"/>
              <a:gd name="connsiteY2" fmla="*/ 749644 h 930876"/>
              <a:gd name="connsiteX3" fmla="*/ 642551 w 1112108"/>
              <a:gd name="connsiteY3" fmla="*/ 0 h 930876"/>
              <a:gd name="connsiteX4" fmla="*/ 0 w 1112108"/>
              <a:gd name="connsiteY4" fmla="*/ 205946 h 93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108" h="930876">
                <a:moveTo>
                  <a:pt x="0" y="205946"/>
                </a:moveTo>
                <a:lnTo>
                  <a:pt x="486032" y="930876"/>
                </a:lnTo>
                <a:lnTo>
                  <a:pt x="1112108" y="749644"/>
                </a:lnTo>
                <a:lnTo>
                  <a:pt x="642551" y="0"/>
                </a:lnTo>
                <a:lnTo>
                  <a:pt x="0" y="205946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370834"/>
              </p:ext>
            </p:extLst>
          </p:nvPr>
        </p:nvGraphicFramePr>
        <p:xfrm>
          <a:off x="697845" y="1798721"/>
          <a:ext cx="1890846" cy="41543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8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(96,709^)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50500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</a:tbl>
          </a:graphicData>
        </a:graphic>
      </p:graphicFrame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431380"/>
              </p:ext>
            </p:extLst>
          </p:nvPr>
        </p:nvGraphicFramePr>
        <p:xfrm>
          <a:off x="697845" y="2344682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단지성원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(92,368^)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63101"/>
              </p:ext>
            </p:extLst>
          </p:nvPr>
        </p:nvGraphicFramePr>
        <p:xfrm>
          <a:off x="697764" y="3035643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단지대림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(92,368^)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038307"/>
              </p:ext>
            </p:extLst>
          </p:nvPr>
        </p:nvGraphicFramePr>
        <p:xfrm>
          <a:off x="692830" y="3698789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(92,1743^)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52500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849251"/>
              </p:ext>
            </p:extLst>
          </p:nvPr>
        </p:nvGraphicFramePr>
        <p:xfrm>
          <a:off x="692830" y="4388012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꿈마을금호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(93,250^)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26740"/>
              </p:ext>
            </p:extLst>
          </p:nvPr>
        </p:nvGraphicFramePr>
        <p:xfrm>
          <a:off x="687419" y="5040808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꿈마을한신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(93,566^)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514095"/>
              </p:ext>
            </p:extLst>
          </p:nvPr>
        </p:nvGraphicFramePr>
        <p:xfrm>
          <a:off x="687419" y="5871046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꿈라이프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(92,548^)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437209"/>
              </p:ext>
            </p:extLst>
          </p:nvPr>
        </p:nvGraphicFramePr>
        <p:xfrm>
          <a:off x="9129272" y="1419406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단지한양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(93,870^)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(80000)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484400"/>
              </p:ext>
            </p:extLst>
          </p:nvPr>
        </p:nvGraphicFramePr>
        <p:xfrm>
          <a:off x="9129272" y="2254765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초원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LG(93,656^)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967414"/>
              </p:ext>
            </p:extLst>
          </p:nvPr>
        </p:nvGraphicFramePr>
        <p:xfrm>
          <a:off x="9117355" y="2923479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꿈마을우성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(93,422^)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129000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177437"/>
              </p:ext>
            </p:extLst>
          </p:nvPr>
        </p:nvGraphicFramePr>
        <p:xfrm>
          <a:off x="9117355" y="3739978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꿈동아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(94,372^)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302857"/>
              </p:ext>
            </p:extLst>
          </p:nvPr>
        </p:nvGraphicFramePr>
        <p:xfrm>
          <a:off x="9117355" y="4373917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꿈마을건영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(94,386^)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006666"/>
              </p:ext>
            </p:extLst>
          </p:nvPr>
        </p:nvGraphicFramePr>
        <p:xfrm>
          <a:off x="9117355" y="5243383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꿈마을건영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(93,196^)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554801"/>
              </p:ext>
            </p:extLst>
          </p:nvPr>
        </p:nvGraphicFramePr>
        <p:xfrm>
          <a:off x="11201136" y="5082746"/>
          <a:ext cx="808485" cy="1645920"/>
        </p:xfrm>
        <a:graphic>
          <a:graphicData uri="http://schemas.openxmlformats.org/drawingml/2006/table">
            <a:tbl>
              <a:tblPr/>
              <a:tblGrid>
                <a:gridCol w="808485">
                  <a:extLst>
                    <a:ext uri="{9D8B030D-6E8A-4147-A177-3AD203B41FA5}">
                      <a16:colId xmlns:a16="http://schemas.microsoft.com/office/drawing/2014/main" val="403348681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12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92">
                        <a:alpha val="6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9021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10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9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131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9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395">
                        <a:alpha val="7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1515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8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06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6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1656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5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8122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4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3656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3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33112"/>
                  </a:ext>
                </a:extLst>
              </a:tr>
            </a:tbl>
          </a:graphicData>
        </a:graphic>
      </p:graphicFrame>
      <p:sp>
        <p:nvSpPr>
          <p:cNvPr id="60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4905846" y="4830131"/>
            <a:ext cx="683314" cy="233791"/>
          </a:xfrm>
          <a:prstGeom prst="roundRect">
            <a:avLst>
              <a:gd name="adj" fmla="val 50000"/>
            </a:avLst>
          </a:prstGeom>
          <a:solidFill>
            <a:srgbClr val="C921B1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(37p)12.5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61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567941" y="4405677"/>
            <a:ext cx="517882" cy="233791"/>
          </a:xfrm>
          <a:prstGeom prst="roundRect">
            <a:avLst>
              <a:gd name="adj" fmla="val 50000"/>
            </a:avLst>
          </a:prstGeom>
          <a:solidFill>
            <a:srgbClr val="00206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9.5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graphicFrame>
        <p:nvGraphicFramePr>
          <p:cNvPr id="62" name="표 6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866530"/>
              </p:ext>
            </p:extLst>
          </p:nvPr>
        </p:nvGraphicFramePr>
        <p:xfrm>
          <a:off x="9129272" y="5897468"/>
          <a:ext cx="1890846" cy="758630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꿈현대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(93,386^)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(70000)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sp>
        <p:nvSpPr>
          <p:cNvPr id="63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675429" y="5063474"/>
            <a:ext cx="683314" cy="233791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(36p)11.3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64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251622" y="3862968"/>
            <a:ext cx="517882" cy="233791"/>
          </a:xfrm>
          <a:prstGeom prst="roundRect">
            <a:avLst>
              <a:gd name="adj" fmla="val 50000"/>
            </a:avLst>
          </a:prstGeom>
          <a:solidFill>
            <a:srgbClr val="00206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9.5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65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4044423" y="3772184"/>
            <a:ext cx="517882" cy="233791"/>
          </a:xfrm>
          <a:prstGeom prst="roundRect">
            <a:avLst>
              <a:gd name="adj" fmla="val 50000"/>
            </a:avLst>
          </a:prstGeom>
          <a:solidFill>
            <a:srgbClr val="00B0F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8.0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66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692346" y="3035643"/>
            <a:ext cx="517882" cy="233791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  <a:alpha val="50000"/>
            </a:scheme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7.3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67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803557" y="3658586"/>
            <a:ext cx="517882" cy="233791"/>
          </a:xfrm>
          <a:prstGeom prst="roundRect">
            <a:avLst>
              <a:gd name="adj" fmla="val 50000"/>
            </a:avLst>
          </a:prstGeom>
          <a:solidFill>
            <a:srgbClr val="00B0F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8.3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70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6157729" y="4160690"/>
            <a:ext cx="683314" cy="233791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(36p)10.6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71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6911546" y="4162759"/>
            <a:ext cx="683314" cy="233791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(38p)10.5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72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6820930" y="4786184"/>
            <a:ext cx="638006" cy="233791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(38p)10.3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73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4569534" y="4084983"/>
            <a:ext cx="517882" cy="233791"/>
          </a:xfrm>
          <a:prstGeom prst="roundRect">
            <a:avLst>
              <a:gd name="adj" fmla="val 50000"/>
            </a:avLst>
          </a:prstGeom>
          <a:solidFill>
            <a:srgbClr val="00206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4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9.0</a:t>
            </a:r>
            <a:endParaRPr kumimoji="1" lang="ko-Kore-KR" altLang="en-US" sz="14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  <p:sp>
        <p:nvSpPr>
          <p:cNvPr id="74" name="모서리가 둥근 직사각형 25">
            <a:extLst>
              <a:ext uri="{FF2B5EF4-FFF2-40B4-BE49-F238E27FC236}">
                <a16:creationId xmlns:a16="http://schemas.microsoft.com/office/drawing/2014/main" id="{93888D0A-95E6-E9AE-4A7D-05FF9F7DC95C}"/>
              </a:ext>
            </a:extLst>
          </p:cNvPr>
          <p:cNvSpPr/>
          <p:nvPr/>
        </p:nvSpPr>
        <p:spPr>
          <a:xfrm>
            <a:off x="5086190" y="5173363"/>
            <a:ext cx="683314" cy="233791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en-US" sz="1000" b="1" dirty="0" smtClean="0">
                <a:solidFill>
                  <a:schemeClr val="bg1"/>
                </a:solidFill>
                <a:latin typeface="BM HANNA Air OTF" panose="020B0600000101010101" pitchFamily="34" charset="-127"/>
                <a:ea typeface="BM HANNA Air OTF" panose="020B0600000101010101" pitchFamily="34" charset="-127"/>
              </a:rPr>
              <a:t>(36p)11.0</a:t>
            </a:r>
            <a:endParaRPr kumimoji="1" lang="ko-Kore-KR" altLang="en-US" sz="1000" b="1" dirty="0">
              <a:solidFill>
                <a:schemeClr val="bg1"/>
              </a:solidFill>
              <a:latin typeface="BM HANNA Air OTF" panose="020B0600000101010101" pitchFamily="34" charset="-127"/>
              <a:ea typeface="BM HANNA Air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70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호계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265" y="1013253"/>
            <a:ext cx="6285470" cy="572542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11" name="자유형 10"/>
          <p:cNvSpPr/>
          <p:nvPr/>
        </p:nvSpPr>
        <p:spPr>
          <a:xfrm>
            <a:off x="5758249" y="3171568"/>
            <a:ext cx="906162" cy="675502"/>
          </a:xfrm>
          <a:custGeom>
            <a:avLst/>
            <a:gdLst>
              <a:gd name="connsiteX0" fmla="*/ 131805 w 906162"/>
              <a:gd name="connsiteY0" fmla="*/ 24713 h 675502"/>
              <a:gd name="connsiteX1" fmla="*/ 0 w 906162"/>
              <a:gd name="connsiteY1" fmla="*/ 164756 h 675502"/>
              <a:gd name="connsiteX2" fmla="*/ 304800 w 906162"/>
              <a:gd name="connsiteY2" fmla="*/ 362464 h 675502"/>
              <a:gd name="connsiteX3" fmla="*/ 172994 w 906162"/>
              <a:gd name="connsiteY3" fmla="*/ 518983 h 675502"/>
              <a:gd name="connsiteX4" fmla="*/ 362465 w 906162"/>
              <a:gd name="connsiteY4" fmla="*/ 675502 h 675502"/>
              <a:gd name="connsiteX5" fmla="*/ 650789 w 906162"/>
              <a:gd name="connsiteY5" fmla="*/ 617837 h 675502"/>
              <a:gd name="connsiteX6" fmla="*/ 906162 w 906162"/>
              <a:gd name="connsiteY6" fmla="*/ 411891 h 675502"/>
              <a:gd name="connsiteX7" fmla="*/ 716692 w 906162"/>
              <a:gd name="connsiteY7" fmla="*/ 0 h 675502"/>
              <a:gd name="connsiteX8" fmla="*/ 420129 w 906162"/>
              <a:gd name="connsiteY8" fmla="*/ 107091 h 675502"/>
              <a:gd name="connsiteX9" fmla="*/ 131805 w 906162"/>
              <a:gd name="connsiteY9" fmla="*/ 24713 h 67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6162" h="675502">
                <a:moveTo>
                  <a:pt x="131805" y="24713"/>
                </a:moveTo>
                <a:lnTo>
                  <a:pt x="0" y="164756"/>
                </a:lnTo>
                <a:lnTo>
                  <a:pt x="304800" y="362464"/>
                </a:lnTo>
                <a:lnTo>
                  <a:pt x="172994" y="518983"/>
                </a:lnTo>
                <a:lnTo>
                  <a:pt x="362465" y="675502"/>
                </a:lnTo>
                <a:lnTo>
                  <a:pt x="650789" y="617837"/>
                </a:lnTo>
                <a:lnTo>
                  <a:pt x="906162" y="411891"/>
                </a:lnTo>
                <a:lnTo>
                  <a:pt x="716692" y="0"/>
                </a:lnTo>
                <a:lnTo>
                  <a:pt x="420129" y="107091"/>
                </a:lnTo>
                <a:lnTo>
                  <a:pt x="131805" y="24713"/>
                </a:lnTo>
                <a:close/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5939481" y="4201297"/>
            <a:ext cx="782595" cy="700217"/>
          </a:xfrm>
          <a:custGeom>
            <a:avLst/>
            <a:gdLst>
              <a:gd name="connsiteX0" fmla="*/ 0 w 782595"/>
              <a:gd name="connsiteY0" fmla="*/ 156519 h 700217"/>
              <a:gd name="connsiteX1" fmla="*/ 263611 w 782595"/>
              <a:gd name="connsiteY1" fmla="*/ 700217 h 700217"/>
              <a:gd name="connsiteX2" fmla="*/ 469557 w 782595"/>
              <a:gd name="connsiteY2" fmla="*/ 576649 h 700217"/>
              <a:gd name="connsiteX3" fmla="*/ 659027 w 782595"/>
              <a:gd name="connsiteY3" fmla="*/ 659027 h 700217"/>
              <a:gd name="connsiteX4" fmla="*/ 782595 w 782595"/>
              <a:gd name="connsiteY4" fmla="*/ 593125 h 700217"/>
              <a:gd name="connsiteX5" fmla="*/ 626076 w 782595"/>
              <a:gd name="connsiteY5" fmla="*/ 164757 h 700217"/>
              <a:gd name="connsiteX6" fmla="*/ 494270 w 782595"/>
              <a:gd name="connsiteY6" fmla="*/ 164757 h 700217"/>
              <a:gd name="connsiteX7" fmla="*/ 411892 w 782595"/>
              <a:gd name="connsiteY7" fmla="*/ 0 h 700217"/>
              <a:gd name="connsiteX8" fmla="*/ 0 w 782595"/>
              <a:gd name="connsiteY8" fmla="*/ 156519 h 70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595" h="700217">
                <a:moveTo>
                  <a:pt x="0" y="156519"/>
                </a:moveTo>
                <a:lnTo>
                  <a:pt x="263611" y="700217"/>
                </a:lnTo>
                <a:lnTo>
                  <a:pt x="469557" y="576649"/>
                </a:lnTo>
                <a:lnTo>
                  <a:pt x="659027" y="659027"/>
                </a:lnTo>
                <a:lnTo>
                  <a:pt x="782595" y="593125"/>
                </a:lnTo>
                <a:lnTo>
                  <a:pt x="626076" y="164757"/>
                </a:lnTo>
                <a:lnTo>
                  <a:pt x="494270" y="164757"/>
                </a:lnTo>
                <a:lnTo>
                  <a:pt x="411892" y="0"/>
                </a:lnTo>
                <a:lnTo>
                  <a:pt x="0" y="156519"/>
                </a:lnTo>
                <a:close/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4135395" y="1285103"/>
            <a:ext cx="659027" cy="527221"/>
          </a:xfrm>
          <a:custGeom>
            <a:avLst/>
            <a:gdLst>
              <a:gd name="connsiteX0" fmla="*/ 222421 w 659027"/>
              <a:gd name="connsiteY0" fmla="*/ 90616 h 527221"/>
              <a:gd name="connsiteX1" fmla="*/ 0 w 659027"/>
              <a:gd name="connsiteY1" fmla="*/ 280086 h 527221"/>
              <a:gd name="connsiteX2" fmla="*/ 321275 w 659027"/>
              <a:gd name="connsiteY2" fmla="*/ 527221 h 527221"/>
              <a:gd name="connsiteX3" fmla="*/ 659027 w 659027"/>
              <a:gd name="connsiteY3" fmla="*/ 255373 h 527221"/>
              <a:gd name="connsiteX4" fmla="*/ 337751 w 659027"/>
              <a:gd name="connsiteY4" fmla="*/ 0 h 527221"/>
              <a:gd name="connsiteX5" fmla="*/ 172994 w 659027"/>
              <a:gd name="connsiteY5" fmla="*/ 123567 h 52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9027" h="527221">
                <a:moveTo>
                  <a:pt x="222421" y="90616"/>
                </a:moveTo>
                <a:lnTo>
                  <a:pt x="0" y="280086"/>
                </a:lnTo>
                <a:lnTo>
                  <a:pt x="321275" y="527221"/>
                </a:lnTo>
                <a:lnTo>
                  <a:pt x="659027" y="255373"/>
                </a:lnTo>
                <a:lnTo>
                  <a:pt x="337751" y="0"/>
                </a:lnTo>
                <a:lnTo>
                  <a:pt x="172994" y="123567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4514335" y="1532238"/>
            <a:ext cx="650789" cy="659027"/>
          </a:xfrm>
          <a:custGeom>
            <a:avLst/>
            <a:gdLst>
              <a:gd name="connsiteX0" fmla="*/ 238897 w 650789"/>
              <a:gd name="connsiteY0" fmla="*/ 98854 h 659027"/>
              <a:gd name="connsiteX1" fmla="*/ 0 w 650789"/>
              <a:gd name="connsiteY1" fmla="*/ 280086 h 659027"/>
              <a:gd name="connsiteX2" fmla="*/ 436606 w 650789"/>
              <a:gd name="connsiteY2" fmla="*/ 659027 h 659027"/>
              <a:gd name="connsiteX3" fmla="*/ 650789 w 650789"/>
              <a:gd name="connsiteY3" fmla="*/ 453081 h 659027"/>
              <a:gd name="connsiteX4" fmla="*/ 461319 w 650789"/>
              <a:gd name="connsiteY4" fmla="*/ 247135 h 659027"/>
              <a:gd name="connsiteX5" fmla="*/ 535460 w 650789"/>
              <a:gd name="connsiteY5" fmla="*/ 181232 h 659027"/>
              <a:gd name="connsiteX6" fmla="*/ 337751 w 650789"/>
              <a:gd name="connsiteY6" fmla="*/ 0 h 659027"/>
              <a:gd name="connsiteX7" fmla="*/ 238897 w 650789"/>
              <a:gd name="connsiteY7" fmla="*/ 98854 h 65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0789" h="659027">
                <a:moveTo>
                  <a:pt x="238897" y="98854"/>
                </a:moveTo>
                <a:lnTo>
                  <a:pt x="0" y="280086"/>
                </a:lnTo>
                <a:lnTo>
                  <a:pt x="436606" y="659027"/>
                </a:lnTo>
                <a:lnTo>
                  <a:pt x="650789" y="453081"/>
                </a:lnTo>
                <a:lnTo>
                  <a:pt x="461319" y="247135"/>
                </a:lnTo>
                <a:lnTo>
                  <a:pt x="535460" y="181232"/>
                </a:lnTo>
                <a:lnTo>
                  <a:pt x="337751" y="0"/>
                </a:lnTo>
                <a:lnTo>
                  <a:pt x="238897" y="98854"/>
                </a:ln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22077"/>
              </p:ext>
            </p:extLst>
          </p:nvPr>
        </p:nvGraphicFramePr>
        <p:xfrm>
          <a:off x="2055079" y="2053956"/>
          <a:ext cx="1890846" cy="624886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3943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호계한마음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(99,644^)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116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737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58500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849775"/>
              </p:ext>
            </p:extLst>
          </p:nvPr>
        </p:nvGraphicFramePr>
        <p:xfrm>
          <a:off x="2055079" y="1084573"/>
          <a:ext cx="1890846" cy="777178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호계한마음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(03,426^)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765359"/>
              </p:ext>
            </p:extLst>
          </p:nvPr>
        </p:nvGraphicFramePr>
        <p:xfrm>
          <a:off x="2055079" y="2871047"/>
          <a:ext cx="1890846" cy="777178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차현대홈타운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(02,604^)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17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51065"/>
              </p:ext>
            </p:extLst>
          </p:nvPr>
        </p:nvGraphicFramePr>
        <p:xfrm>
          <a:off x="2055079" y="3809968"/>
          <a:ext cx="1890846" cy="91738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호계신성미소지움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(04, 361^)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99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004610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246894"/>
              </p:ext>
            </p:extLst>
          </p:nvPr>
        </p:nvGraphicFramePr>
        <p:xfrm>
          <a:off x="2055079" y="4889096"/>
          <a:ext cx="1890846" cy="75736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평촌트리지아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(24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08, 2417^)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(70200)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(83600)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99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(96000)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</a:tbl>
          </a:graphicData>
        </a:graphic>
      </p:graphicFrame>
      <p:sp>
        <p:nvSpPr>
          <p:cNvPr id="18" name="자유형 17"/>
          <p:cNvSpPr/>
          <p:nvPr/>
        </p:nvSpPr>
        <p:spPr>
          <a:xfrm>
            <a:off x="7002162" y="4893276"/>
            <a:ext cx="906162" cy="766119"/>
          </a:xfrm>
          <a:custGeom>
            <a:avLst/>
            <a:gdLst>
              <a:gd name="connsiteX0" fmla="*/ 568411 w 906162"/>
              <a:gd name="connsiteY0" fmla="*/ 0 h 766119"/>
              <a:gd name="connsiteX1" fmla="*/ 362465 w 906162"/>
              <a:gd name="connsiteY1" fmla="*/ 65902 h 766119"/>
              <a:gd name="connsiteX2" fmla="*/ 411892 w 906162"/>
              <a:gd name="connsiteY2" fmla="*/ 247135 h 766119"/>
              <a:gd name="connsiteX3" fmla="*/ 0 w 906162"/>
              <a:gd name="connsiteY3" fmla="*/ 362465 h 766119"/>
              <a:gd name="connsiteX4" fmla="*/ 65903 w 906162"/>
              <a:gd name="connsiteY4" fmla="*/ 634313 h 766119"/>
              <a:gd name="connsiteX5" fmla="*/ 313038 w 906162"/>
              <a:gd name="connsiteY5" fmla="*/ 683740 h 766119"/>
              <a:gd name="connsiteX6" fmla="*/ 576649 w 906162"/>
              <a:gd name="connsiteY6" fmla="*/ 609600 h 766119"/>
              <a:gd name="connsiteX7" fmla="*/ 683741 w 906162"/>
              <a:gd name="connsiteY7" fmla="*/ 766119 h 766119"/>
              <a:gd name="connsiteX8" fmla="*/ 906162 w 906162"/>
              <a:gd name="connsiteY8" fmla="*/ 675502 h 766119"/>
              <a:gd name="connsiteX9" fmla="*/ 568411 w 906162"/>
              <a:gd name="connsiteY9" fmla="*/ 0 h 76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6162" h="766119">
                <a:moveTo>
                  <a:pt x="568411" y="0"/>
                </a:moveTo>
                <a:lnTo>
                  <a:pt x="362465" y="65902"/>
                </a:lnTo>
                <a:lnTo>
                  <a:pt x="411892" y="247135"/>
                </a:lnTo>
                <a:lnTo>
                  <a:pt x="0" y="362465"/>
                </a:lnTo>
                <a:lnTo>
                  <a:pt x="65903" y="634313"/>
                </a:lnTo>
                <a:lnTo>
                  <a:pt x="313038" y="683740"/>
                </a:lnTo>
                <a:lnTo>
                  <a:pt x="576649" y="609600"/>
                </a:lnTo>
                <a:lnTo>
                  <a:pt x="683741" y="766119"/>
                </a:lnTo>
                <a:lnTo>
                  <a:pt x="906162" y="675502"/>
                </a:lnTo>
                <a:lnTo>
                  <a:pt x="568411" y="0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6574118" y="4057296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40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7140443" y="6313258"/>
            <a:ext cx="387944" cy="379723"/>
          </a:xfrm>
          <a:prstGeom prst="roundRect">
            <a:avLst>
              <a:gd name="adj" fmla="val 38558"/>
            </a:avLst>
          </a:prstGeom>
          <a:solidFill>
            <a:schemeClr val="bg2">
              <a:lumMod val="75000"/>
              <a:alpha val="67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호계중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7</a:t>
            </a: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9.7%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7512908" y="5750011"/>
            <a:ext cx="799070" cy="757881"/>
          </a:xfrm>
          <a:custGeom>
            <a:avLst/>
            <a:gdLst>
              <a:gd name="connsiteX0" fmla="*/ 510746 w 799070"/>
              <a:gd name="connsiteY0" fmla="*/ 0 h 757881"/>
              <a:gd name="connsiteX1" fmla="*/ 82378 w 799070"/>
              <a:gd name="connsiteY1" fmla="*/ 156519 h 757881"/>
              <a:gd name="connsiteX2" fmla="*/ 0 w 799070"/>
              <a:gd name="connsiteY2" fmla="*/ 329513 h 757881"/>
              <a:gd name="connsiteX3" fmla="*/ 90616 w 799070"/>
              <a:gd name="connsiteY3" fmla="*/ 543697 h 757881"/>
              <a:gd name="connsiteX4" fmla="*/ 74141 w 799070"/>
              <a:gd name="connsiteY4" fmla="*/ 757881 h 757881"/>
              <a:gd name="connsiteX5" fmla="*/ 584887 w 799070"/>
              <a:gd name="connsiteY5" fmla="*/ 700216 h 757881"/>
              <a:gd name="connsiteX6" fmla="*/ 799070 w 799070"/>
              <a:gd name="connsiteY6" fmla="*/ 617838 h 757881"/>
              <a:gd name="connsiteX7" fmla="*/ 510746 w 799070"/>
              <a:gd name="connsiteY7" fmla="*/ 0 h 7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9070" h="757881">
                <a:moveTo>
                  <a:pt x="510746" y="0"/>
                </a:moveTo>
                <a:lnTo>
                  <a:pt x="82378" y="156519"/>
                </a:lnTo>
                <a:lnTo>
                  <a:pt x="0" y="329513"/>
                </a:lnTo>
                <a:lnTo>
                  <a:pt x="90616" y="543697"/>
                </a:lnTo>
                <a:lnTo>
                  <a:pt x="74141" y="757881"/>
                </a:lnTo>
                <a:lnTo>
                  <a:pt x="584887" y="700216"/>
                </a:lnTo>
                <a:lnTo>
                  <a:pt x="799070" y="617838"/>
                </a:lnTo>
                <a:lnTo>
                  <a:pt x="510746" y="0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 22"/>
          <p:cNvSpPr/>
          <p:nvPr/>
        </p:nvSpPr>
        <p:spPr>
          <a:xfrm>
            <a:off x="6137189" y="5058032"/>
            <a:ext cx="807308" cy="766119"/>
          </a:xfrm>
          <a:custGeom>
            <a:avLst/>
            <a:gdLst>
              <a:gd name="connsiteX0" fmla="*/ 115330 w 807308"/>
              <a:gd name="connsiteY0" fmla="*/ 0 h 766119"/>
              <a:gd name="connsiteX1" fmla="*/ 749643 w 807308"/>
              <a:gd name="connsiteY1" fmla="*/ 49427 h 766119"/>
              <a:gd name="connsiteX2" fmla="*/ 807308 w 807308"/>
              <a:gd name="connsiteY2" fmla="*/ 486033 h 766119"/>
              <a:gd name="connsiteX3" fmla="*/ 477795 w 807308"/>
              <a:gd name="connsiteY3" fmla="*/ 766119 h 766119"/>
              <a:gd name="connsiteX4" fmla="*/ 197708 w 807308"/>
              <a:gd name="connsiteY4" fmla="*/ 733168 h 766119"/>
              <a:gd name="connsiteX5" fmla="*/ 0 w 807308"/>
              <a:gd name="connsiteY5" fmla="*/ 362465 h 766119"/>
              <a:gd name="connsiteX6" fmla="*/ 115330 w 807308"/>
              <a:gd name="connsiteY6" fmla="*/ 0 h 76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308" h="766119">
                <a:moveTo>
                  <a:pt x="115330" y="0"/>
                </a:moveTo>
                <a:lnTo>
                  <a:pt x="749643" y="49427"/>
                </a:lnTo>
                <a:lnTo>
                  <a:pt x="807308" y="486033"/>
                </a:lnTo>
                <a:lnTo>
                  <a:pt x="477795" y="766119"/>
                </a:lnTo>
                <a:lnTo>
                  <a:pt x="197708" y="733168"/>
                </a:lnTo>
                <a:lnTo>
                  <a:pt x="0" y="362465"/>
                </a:lnTo>
                <a:lnTo>
                  <a:pt x="115330" y="0"/>
                </a:lnTo>
                <a:close/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15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호계</a:t>
            </a:r>
            <a:r>
              <a:rPr lang="en-US" altLang="ko-KR" sz="2400" b="1" dirty="0">
                <a:solidFill>
                  <a:schemeClr val="bg1"/>
                </a:solidFill>
              </a:rPr>
              <a:t>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958" y="867377"/>
            <a:ext cx="6582032" cy="5805401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51930"/>
              </p:ext>
            </p:extLst>
          </p:nvPr>
        </p:nvGraphicFramePr>
        <p:xfrm>
          <a:off x="1095371" y="864914"/>
          <a:ext cx="1890846" cy="578797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호계럭키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(92,794^)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31000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sp>
        <p:nvSpPr>
          <p:cNvPr id="2" name="자유형 1"/>
          <p:cNvSpPr/>
          <p:nvPr/>
        </p:nvSpPr>
        <p:spPr>
          <a:xfrm>
            <a:off x="4374292" y="2240692"/>
            <a:ext cx="634313" cy="840259"/>
          </a:xfrm>
          <a:custGeom>
            <a:avLst/>
            <a:gdLst>
              <a:gd name="connsiteX0" fmla="*/ 345989 w 634313"/>
              <a:gd name="connsiteY0" fmla="*/ 0 h 840259"/>
              <a:gd name="connsiteX1" fmla="*/ 527222 w 634313"/>
              <a:gd name="connsiteY1" fmla="*/ 24713 h 840259"/>
              <a:gd name="connsiteX2" fmla="*/ 593124 w 634313"/>
              <a:gd name="connsiteY2" fmla="*/ 222422 h 840259"/>
              <a:gd name="connsiteX3" fmla="*/ 527222 w 634313"/>
              <a:gd name="connsiteY3" fmla="*/ 461319 h 840259"/>
              <a:gd name="connsiteX4" fmla="*/ 634313 w 634313"/>
              <a:gd name="connsiteY4" fmla="*/ 774357 h 840259"/>
              <a:gd name="connsiteX5" fmla="*/ 617838 w 634313"/>
              <a:gd name="connsiteY5" fmla="*/ 840259 h 840259"/>
              <a:gd name="connsiteX6" fmla="*/ 461319 w 634313"/>
              <a:gd name="connsiteY6" fmla="*/ 708454 h 840259"/>
              <a:gd name="connsiteX7" fmla="*/ 403654 w 634313"/>
              <a:gd name="connsiteY7" fmla="*/ 782594 h 840259"/>
              <a:gd name="connsiteX8" fmla="*/ 0 w 634313"/>
              <a:gd name="connsiteY8" fmla="*/ 584886 h 840259"/>
              <a:gd name="connsiteX9" fmla="*/ 205946 w 634313"/>
              <a:gd name="connsiteY9" fmla="*/ 411892 h 840259"/>
              <a:gd name="connsiteX10" fmla="*/ 214184 w 634313"/>
              <a:gd name="connsiteY10" fmla="*/ 205946 h 840259"/>
              <a:gd name="connsiteX11" fmla="*/ 345989 w 634313"/>
              <a:gd name="connsiteY11" fmla="*/ 0 h 84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4313" h="840259">
                <a:moveTo>
                  <a:pt x="345989" y="0"/>
                </a:moveTo>
                <a:lnTo>
                  <a:pt x="527222" y="24713"/>
                </a:lnTo>
                <a:lnTo>
                  <a:pt x="593124" y="222422"/>
                </a:lnTo>
                <a:lnTo>
                  <a:pt x="527222" y="461319"/>
                </a:lnTo>
                <a:lnTo>
                  <a:pt x="634313" y="774357"/>
                </a:lnTo>
                <a:lnTo>
                  <a:pt x="617838" y="840259"/>
                </a:lnTo>
                <a:lnTo>
                  <a:pt x="461319" y="708454"/>
                </a:lnTo>
                <a:lnTo>
                  <a:pt x="403654" y="782594"/>
                </a:lnTo>
                <a:lnTo>
                  <a:pt x="0" y="584886"/>
                </a:lnTo>
                <a:lnTo>
                  <a:pt x="205946" y="411892"/>
                </a:lnTo>
                <a:lnTo>
                  <a:pt x="214184" y="205946"/>
                </a:lnTo>
                <a:lnTo>
                  <a:pt x="345989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4226011" y="2817341"/>
            <a:ext cx="757881" cy="469556"/>
          </a:xfrm>
          <a:custGeom>
            <a:avLst/>
            <a:gdLst>
              <a:gd name="connsiteX0" fmla="*/ 0 w 757881"/>
              <a:gd name="connsiteY0" fmla="*/ 24713 h 469556"/>
              <a:gd name="connsiteX1" fmla="*/ 115330 w 757881"/>
              <a:gd name="connsiteY1" fmla="*/ 0 h 469556"/>
              <a:gd name="connsiteX2" fmla="*/ 510746 w 757881"/>
              <a:gd name="connsiteY2" fmla="*/ 238897 h 469556"/>
              <a:gd name="connsiteX3" fmla="*/ 617838 w 757881"/>
              <a:gd name="connsiteY3" fmla="*/ 197708 h 469556"/>
              <a:gd name="connsiteX4" fmla="*/ 757881 w 757881"/>
              <a:gd name="connsiteY4" fmla="*/ 296562 h 469556"/>
              <a:gd name="connsiteX5" fmla="*/ 584886 w 757881"/>
              <a:gd name="connsiteY5" fmla="*/ 469556 h 469556"/>
              <a:gd name="connsiteX6" fmla="*/ 0 w 757881"/>
              <a:gd name="connsiteY6" fmla="*/ 24713 h 46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881" h="469556">
                <a:moveTo>
                  <a:pt x="0" y="24713"/>
                </a:moveTo>
                <a:lnTo>
                  <a:pt x="115330" y="0"/>
                </a:lnTo>
                <a:lnTo>
                  <a:pt x="510746" y="238897"/>
                </a:lnTo>
                <a:lnTo>
                  <a:pt x="617838" y="197708"/>
                </a:lnTo>
                <a:lnTo>
                  <a:pt x="757881" y="296562"/>
                </a:lnTo>
                <a:lnTo>
                  <a:pt x="584886" y="469556"/>
                </a:lnTo>
                <a:lnTo>
                  <a:pt x="0" y="2471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4819135" y="4744995"/>
            <a:ext cx="601362" cy="626075"/>
          </a:xfrm>
          <a:custGeom>
            <a:avLst/>
            <a:gdLst>
              <a:gd name="connsiteX0" fmla="*/ 49427 w 601362"/>
              <a:gd name="connsiteY0" fmla="*/ 148281 h 626075"/>
              <a:gd name="connsiteX1" fmla="*/ 280087 w 601362"/>
              <a:gd name="connsiteY1" fmla="*/ 0 h 626075"/>
              <a:gd name="connsiteX2" fmla="*/ 601362 w 601362"/>
              <a:gd name="connsiteY2" fmla="*/ 337751 h 626075"/>
              <a:gd name="connsiteX3" fmla="*/ 510746 w 601362"/>
              <a:gd name="connsiteY3" fmla="*/ 617837 h 626075"/>
              <a:gd name="connsiteX4" fmla="*/ 321276 w 601362"/>
              <a:gd name="connsiteY4" fmla="*/ 626075 h 626075"/>
              <a:gd name="connsiteX5" fmla="*/ 0 w 601362"/>
              <a:gd name="connsiteY5" fmla="*/ 494270 h 626075"/>
              <a:gd name="connsiteX6" fmla="*/ 247135 w 601362"/>
              <a:gd name="connsiteY6" fmla="*/ 345989 h 626075"/>
              <a:gd name="connsiteX7" fmla="*/ 49427 w 601362"/>
              <a:gd name="connsiteY7" fmla="*/ 148281 h 6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62" h="626075">
                <a:moveTo>
                  <a:pt x="49427" y="148281"/>
                </a:moveTo>
                <a:lnTo>
                  <a:pt x="280087" y="0"/>
                </a:lnTo>
                <a:lnTo>
                  <a:pt x="601362" y="337751"/>
                </a:lnTo>
                <a:lnTo>
                  <a:pt x="510746" y="617837"/>
                </a:lnTo>
                <a:lnTo>
                  <a:pt x="321276" y="626075"/>
                </a:lnTo>
                <a:lnTo>
                  <a:pt x="0" y="494270"/>
                </a:lnTo>
                <a:lnTo>
                  <a:pt x="247135" y="345989"/>
                </a:lnTo>
                <a:lnTo>
                  <a:pt x="49427" y="148281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613189" y="4876800"/>
            <a:ext cx="345989" cy="321276"/>
          </a:xfrm>
          <a:custGeom>
            <a:avLst/>
            <a:gdLst>
              <a:gd name="connsiteX0" fmla="*/ 197708 w 345989"/>
              <a:gd name="connsiteY0" fmla="*/ 0 h 321276"/>
              <a:gd name="connsiteX1" fmla="*/ 0 w 345989"/>
              <a:gd name="connsiteY1" fmla="*/ 140043 h 321276"/>
              <a:gd name="connsiteX2" fmla="*/ 181233 w 345989"/>
              <a:gd name="connsiteY2" fmla="*/ 321276 h 321276"/>
              <a:gd name="connsiteX3" fmla="*/ 345989 w 345989"/>
              <a:gd name="connsiteY3" fmla="*/ 214184 h 321276"/>
              <a:gd name="connsiteX4" fmla="*/ 197708 w 345989"/>
              <a:gd name="connsiteY4" fmla="*/ 0 h 32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989" h="321276">
                <a:moveTo>
                  <a:pt x="197708" y="0"/>
                </a:moveTo>
                <a:lnTo>
                  <a:pt x="0" y="140043"/>
                </a:lnTo>
                <a:lnTo>
                  <a:pt x="181233" y="321276"/>
                </a:lnTo>
                <a:lnTo>
                  <a:pt x="345989" y="214184"/>
                </a:lnTo>
                <a:lnTo>
                  <a:pt x="197708" y="0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5387546" y="3064476"/>
            <a:ext cx="741405" cy="1416908"/>
          </a:xfrm>
          <a:custGeom>
            <a:avLst/>
            <a:gdLst>
              <a:gd name="connsiteX0" fmla="*/ 0 w 741405"/>
              <a:gd name="connsiteY0" fmla="*/ 601362 h 1416908"/>
              <a:gd name="connsiteX1" fmla="*/ 49427 w 741405"/>
              <a:gd name="connsiteY1" fmla="*/ 1416908 h 1416908"/>
              <a:gd name="connsiteX2" fmla="*/ 733168 w 741405"/>
              <a:gd name="connsiteY2" fmla="*/ 1161535 h 1416908"/>
              <a:gd name="connsiteX3" fmla="*/ 650789 w 741405"/>
              <a:gd name="connsiteY3" fmla="*/ 321275 h 1416908"/>
              <a:gd name="connsiteX4" fmla="*/ 741405 w 741405"/>
              <a:gd name="connsiteY4" fmla="*/ 280086 h 1416908"/>
              <a:gd name="connsiteX5" fmla="*/ 634313 w 741405"/>
              <a:gd name="connsiteY5" fmla="*/ 0 h 1416908"/>
              <a:gd name="connsiteX6" fmla="*/ 115330 w 741405"/>
              <a:gd name="connsiteY6" fmla="*/ 172994 h 1416908"/>
              <a:gd name="connsiteX7" fmla="*/ 115330 w 741405"/>
              <a:gd name="connsiteY7" fmla="*/ 329513 h 1416908"/>
              <a:gd name="connsiteX8" fmla="*/ 304800 w 741405"/>
              <a:gd name="connsiteY8" fmla="*/ 313038 h 1416908"/>
              <a:gd name="connsiteX9" fmla="*/ 296562 w 741405"/>
              <a:gd name="connsiteY9" fmla="*/ 617838 h 1416908"/>
              <a:gd name="connsiteX10" fmla="*/ 0 w 741405"/>
              <a:gd name="connsiteY10" fmla="*/ 601362 h 14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1405" h="1416908">
                <a:moveTo>
                  <a:pt x="0" y="601362"/>
                </a:moveTo>
                <a:lnTo>
                  <a:pt x="49427" y="1416908"/>
                </a:lnTo>
                <a:lnTo>
                  <a:pt x="733168" y="1161535"/>
                </a:lnTo>
                <a:lnTo>
                  <a:pt x="650789" y="321275"/>
                </a:lnTo>
                <a:lnTo>
                  <a:pt x="741405" y="280086"/>
                </a:lnTo>
                <a:lnTo>
                  <a:pt x="634313" y="0"/>
                </a:lnTo>
                <a:lnTo>
                  <a:pt x="115330" y="172994"/>
                </a:lnTo>
                <a:lnTo>
                  <a:pt x="115330" y="329513"/>
                </a:lnTo>
                <a:lnTo>
                  <a:pt x="304800" y="313038"/>
                </a:lnTo>
                <a:cubicBezTo>
                  <a:pt x="292965" y="502396"/>
                  <a:pt x="296562" y="400822"/>
                  <a:pt x="296562" y="617838"/>
                </a:cubicBezTo>
                <a:lnTo>
                  <a:pt x="0" y="601362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5412259" y="3410465"/>
            <a:ext cx="230660" cy="238897"/>
          </a:xfrm>
          <a:custGeom>
            <a:avLst/>
            <a:gdLst>
              <a:gd name="connsiteX0" fmla="*/ 49427 w 230660"/>
              <a:gd name="connsiteY0" fmla="*/ 0 h 238897"/>
              <a:gd name="connsiteX1" fmla="*/ 0 w 230660"/>
              <a:gd name="connsiteY1" fmla="*/ 214184 h 238897"/>
              <a:gd name="connsiteX2" fmla="*/ 230660 w 230660"/>
              <a:gd name="connsiteY2" fmla="*/ 238897 h 238897"/>
              <a:gd name="connsiteX3" fmla="*/ 230660 w 230660"/>
              <a:gd name="connsiteY3" fmla="*/ 32951 h 238897"/>
              <a:gd name="connsiteX4" fmla="*/ 49427 w 230660"/>
              <a:gd name="connsiteY4" fmla="*/ 0 h 23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660" h="238897">
                <a:moveTo>
                  <a:pt x="49427" y="0"/>
                </a:moveTo>
                <a:lnTo>
                  <a:pt x="0" y="214184"/>
                </a:lnTo>
                <a:lnTo>
                  <a:pt x="230660" y="238897"/>
                </a:lnTo>
                <a:lnTo>
                  <a:pt x="230660" y="32951"/>
                </a:lnTo>
                <a:lnTo>
                  <a:pt x="49427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5255741" y="2430162"/>
            <a:ext cx="724929" cy="733168"/>
          </a:xfrm>
          <a:custGeom>
            <a:avLst/>
            <a:gdLst>
              <a:gd name="connsiteX0" fmla="*/ 0 w 724929"/>
              <a:gd name="connsiteY0" fmla="*/ 164757 h 733168"/>
              <a:gd name="connsiteX1" fmla="*/ 247135 w 724929"/>
              <a:gd name="connsiteY1" fmla="*/ 733168 h 733168"/>
              <a:gd name="connsiteX2" fmla="*/ 724929 w 724929"/>
              <a:gd name="connsiteY2" fmla="*/ 584887 h 733168"/>
              <a:gd name="connsiteX3" fmla="*/ 428367 w 724929"/>
              <a:gd name="connsiteY3" fmla="*/ 0 h 733168"/>
              <a:gd name="connsiteX4" fmla="*/ 0 w 724929"/>
              <a:gd name="connsiteY4" fmla="*/ 164757 h 73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929" h="733168">
                <a:moveTo>
                  <a:pt x="0" y="164757"/>
                </a:moveTo>
                <a:lnTo>
                  <a:pt x="247135" y="733168"/>
                </a:lnTo>
                <a:lnTo>
                  <a:pt x="724929" y="584887"/>
                </a:lnTo>
                <a:lnTo>
                  <a:pt x="428367" y="0"/>
                </a:lnTo>
                <a:lnTo>
                  <a:pt x="0" y="164757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144170"/>
              </p:ext>
            </p:extLst>
          </p:nvPr>
        </p:nvGraphicFramePr>
        <p:xfrm>
          <a:off x="1095371" y="1529089"/>
          <a:ext cx="1890846" cy="73547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금정역호계푸르지오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(15,410^)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34000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50000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2997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244655"/>
              </p:ext>
            </p:extLst>
          </p:nvPr>
        </p:nvGraphicFramePr>
        <p:xfrm>
          <a:off x="1095371" y="2392872"/>
          <a:ext cx="1890846" cy="110192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평촌어바인퍼스트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(21,3850^)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46274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290904"/>
              </p:ext>
            </p:extLst>
          </p:nvPr>
        </p:nvGraphicFramePr>
        <p:xfrm>
          <a:off x="9386917" y="3313035"/>
          <a:ext cx="1890846" cy="110192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평촌두산위브리버뷰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(22,855^)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46274"/>
                  </a:ext>
                </a:extLst>
              </a:tr>
            </a:tbl>
          </a:graphicData>
        </a:graphic>
      </p:graphicFrame>
      <p:sp>
        <p:nvSpPr>
          <p:cNvPr id="23" name="자유형 22"/>
          <p:cNvSpPr/>
          <p:nvPr/>
        </p:nvSpPr>
        <p:spPr>
          <a:xfrm>
            <a:off x="6573795" y="5198076"/>
            <a:ext cx="724929" cy="889686"/>
          </a:xfrm>
          <a:custGeom>
            <a:avLst/>
            <a:gdLst>
              <a:gd name="connsiteX0" fmla="*/ 370702 w 724929"/>
              <a:gd name="connsiteY0" fmla="*/ 889686 h 889686"/>
              <a:gd name="connsiteX1" fmla="*/ 724929 w 724929"/>
              <a:gd name="connsiteY1" fmla="*/ 593124 h 889686"/>
              <a:gd name="connsiteX2" fmla="*/ 535459 w 724929"/>
              <a:gd name="connsiteY2" fmla="*/ 411892 h 889686"/>
              <a:gd name="connsiteX3" fmla="*/ 691978 w 724929"/>
              <a:gd name="connsiteY3" fmla="*/ 247135 h 889686"/>
              <a:gd name="connsiteX4" fmla="*/ 461319 w 724929"/>
              <a:gd name="connsiteY4" fmla="*/ 0 h 889686"/>
              <a:gd name="connsiteX5" fmla="*/ 123567 w 724929"/>
              <a:gd name="connsiteY5" fmla="*/ 49427 h 889686"/>
              <a:gd name="connsiteX6" fmla="*/ 0 w 724929"/>
              <a:gd name="connsiteY6" fmla="*/ 370702 h 889686"/>
              <a:gd name="connsiteX7" fmla="*/ 131805 w 724929"/>
              <a:gd name="connsiteY7" fmla="*/ 518983 h 889686"/>
              <a:gd name="connsiteX8" fmla="*/ 57664 w 724929"/>
              <a:gd name="connsiteY8" fmla="*/ 617838 h 889686"/>
              <a:gd name="connsiteX9" fmla="*/ 370702 w 724929"/>
              <a:gd name="connsiteY9" fmla="*/ 889686 h 88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4929" h="889686">
                <a:moveTo>
                  <a:pt x="370702" y="889686"/>
                </a:moveTo>
                <a:lnTo>
                  <a:pt x="724929" y="593124"/>
                </a:lnTo>
                <a:lnTo>
                  <a:pt x="535459" y="411892"/>
                </a:lnTo>
                <a:lnTo>
                  <a:pt x="691978" y="247135"/>
                </a:lnTo>
                <a:lnTo>
                  <a:pt x="461319" y="0"/>
                </a:lnTo>
                <a:lnTo>
                  <a:pt x="123567" y="49427"/>
                </a:lnTo>
                <a:lnTo>
                  <a:pt x="0" y="370702"/>
                </a:lnTo>
                <a:lnTo>
                  <a:pt x="131805" y="518983"/>
                </a:lnTo>
                <a:lnTo>
                  <a:pt x="57664" y="617838"/>
                </a:lnTo>
                <a:lnTo>
                  <a:pt x="370702" y="889686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6919784" y="5741773"/>
            <a:ext cx="691978" cy="724930"/>
          </a:xfrm>
          <a:custGeom>
            <a:avLst/>
            <a:gdLst>
              <a:gd name="connsiteX0" fmla="*/ 535459 w 691978"/>
              <a:gd name="connsiteY0" fmla="*/ 0 h 724930"/>
              <a:gd name="connsiteX1" fmla="*/ 0 w 691978"/>
              <a:gd name="connsiteY1" fmla="*/ 436605 h 724930"/>
              <a:gd name="connsiteX2" fmla="*/ 296562 w 691978"/>
              <a:gd name="connsiteY2" fmla="*/ 724930 h 724930"/>
              <a:gd name="connsiteX3" fmla="*/ 560173 w 691978"/>
              <a:gd name="connsiteY3" fmla="*/ 518984 h 724930"/>
              <a:gd name="connsiteX4" fmla="*/ 691978 w 691978"/>
              <a:gd name="connsiteY4" fmla="*/ 148281 h 724930"/>
              <a:gd name="connsiteX5" fmla="*/ 535459 w 691978"/>
              <a:gd name="connsiteY5" fmla="*/ 0 h 72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978" h="724930">
                <a:moveTo>
                  <a:pt x="535459" y="0"/>
                </a:moveTo>
                <a:lnTo>
                  <a:pt x="0" y="436605"/>
                </a:lnTo>
                <a:lnTo>
                  <a:pt x="296562" y="724930"/>
                </a:lnTo>
                <a:lnTo>
                  <a:pt x="560173" y="518984"/>
                </a:lnTo>
                <a:lnTo>
                  <a:pt x="691978" y="148281"/>
                </a:lnTo>
                <a:lnTo>
                  <a:pt x="535459" y="0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222964"/>
              </p:ext>
            </p:extLst>
          </p:nvPr>
        </p:nvGraphicFramePr>
        <p:xfrm>
          <a:off x="9384024" y="4482155"/>
          <a:ext cx="1890846" cy="110192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호계현대홈타운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(03,1977^)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46274"/>
                  </a:ext>
                </a:extLst>
              </a:tr>
            </a:tbl>
          </a:graphicData>
        </a:graphic>
      </p:graphicFrame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383801"/>
              </p:ext>
            </p:extLst>
          </p:nvPr>
        </p:nvGraphicFramePr>
        <p:xfrm>
          <a:off x="9384024" y="5659193"/>
          <a:ext cx="1890846" cy="110192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호계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편한세상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(03,1752^)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46274"/>
                  </a:ext>
                </a:extLst>
              </a:tr>
            </a:tbl>
          </a:graphicData>
        </a:graphic>
      </p:graphicFrame>
      <p:sp>
        <p:nvSpPr>
          <p:cNvPr id="27" name="타원 26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455143" y="5456563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7505797" y="4994853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00B05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호성중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87%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5041718" y="2799082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30" name="자유형 29"/>
          <p:cNvSpPr/>
          <p:nvPr/>
        </p:nvSpPr>
        <p:spPr>
          <a:xfrm>
            <a:off x="5758249" y="1804086"/>
            <a:ext cx="733167" cy="543698"/>
          </a:xfrm>
          <a:custGeom>
            <a:avLst/>
            <a:gdLst>
              <a:gd name="connsiteX0" fmla="*/ 0 w 733167"/>
              <a:gd name="connsiteY0" fmla="*/ 255373 h 543698"/>
              <a:gd name="connsiteX1" fmla="*/ 123567 w 733167"/>
              <a:gd name="connsiteY1" fmla="*/ 543698 h 543698"/>
              <a:gd name="connsiteX2" fmla="*/ 733167 w 733167"/>
              <a:gd name="connsiteY2" fmla="*/ 280087 h 543698"/>
              <a:gd name="connsiteX3" fmla="*/ 642551 w 733167"/>
              <a:gd name="connsiteY3" fmla="*/ 32952 h 543698"/>
              <a:gd name="connsiteX4" fmla="*/ 617837 w 733167"/>
              <a:gd name="connsiteY4" fmla="*/ 0 h 543698"/>
              <a:gd name="connsiteX5" fmla="*/ 0 w 733167"/>
              <a:gd name="connsiteY5" fmla="*/ 255373 h 543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167" h="543698">
                <a:moveTo>
                  <a:pt x="0" y="255373"/>
                </a:moveTo>
                <a:lnTo>
                  <a:pt x="123567" y="543698"/>
                </a:lnTo>
                <a:lnTo>
                  <a:pt x="733167" y="280087"/>
                </a:lnTo>
                <a:lnTo>
                  <a:pt x="642551" y="32952"/>
                </a:lnTo>
                <a:lnTo>
                  <a:pt x="617837" y="0"/>
                </a:lnTo>
                <a:lnTo>
                  <a:pt x="0" y="255373"/>
                </a:lnTo>
                <a:close/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6021859" y="2100649"/>
            <a:ext cx="659027" cy="749643"/>
          </a:xfrm>
          <a:custGeom>
            <a:avLst/>
            <a:gdLst>
              <a:gd name="connsiteX0" fmla="*/ 551936 w 659027"/>
              <a:gd name="connsiteY0" fmla="*/ 0 h 749643"/>
              <a:gd name="connsiteX1" fmla="*/ 659027 w 659027"/>
              <a:gd name="connsiteY1" fmla="*/ 304800 h 749643"/>
              <a:gd name="connsiteX2" fmla="*/ 494271 w 659027"/>
              <a:gd name="connsiteY2" fmla="*/ 329513 h 749643"/>
              <a:gd name="connsiteX3" fmla="*/ 535460 w 659027"/>
              <a:gd name="connsiteY3" fmla="*/ 461319 h 749643"/>
              <a:gd name="connsiteX4" fmla="*/ 337752 w 659027"/>
              <a:gd name="connsiteY4" fmla="*/ 518983 h 749643"/>
              <a:gd name="connsiteX5" fmla="*/ 411892 w 659027"/>
              <a:gd name="connsiteY5" fmla="*/ 708454 h 749643"/>
              <a:gd name="connsiteX6" fmla="*/ 197709 w 659027"/>
              <a:gd name="connsiteY6" fmla="*/ 749643 h 749643"/>
              <a:gd name="connsiteX7" fmla="*/ 0 w 659027"/>
              <a:gd name="connsiteY7" fmla="*/ 230659 h 749643"/>
              <a:gd name="connsiteX8" fmla="*/ 551936 w 659027"/>
              <a:gd name="connsiteY8" fmla="*/ 0 h 74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027" h="749643">
                <a:moveTo>
                  <a:pt x="551936" y="0"/>
                </a:moveTo>
                <a:lnTo>
                  <a:pt x="659027" y="304800"/>
                </a:lnTo>
                <a:lnTo>
                  <a:pt x="494271" y="329513"/>
                </a:lnTo>
                <a:lnTo>
                  <a:pt x="535460" y="461319"/>
                </a:lnTo>
                <a:lnTo>
                  <a:pt x="337752" y="518983"/>
                </a:lnTo>
                <a:lnTo>
                  <a:pt x="411892" y="708454"/>
                </a:lnTo>
                <a:lnTo>
                  <a:pt x="197709" y="749643"/>
                </a:lnTo>
                <a:lnTo>
                  <a:pt x="0" y="230659"/>
                </a:lnTo>
                <a:lnTo>
                  <a:pt x="551936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252519" y="2726724"/>
            <a:ext cx="1112108" cy="1037968"/>
          </a:xfrm>
          <a:custGeom>
            <a:avLst/>
            <a:gdLst>
              <a:gd name="connsiteX0" fmla="*/ 0 w 1112108"/>
              <a:gd name="connsiteY0" fmla="*/ 197708 h 1037968"/>
              <a:gd name="connsiteX1" fmla="*/ 560173 w 1112108"/>
              <a:gd name="connsiteY1" fmla="*/ 0 h 1037968"/>
              <a:gd name="connsiteX2" fmla="*/ 716692 w 1112108"/>
              <a:gd name="connsiteY2" fmla="*/ 313038 h 1037968"/>
              <a:gd name="connsiteX3" fmla="*/ 807308 w 1112108"/>
              <a:gd name="connsiteY3" fmla="*/ 255373 h 1037968"/>
              <a:gd name="connsiteX4" fmla="*/ 1112108 w 1112108"/>
              <a:gd name="connsiteY4" fmla="*/ 757881 h 1037968"/>
              <a:gd name="connsiteX5" fmla="*/ 593124 w 1112108"/>
              <a:gd name="connsiteY5" fmla="*/ 1037968 h 1037968"/>
              <a:gd name="connsiteX6" fmla="*/ 41189 w 1112108"/>
              <a:gd name="connsiteY6" fmla="*/ 230660 h 1037968"/>
              <a:gd name="connsiteX7" fmla="*/ 0 w 1112108"/>
              <a:gd name="connsiteY7" fmla="*/ 197708 h 103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2108" h="1037968">
                <a:moveTo>
                  <a:pt x="0" y="197708"/>
                </a:moveTo>
                <a:lnTo>
                  <a:pt x="560173" y="0"/>
                </a:lnTo>
                <a:lnTo>
                  <a:pt x="716692" y="313038"/>
                </a:lnTo>
                <a:lnTo>
                  <a:pt x="807308" y="255373"/>
                </a:lnTo>
                <a:lnTo>
                  <a:pt x="1112108" y="757881"/>
                </a:lnTo>
                <a:lnTo>
                  <a:pt x="593124" y="1037968"/>
                </a:lnTo>
                <a:lnTo>
                  <a:pt x="41189" y="230660"/>
                </a:lnTo>
                <a:lnTo>
                  <a:pt x="0" y="197708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7479957" y="2454876"/>
            <a:ext cx="996778" cy="1021492"/>
          </a:xfrm>
          <a:custGeom>
            <a:avLst/>
            <a:gdLst>
              <a:gd name="connsiteX0" fmla="*/ 0 w 996778"/>
              <a:gd name="connsiteY0" fmla="*/ 115329 h 1021492"/>
              <a:gd name="connsiteX1" fmla="*/ 420129 w 996778"/>
              <a:gd name="connsiteY1" fmla="*/ 1021492 h 1021492"/>
              <a:gd name="connsiteX2" fmla="*/ 996778 w 996778"/>
              <a:gd name="connsiteY2" fmla="*/ 420129 h 1021492"/>
              <a:gd name="connsiteX3" fmla="*/ 321275 w 996778"/>
              <a:gd name="connsiteY3" fmla="*/ 0 h 1021492"/>
              <a:gd name="connsiteX4" fmla="*/ 0 w 996778"/>
              <a:gd name="connsiteY4" fmla="*/ 115329 h 1021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778" h="1021492">
                <a:moveTo>
                  <a:pt x="0" y="115329"/>
                </a:moveTo>
                <a:lnTo>
                  <a:pt x="420129" y="1021492"/>
                </a:lnTo>
                <a:lnTo>
                  <a:pt x="996778" y="420129"/>
                </a:lnTo>
                <a:lnTo>
                  <a:pt x="321275" y="0"/>
                </a:lnTo>
                <a:lnTo>
                  <a:pt x="0" y="11532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8254314" y="2158314"/>
            <a:ext cx="535459" cy="601362"/>
          </a:xfrm>
          <a:custGeom>
            <a:avLst/>
            <a:gdLst>
              <a:gd name="connsiteX0" fmla="*/ 304800 w 535459"/>
              <a:gd name="connsiteY0" fmla="*/ 0 h 601362"/>
              <a:gd name="connsiteX1" fmla="*/ 0 w 535459"/>
              <a:gd name="connsiteY1" fmla="*/ 469556 h 601362"/>
              <a:gd name="connsiteX2" fmla="*/ 197708 w 535459"/>
              <a:gd name="connsiteY2" fmla="*/ 601362 h 601362"/>
              <a:gd name="connsiteX3" fmla="*/ 535459 w 535459"/>
              <a:gd name="connsiteY3" fmla="*/ 140043 h 601362"/>
              <a:gd name="connsiteX4" fmla="*/ 304800 w 535459"/>
              <a:gd name="connsiteY4" fmla="*/ 0 h 601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459" h="601362">
                <a:moveTo>
                  <a:pt x="304800" y="0"/>
                </a:moveTo>
                <a:lnTo>
                  <a:pt x="0" y="469556"/>
                </a:lnTo>
                <a:lnTo>
                  <a:pt x="197708" y="601362"/>
                </a:lnTo>
                <a:lnTo>
                  <a:pt x="535459" y="140043"/>
                </a:lnTo>
                <a:lnTo>
                  <a:pt x="30480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8460259" y="1540476"/>
            <a:ext cx="733168" cy="708454"/>
          </a:xfrm>
          <a:custGeom>
            <a:avLst/>
            <a:gdLst>
              <a:gd name="connsiteX0" fmla="*/ 164757 w 733168"/>
              <a:gd name="connsiteY0" fmla="*/ 140043 h 708454"/>
              <a:gd name="connsiteX1" fmla="*/ 0 w 733168"/>
              <a:gd name="connsiteY1" fmla="*/ 469556 h 708454"/>
              <a:gd name="connsiteX2" fmla="*/ 395417 w 733168"/>
              <a:gd name="connsiteY2" fmla="*/ 708454 h 708454"/>
              <a:gd name="connsiteX3" fmla="*/ 733168 w 733168"/>
              <a:gd name="connsiteY3" fmla="*/ 140043 h 708454"/>
              <a:gd name="connsiteX4" fmla="*/ 453082 w 733168"/>
              <a:gd name="connsiteY4" fmla="*/ 0 h 708454"/>
              <a:gd name="connsiteX5" fmla="*/ 354227 w 733168"/>
              <a:gd name="connsiteY5" fmla="*/ 222421 h 708454"/>
              <a:gd name="connsiteX6" fmla="*/ 164757 w 733168"/>
              <a:gd name="connsiteY6" fmla="*/ 140043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168" h="708454">
                <a:moveTo>
                  <a:pt x="164757" y="140043"/>
                </a:moveTo>
                <a:lnTo>
                  <a:pt x="0" y="469556"/>
                </a:lnTo>
                <a:lnTo>
                  <a:pt x="395417" y="708454"/>
                </a:lnTo>
                <a:lnTo>
                  <a:pt x="733168" y="140043"/>
                </a:lnTo>
                <a:lnTo>
                  <a:pt x="453082" y="0"/>
                </a:lnTo>
                <a:lnTo>
                  <a:pt x="354227" y="222421"/>
                </a:lnTo>
                <a:lnTo>
                  <a:pt x="164757" y="14004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8147222" y="1342768"/>
            <a:ext cx="461319" cy="642551"/>
          </a:xfrm>
          <a:custGeom>
            <a:avLst/>
            <a:gdLst>
              <a:gd name="connsiteX0" fmla="*/ 222421 w 461319"/>
              <a:gd name="connsiteY0" fmla="*/ 0 h 642551"/>
              <a:gd name="connsiteX1" fmla="*/ 0 w 461319"/>
              <a:gd name="connsiteY1" fmla="*/ 510746 h 642551"/>
              <a:gd name="connsiteX2" fmla="*/ 255373 w 461319"/>
              <a:gd name="connsiteY2" fmla="*/ 642551 h 642551"/>
              <a:gd name="connsiteX3" fmla="*/ 420129 w 461319"/>
              <a:gd name="connsiteY3" fmla="*/ 354227 h 642551"/>
              <a:gd name="connsiteX4" fmla="*/ 461319 w 461319"/>
              <a:gd name="connsiteY4" fmla="*/ 90616 h 642551"/>
              <a:gd name="connsiteX5" fmla="*/ 222421 w 461319"/>
              <a:gd name="connsiteY5" fmla="*/ 0 h 642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1319" h="642551">
                <a:moveTo>
                  <a:pt x="222421" y="0"/>
                </a:moveTo>
                <a:lnTo>
                  <a:pt x="0" y="510746"/>
                </a:lnTo>
                <a:lnTo>
                  <a:pt x="255373" y="642551"/>
                </a:lnTo>
                <a:lnTo>
                  <a:pt x="420129" y="354227"/>
                </a:lnTo>
                <a:lnTo>
                  <a:pt x="461319" y="90616"/>
                </a:lnTo>
                <a:lnTo>
                  <a:pt x="222421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121772" y="2449297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3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7990321" y="1889386"/>
            <a:ext cx="366966" cy="359544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대안중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92%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39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7800851" y="2216434"/>
            <a:ext cx="408045" cy="359544"/>
          </a:xfrm>
          <a:prstGeom prst="roundRect">
            <a:avLst>
              <a:gd name="adj" fmla="val 38558"/>
            </a:avLst>
          </a:prstGeom>
          <a:solidFill>
            <a:srgbClr val="249EB3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 err="1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대안여중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96%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8600303" y="1417394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graphicFrame>
        <p:nvGraphicFramePr>
          <p:cNvPr id="41" name="표 40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931637"/>
              </p:ext>
            </p:extLst>
          </p:nvPr>
        </p:nvGraphicFramePr>
        <p:xfrm>
          <a:off x="1081084" y="3587567"/>
          <a:ext cx="1890846" cy="73547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무궁화태영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(92,654^)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35000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29970"/>
                  </a:ext>
                </a:extLst>
              </a:tr>
            </a:tbl>
          </a:graphicData>
        </a:graphic>
      </p:graphicFrame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055694"/>
              </p:ext>
            </p:extLst>
          </p:nvPr>
        </p:nvGraphicFramePr>
        <p:xfrm>
          <a:off x="1049098" y="4405948"/>
          <a:ext cx="1890846" cy="92666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평촌더샵아이파크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(19,1174^)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</a:tbl>
          </a:graphicData>
        </a:graphic>
      </p:graphicFrame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60187"/>
              </p:ext>
            </p:extLst>
          </p:nvPr>
        </p:nvGraphicFramePr>
        <p:xfrm>
          <a:off x="9368161" y="793610"/>
          <a:ext cx="1890846" cy="73547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샘마을임광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(92,390^)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65000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29970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075099"/>
              </p:ext>
            </p:extLst>
          </p:nvPr>
        </p:nvGraphicFramePr>
        <p:xfrm>
          <a:off x="9365782" y="1556702"/>
          <a:ext cx="1890846" cy="57545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샘우방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(92,488^)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57000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60000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021397"/>
              </p:ext>
            </p:extLst>
          </p:nvPr>
        </p:nvGraphicFramePr>
        <p:xfrm>
          <a:off x="9345751" y="2174540"/>
          <a:ext cx="1890846" cy="73547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2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샘쌍용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(92,384^)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8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 53000</a:t>
                      </a: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29970"/>
                  </a:ext>
                </a:extLst>
              </a:tr>
            </a:tbl>
          </a:graphicData>
        </a:graphic>
      </p:graphicFrame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845830"/>
              </p:ext>
            </p:extLst>
          </p:nvPr>
        </p:nvGraphicFramePr>
        <p:xfrm>
          <a:off x="6534534" y="273498"/>
          <a:ext cx="1890846" cy="92666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샘대우한양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(93,1072^)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</a:tbl>
          </a:graphicData>
        </a:graphic>
      </p:graphicFrame>
      <p:sp>
        <p:nvSpPr>
          <p:cNvPr id="48" name="사각형: 둥근 모서리 107">
            <a:extLst>
              <a:ext uri="{FF2B5EF4-FFF2-40B4-BE49-F238E27FC236}">
                <a16:creationId xmlns:a16="http://schemas.microsoft.com/office/drawing/2014/main" id="{CB8080C7-52E3-E53A-34BE-302B589AD911}"/>
              </a:ext>
            </a:extLst>
          </p:cNvPr>
          <p:cNvSpPr/>
          <p:nvPr/>
        </p:nvSpPr>
        <p:spPr>
          <a:xfrm>
            <a:off x="6409782" y="1612305"/>
            <a:ext cx="387944" cy="379723"/>
          </a:xfrm>
          <a:prstGeom prst="roundRect">
            <a:avLst>
              <a:gd name="adj" fmla="val 38558"/>
            </a:avLst>
          </a:prstGeom>
          <a:solidFill>
            <a:srgbClr val="00B050">
              <a:alpha val="67000"/>
            </a:srgbClr>
          </a:solidFill>
          <a:ln w="12700">
            <a:solidFill>
              <a:schemeClr val="tx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ct val="0"/>
              </a:spcBef>
            </a:pPr>
            <a:r>
              <a:rPr lang="ko-KR" altLang="en-US" sz="1100" dirty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신</a:t>
            </a:r>
            <a:r>
              <a:rPr lang="ko-KR" altLang="en-US" sz="1100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중</a:t>
            </a:r>
            <a:endParaRPr lang="en-US" altLang="ko-KR" sz="1100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  <a:p>
            <a:pPr algn="ctr">
              <a:spcBef>
                <a:spcPct val="0"/>
              </a:spcBef>
            </a:pPr>
            <a:r>
              <a:rPr lang="en-US" altLang="ko-KR" sz="1100" b="1" dirty="0" smtClean="0">
                <a:solidFill>
                  <a:srgbClr val="000000"/>
                </a:solidFill>
                <a:latin typeface="Pretendard Variable SemiBold" pitchFamily="2" charset="-127"/>
                <a:ea typeface="Pretendard Variable SemiBold" pitchFamily="2" charset="-127"/>
                <a:cs typeface="Pretendard Variable SemiBold" pitchFamily="2" charset="-127"/>
              </a:rPr>
              <a:t>87%</a:t>
            </a:r>
            <a:endParaRPr lang="ko-KR" altLang="en-US" sz="1100" b="1" dirty="0">
              <a:solidFill>
                <a:srgbClr val="000000"/>
              </a:solidFill>
              <a:latin typeface="Pretendard Variable SemiBold" pitchFamily="2" charset="-127"/>
              <a:ea typeface="Pretendard Variable SemiBold" pitchFamily="2" charset="-127"/>
              <a:cs typeface="Pretendard Variable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416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383882" y="209545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시세지도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관양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043" y="881448"/>
            <a:ext cx="6330845" cy="5871775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4349578" y="955589"/>
            <a:ext cx="1087395" cy="560173"/>
          </a:xfrm>
          <a:custGeom>
            <a:avLst/>
            <a:gdLst>
              <a:gd name="connsiteX0" fmla="*/ 164757 w 1087395"/>
              <a:gd name="connsiteY0" fmla="*/ 255373 h 560173"/>
              <a:gd name="connsiteX1" fmla="*/ 0 w 1087395"/>
              <a:gd name="connsiteY1" fmla="*/ 345989 h 560173"/>
              <a:gd name="connsiteX2" fmla="*/ 263611 w 1087395"/>
              <a:gd name="connsiteY2" fmla="*/ 543697 h 560173"/>
              <a:gd name="connsiteX3" fmla="*/ 453081 w 1087395"/>
              <a:gd name="connsiteY3" fmla="*/ 560173 h 560173"/>
              <a:gd name="connsiteX4" fmla="*/ 782595 w 1087395"/>
              <a:gd name="connsiteY4" fmla="*/ 420130 h 560173"/>
              <a:gd name="connsiteX5" fmla="*/ 914400 w 1087395"/>
              <a:gd name="connsiteY5" fmla="*/ 527222 h 560173"/>
              <a:gd name="connsiteX6" fmla="*/ 1087395 w 1087395"/>
              <a:gd name="connsiteY6" fmla="*/ 420130 h 560173"/>
              <a:gd name="connsiteX7" fmla="*/ 782595 w 1087395"/>
              <a:gd name="connsiteY7" fmla="*/ 0 h 560173"/>
              <a:gd name="connsiteX8" fmla="*/ 700217 w 1087395"/>
              <a:gd name="connsiteY8" fmla="*/ 49427 h 560173"/>
              <a:gd name="connsiteX9" fmla="*/ 708454 w 1087395"/>
              <a:gd name="connsiteY9" fmla="*/ 247135 h 560173"/>
              <a:gd name="connsiteX10" fmla="*/ 337752 w 1087395"/>
              <a:gd name="connsiteY10" fmla="*/ 362465 h 560173"/>
              <a:gd name="connsiteX11" fmla="*/ 164757 w 1087395"/>
              <a:gd name="connsiteY11" fmla="*/ 255373 h 56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7395" h="560173">
                <a:moveTo>
                  <a:pt x="164757" y="255373"/>
                </a:moveTo>
                <a:lnTo>
                  <a:pt x="0" y="345989"/>
                </a:lnTo>
                <a:lnTo>
                  <a:pt x="263611" y="543697"/>
                </a:lnTo>
                <a:lnTo>
                  <a:pt x="453081" y="560173"/>
                </a:lnTo>
                <a:lnTo>
                  <a:pt x="782595" y="420130"/>
                </a:lnTo>
                <a:lnTo>
                  <a:pt x="914400" y="527222"/>
                </a:lnTo>
                <a:lnTo>
                  <a:pt x="1087395" y="420130"/>
                </a:lnTo>
                <a:lnTo>
                  <a:pt x="782595" y="0"/>
                </a:lnTo>
                <a:lnTo>
                  <a:pt x="700217" y="49427"/>
                </a:lnTo>
                <a:lnTo>
                  <a:pt x="708454" y="247135"/>
                </a:lnTo>
                <a:lnTo>
                  <a:pt x="337752" y="362465"/>
                </a:lnTo>
                <a:lnTo>
                  <a:pt x="164757" y="255373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4934465" y="1762897"/>
            <a:ext cx="963827" cy="453081"/>
          </a:xfrm>
          <a:custGeom>
            <a:avLst/>
            <a:gdLst>
              <a:gd name="connsiteX0" fmla="*/ 57665 w 963827"/>
              <a:gd name="connsiteY0" fmla="*/ 0 h 453081"/>
              <a:gd name="connsiteX1" fmla="*/ 0 w 963827"/>
              <a:gd name="connsiteY1" fmla="*/ 436606 h 453081"/>
              <a:gd name="connsiteX2" fmla="*/ 288324 w 963827"/>
              <a:gd name="connsiteY2" fmla="*/ 313038 h 453081"/>
              <a:gd name="connsiteX3" fmla="*/ 428367 w 963827"/>
              <a:gd name="connsiteY3" fmla="*/ 428368 h 453081"/>
              <a:gd name="connsiteX4" fmla="*/ 889686 w 963827"/>
              <a:gd name="connsiteY4" fmla="*/ 453081 h 453081"/>
              <a:gd name="connsiteX5" fmla="*/ 963827 w 963827"/>
              <a:gd name="connsiteY5" fmla="*/ 247135 h 453081"/>
              <a:gd name="connsiteX6" fmla="*/ 799070 w 963827"/>
              <a:gd name="connsiteY6" fmla="*/ 131806 h 453081"/>
              <a:gd name="connsiteX7" fmla="*/ 724930 w 963827"/>
              <a:gd name="connsiteY7" fmla="*/ 140044 h 453081"/>
              <a:gd name="connsiteX8" fmla="*/ 609600 w 963827"/>
              <a:gd name="connsiteY8" fmla="*/ 8238 h 453081"/>
              <a:gd name="connsiteX9" fmla="*/ 411892 w 963827"/>
              <a:gd name="connsiteY9" fmla="*/ 98854 h 453081"/>
              <a:gd name="connsiteX10" fmla="*/ 57665 w 963827"/>
              <a:gd name="connsiteY10" fmla="*/ 0 h 45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3827" h="453081">
                <a:moveTo>
                  <a:pt x="57665" y="0"/>
                </a:moveTo>
                <a:lnTo>
                  <a:pt x="0" y="436606"/>
                </a:lnTo>
                <a:lnTo>
                  <a:pt x="288324" y="313038"/>
                </a:lnTo>
                <a:lnTo>
                  <a:pt x="428367" y="428368"/>
                </a:lnTo>
                <a:lnTo>
                  <a:pt x="889686" y="453081"/>
                </a:lnTo>
                <a:lnTo>
                  <a:pt x="963827" y="247135"/>
                </a:lnTo>
                <a:lnTo>
                  <a:pt x="799070" y="131806"/>
                </a:lnTo>
                <a:lnTo>
                  <a:pt x="724930" y="140044"/>
                </a:lnTo>
                <a:lnTo>
                  <a:pt x="609600" y="8238"/>
                </a:lnTo>
                <a:lnTo>
                  <a:pt x="411892" y="98854"/>
                </a:lnTo>
                <a:lnTo>
                  <a:pt x="57665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156886" y="856735"/>
            <a:ext cx="1037968" cy="510746"/>
          </a:xfrm>
          <a:custGeom>
            <a:avLst/>
            <a:gdLst>
              <a:gd name="connsiteX0" fmla="*/ 0 w 1037968"/>
              <a:gd name="connsiteY0" fmla="*/ 32951 h 510746"/>
              <a:gd name="connsiteX1" fmla="*/ 304800 w 1037968"/>
              <a:gd name="connsiteY1" fmla="*/ 477795 h 510746"/>
              <a:gd name="connsiteX2" fmla="*/ 551936 w 1037968"/>
              <a:gd name="connsiteY2" fmla="*/ 453081 h 510746"/>
              <a:gd name="connsiteX3" fmla="*/ 757882 w 1037968"/>
              <a:gd name="connsiteY3" fmla="*/ 510746 h 510746"/>
              <a:gd name="connsiteX4" fmla="*/ 930876 w 1037968"/>
              <a:gd name="connsiteY4" fmla="*/ 403654 h 510746"/>
              <a:gd name="connsiteX5" fmla="*/ 1037968 w 1037968"/>
              <a:gd name="connsiteY5" fmla="*/ 115330 h 510746"/>
              <a:gd name="connsiteX6" fmla="*/ 988541 w 1037968"/>
              <a:gd name="connsiteY6" fmla="*/ 0 h 510746"/>
              <a:gd name="connsiteX7" fmla="*/ 0 w 1037968"/>
              <a:gd name="connsiteY7" fmla="*/ 32951 h 51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968" h="510746">
                <a:moveTo>
                  <a:pt x="0" y="32951"/>
                </a:moveTo>
                <a:lnTo>
                  <a:pt x="304800" y="477795"/>
                </a:lnTo>
                <a:lnTo>
                  <a:pt x="551936" y="453081"/>
                </a:lnTo>
                <a:lnTo>
                  <a:pt x="757882" y="510746"/>
                </a:lnTo>
                <a:lnTo>
                  <a:pt x="930876" y="403654"/>
                </a:lnTo>
                <a:lnTo>
                  <a:pt x="1037968" y="115330"/>
                </a:lnTo>
                <a:lnTo>
                  <a:pt x="988541" y="0"/>
                </a:lnTo>
                <a:lnTo>
                  <a:pt x="0" y="32951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104238" y="1029730"/>
            <a:ext cx="691978" cy="724929"/>
          </a:xfrm>
          <a:custGeom>
            <a:avLst/>
            <a:gdLst>
              <a:gd name="connsiteX0" fmla="*/ 321276 w 691978"/>
              <a:gd name="connsiteY0" fmla="*/ 0 h 724929"/>
              <a:gd name="connsiteX1" fmla="*/ 197708 w 691978"/>
              <a:gd name="connsiteY1" fmla="*/ 98854 h 724929"/>
              <a:gd name="connsiteX2" fmla="*/ 197708 w 691978"/>
              <a:gd name="connsiteY2" fmla="*/ 296562 h 724929"/>
              <a:gd name="connsiteX3" fmla="*/ 0 w 691978"/>
              <a:gd name="connsiteY3" fmla="*/ 436605 h 724929"/>
              <a:gd name="connsiteX4" fmla="*/ 222421 w 691978"/>
              <a:gd name="connsiteY4" fmla="*/ 724929 h 724929"/>
              <a:gd name="connsiteX5" fmla="*/ 362465 w 691978"/>
              <a:gd name="connsiteY5" fmla="*/ 626075 h 724929"/>
              <a:gd name="connsiteX6" fmla="*/ 584886 w 691978"/>
              <a:gd name="connsiteY6" fmla="*/ 527221 h 724929"/>
              <a:gd name="connsiteX7" fmla="*/ 593124 w 691978"/>
              <a:gd name="connsiteY7" fmla="*/ 444843 h 724929"/>
              <a:gd name="connsiteX8" fmla="*/ 543697 w 691978"/>
              <a:gd name="connsiteY8" fmla="*/ 337751 h 724929"/>
              <a:gd name="connsiteX9" fmla="*/ 691978 w 691978"/>
              <a:gd name="connsiteY9" fmla="*/ 214184 h 724929"/>
              <a:gd name="connsiteX10" fmla="*/ 683740 w 691978"/>
              <a:gd name="connsiteY10" fmla="*/ 140043 h 724929"/>
              <a:gd name="connsiteX11" fmla="*/ 461319 w 691978"/>
              <a:gd name="connsiteY11" fmla="*/ 181232 h 724929"/>
              <a:gd name="connsiteX12" fmla="*/ 321276 w 691978"/>
              <a:gd name="connsiteY12" fmla="*/ 0 h 72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1978" h="724929">
                <a:moveTo>
                  <a:pt x="321276" y="0"/>
                </a:moveTo>
                <a:lnTo>
                  <a:pt x="197708" y="98854"/>
                </a:lnTo>
                <a:lnTo>
                  <a:pt x="197708" y="296562"/>
                </a:lnTo>
                <a:lnTo>
                  <a:pt x="0" y="436605"/>
                </a:lnTo>
                <a:lnTo>
                  <a:pt x="222421" y="724929"/>
                </a:lnTo>
                <a:lnTo>
                  <a:pt x="362465" y="626075"/>
                </a:lnTo>
                <a:lnTo>
                  <a:pt x="584886" y="527221"/>
                </a:lnTo>
                <a:lnTo>
                  <a:pt x="593124" y="444843"/>
                </a:lnTo>
                <a:lnTo>
                  <a:pt x="543697" y="337751"/>
                </a:lnTo>
                <a:lnTo>
                  <a:pt x="691978" y="214184"/>
                </a:lnTo>
                <a:lnTo>
                  <a:pt x="683740" y="140043"/>
                </a:lnTo>
                <a:lnTo>
                  <a:pt x="461319" y="181232"/>
                </a:lnTo>
                <a:lnTo>
                  <a:pt x="321276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977449" y="6021859"/>
            <a:ext cx="790832" cy="486033"/>
          </a:xfrm>
          <a:custGeom>
            <a:avLst/>
            <a:gdLst>
              <a:gd name="connsiteX0" fmla="*/ 189470 w 790832"/>
              <a:gd name="connsiteY0" fmla="*/ 0 h 486033"/>
              <a:gd name="connsiteX1" fmla="*/ 0 w 790832"/>
              <a:gd name="connsiteY1" fmla="*/ 403655 h 486033"/>
              <a:gd name="connsiteX2" fmla="*/ 313037 w 790832"/>
              <a:gd name="connsiteY2" fmla="*/ 486033 h 486033"/>
              <a:gd name="connsiteX3" fmla="*/ 790832 w 790832"/>
              <a:gd name="connsiteY3" fmla="*/ 115330 h 486033"/>
              <a:gd name="connsiteX4" fmla="*/ 189470 w 790832"/>
              <a:gd name="connsiteY4" fmla="*/ 0 h 48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832" h="486033">
                <a:moveTo>
                  <a:pt x="189470" y="0"/>
                </a:moveTo>
                <a:lnTo>
                  <a:pt x="0" y="403655"/>
                </a:lnTo>
                <a:lnTo>
                  <a:pt x="313037" y="486033"/>
                </a:lnTo>
                <a:lnTo>
                  <a:pt x="790832" y="115330"/>
                </a:lnTo>
                <a:lnTo>
                  <a:pt x="189470" y="0"/>
                </a:lnTo>
                <a:close/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7636476" y="4168346"/>
            <a:ext cx="864973" cy="667265"/>
          </a:xfrm>
          <a:custGeom>
            <a:avLst/>
            <a:gdLst>
              <a:gd name="connsiteX0" fmla="*/ 115329 w 864973"/>
              <a:gd name="connsiteY0" fmla="*/ 0 h 667265"/>
              <a:gd name="connsiteX1" fmla="*/ 0 w 864973"/>
              <a:gd name="connsiteY1" fmla="*/ 90616 h 667265"/>
              <a:gd name="connsiteX2" fmla="*/ 0 w 864973"/>
              <a:gd name="connsiteY2" fmla="*/ 444843 h 667265"/>
              <a:gd name="connsiteX3" fmla="*/ 98854 w 864973"/>
              <a:gd name="connsiteY3" fmla="*/ 518984 h 667265"/>
              <a:gd name="connsiteX4" fmla="*/ 634313 w 864973"/>
              <a:gd name="connsiteY4" fmla="*/ 667265 h 667265"/>
              <a:gd name="connsiteX5" fmla="*/ 864973 w 864973"/>
              <a:gd name="connsiteY5" fmla="*/ 584886 h 667265"/>
              <a:gd name="connsiteX6" fmla="*/ 469556 w 864973"/>
              <a:gd name="connsiteY6" fmla="*/ 321276 h 667265"/>
              <a:gd name="connsiteX7" fmla="*/ 115329 w 864973"/>
              <a:gd name="connsiteY7" fmla="*/ 0 h 667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4973" h="667265">
                <a:moveTo>
                  <a:pt x="115329" y="0"/>
                </a:moveTo>
                <a:lnTo>
                  <a:pt x="0" y="90616"/>
                </a:lnTo>
                <a:lnTo>
                  <a:pt x="0" y="444843"/>
                </a:lnTo>
                <a:lnTo>
                  <a:pt x="98854" y="518984"/>
                </a:lnTo>
                <a:lnTo>
                  <a:pt x="634313" y="667265"/>
                </a:lnTo>
                <a:lnTo>
                  <a:pt x="864973" y="584886"/>
                </a:lnTo>
                <a:lnTo>
                  <a:pt x="469556" y="321276"/>
                </a:lnTo>
                <a:lnTo>
                  <a:pt x="115329" y="0"/>
                </a:lnTo>
                <a:close/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7554097" y="5214551"/>
            <a:ext cx="840260" cy="543698"/>
          </a:xfrm>
          <a:custGeom>
            <a:avLst/>
            <a:gdLst>
              <a:gd name="connsiteX0" fmla="*/ 189471 w 840260"/>
              <a:gd name="connsiteY0" fmla="*/ 49427 h 543698"/>
              <a:gd name="connsiteX1" fmla="*/ 0 w 840260"/>
              <a:gd name="connsiteY1" fmla="*/ 354227 h 543698"/>
              <a:gd name="connsiteX2" fmla="*/ 568411 w 840260"/>
              <a:gd name="connsiteY2" fmla="*/ 543698 h 543698"/>
              <a:gd name="connsiteX3" fmla="*/ 840260 w 840260"/>
              <a:gd name="connsiteY3" fmla="*/ 222422 h 543698"/>
              <a:gd name="connsiteX4" fmla="*/ 683741 w 840260"/>
              <a:gd name="connsiteY4" fmla="*/ 148281 h 543698"/>
              <a:gd name="connsiteX5" fmla="*/ 205946 w 840260"/>
              <a:gd name="connsiteY5" fmla="*/ 0 h 543698"/>
              <a:gd name="connsiteX6" fmla="*/ 189471 w 840260"/>
              <a:gd name="connsiteY6" fmla="*/ 49427 h 543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0260" h="543698">
                <a:moveTo>
                  <a:pt x="189471" y="49427"/>
                </a:moveTo>
                <a:lnTo>
                  <a:pt x="0" y="354227"/>
                </a:lnTo>
                <a:lnTo>
                  <a:pt x="568411" y="543698"/>
                </a:lnTo>
                <a:lnTo>
                  <a:pt x="840260" y="222422"/>
                </a:lnTo>
                <a:lnTo>
                  <a:pt x="683741" y="148281"/>
                </a:lnTo>
                <a:lnTo>
                  <a:pt x="205946" y="0"/>
                </a:lnTo>
                <a:lnTo>
                  <a:pt x="189471" y="49427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7644714" y="5750011"/>
            <a:ext cx="477794" cy="354227"/>
          </a:xfrm>
          <a:custGeom>
            <a:avLst/>
            <a:gdLst>
              <a:gd name="connsiteX0" fmla="*/ 0 w 477794"/>
              <a:gd name="connsiteY0" fmla="*/ 74140 h 354227"/>
              <a:gd name="connsiteX1" fmla="*/ 205945 w 477794"/>
              <a:gd name="connsiteY1" fmla="*/ 0 h 354227"/>
              <a:gd name="connsiteX2" fmla="*/ 477794 w 477794"/>
              <a:gd name="connsiteY2" fmla="*/ 156519 h 354227"/>
              <a:gd name="connsiteX3" fmla="*/ 263610 w 477794"/>
              <a:gd name="connsiteY3" fmla="*/ 354227 h 354227"/>
              <a:gd name="connsiteX4" fmla="*/ 0 w 477794"/>
              <a:gd name="connsiteY4" fmla="*/ 74140 h 354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794" h="354227">
                <a:moveTo>
                  <a:pt x="0" y="74140"/>
                </a:moveTo>
                <a:lnTo>
                  <a:pt x="205945" y="0"/>
                </a:lnTo>
                <a:lnTo>
                  <a:pt x="477794" y="156519"/>
                </a:lnTo>
                <a:lnTo>
                  <a:pt x="263610" y="354227"/>
                </a:lnTo>
                <a:lnTo>
                  <a:pt x="0" y="74140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5436973" y="1417069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628400" y="4770193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8340973" y="5485660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BDBE63C-E163-D021-3700-134FB0409173}"/>
              </a:ext>
            </a:extLst>
          </p:cNvPr>
          <p:cNvSpPr/>
          <p:nvPr/>
        </p:nvSpPr>
        <p:spPr>
          <a:xfrm>
            <a:off x="7060151" y="6465222"/>
            <a:ext cx="288001" cy="288001"/>
          </a:xfrm>
          <a:prstGeom prst="ellipse">
            <a:avLst/>
          </a:prstGeom>
          <a:solidFill>
            <a:srgbClr val="FFFF00">
              <a:alpha val="79000"/>
            </a:srgb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1" b="1" dirty="0">
                <a:solidFill>
                  <a:schemeClr val="tx1">
                    <a:lumMod val="95000"/>
                    <a:lumOff val="5000"/>
                  </a:scheme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</a:t>
            </a: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44468"/>
              </p:ext>
            </p:extLst>
          </p:nvPr>
        </p:nvGraphicFramePr>
        <p:xfrm>
          <a:off x="1195830" y="880755"/>
          <a:ext cx="1890846" cy="57614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동편마을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(12,</a:t>
                      </a:r>
                      <a:r>
                        <a:rPr lang="en-US" altLang="ko-KR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1042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994966"/>
              </p:ext>
            </p:extLst>
          </p:nvPr>
        </p:nvGraphicFramePr>
        <p:xfrm>
          <a:off x="1195830" y="1561069"/>
          <a:ext cx="1890846" cy="92666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059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동편마을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</a:t>
                      </a:r>
                      <a:r>
                        <a:rPr lang="ko-KR" alt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단지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(12,711^)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42682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696374"/>
                  </a:ext>
                </a:extLst>
              </a:tr>
            </a:tbl>
          </a:graphicData>
        </a:graphic>
      </p:graphicFrame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4689"/>
              </p:ext>
            </p:extLst>
          </p:nvPr>
        </p:nvGraphicFramePr>
        <p:xfrm>
          <a:off x="9355408" y="3237471"/>
          <a:ext cx="1890846" cy="580356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01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인덕원마을삼성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(98,1314^)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78500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892804"/>
              </p:ext>
            </p:extLst>
          </p:nvPr>
        </p:nvGraphicFramePr>
        <p:xfrm>
          <a:off x="9334880" y="4065373"/>
          <a:ext cx="1890846" cy="713099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01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푸른마을인덕원대우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(01,1996^)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91218"/>
              </p:ext>
            </p:extLst>
          </p:nvPr>
        </p:nvGraphicFramePr>
        <p:xfrm>
          <a:off x="9327280" y="4866297"/>
          <a:ext cx="1890846" cy="727195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33910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래미안인덕원더포인트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(00,535^)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209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235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  <p:sp>
        <p:nvSpPr>
          <p:cNvPr id="14" name="자유형 13"/>
          <p:cNvSpPr/>
          <p:nvPr/>
        </p:nvSpPr>
        <p:spPr>
          <a:xfrm>
            <a:off x="7191632" y="5642919"/>
            <a:ext cx="593125" cy="461319"/>
          </a:xfrm>
          <a:custGeom>
            <a:avLst/>
            <a:gdLst>
              <a:gd name="connsiteX0" fmla="*/ 123568 w 593125"/>
              <a:gd name="connsiteY0" fmla="*/ 0 h 461319"/>
              <a:gd name="connsiteX1" fmla="*/ 0 w 593125"/>
              <a:gd name="connsiteY1" fmla="*/ 329513 h 461319"/>
              <a:gd name="connsiteX2" fmla="*/ 593125 w 593125"/>
              <a:gd name="connsiteY2" fmla="*/ 461319 h 461319"/>
              <a:gd name="connsiteX3" fmla="*/ 395417 w 593125"/>
              <a:gd name="connsiteY3" fmla="*/ 181232 h 461319"/>
              <a:gd name="connsiteX4" fmla="*/ 140044 w 593125"/>
              <a:gd name="connsiteY4" fmla="*/ 57665 h 461319"/>
              <a:gd name="connsiteX5" fmla="*/ 123568 w 593125"/>
              <a:gd name="connsiteY5" fmla="*/ 0 h 4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3125" h="461319">
                <a:moveTo>
                  <a:pt x="123568" y="0"/>
                </a:moveTo>
                <a:lnTo>
                  <a:pt x="0" y="329513"/>
                </a:lnTo>
                <a:lnTo>
                  <a:pt x="593125" y="461319"/>
                </a:lnTo>
                <a:lnTo>
                  <a:pt x="395417" y="181232"/>
                </a:lnTo>
                <a:lnTo>
                  <a:pt x="140044" y="57665"/>
                </a:lnTo>
                <a:lnTo>
                  <a:pt x="123568" y="0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BFF752A8-6094-48C3-B3C2-B0664AAEA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464479"/>
              </p:ext>
            </p:extLst>
          </p:nvPr>
        </p:nvGraphicFramePr>
        <p:xfrm>
          <a:off x="9327280" y="5716123"/>
          <a:ext cx="1890846" cy="580356"/>
        </p:xfrm>
        <a:graphic>
          <a:graphicData uri="http://schemas.openxmlformats.org/drawingml/2006/table">
            <a:tbl>
              <a:tblPr/>
              <a:tblGrid>
                <a:gridCol w="630282">
                  <a:extLst>
                    <a:ext uri="{9D8B030D-6E8A-4147-A177-3AD203B41FA5}">
                      <a16:colId xmlns:a16="http://schemas.microsoft.com/office/drawing/2014/main" val="2017377303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2695678925"/>
                    </a:ext>
                  </a:extLst>
                </a:gridCol>
                <a:gridCol w="630282">
                  <a:extLst>
                    <a:ext uri="{9D8B030D-6E8A-4147-A177-3AD203B41FA5}">
                      <a16:colId xmlns:a16="http://schemas.microsoft.com/office/drawing/2014/main" val="478571073"/>
                    </a:ext>
                  </a:extLst>
                </a:gridCol>
              </a:tblGrid>
              <a:tr h="2101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인덕원대림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(04,862^)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85815"/>
                  </a:ext>
                </a:extLst>
              </a:tr>
              <a:tr h="1949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01417"/>
                  </a:ext>
                </a:extLst>
              </a:tr>
              <a:tr h="1633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920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1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260390"/>
            <a:ext cx="12192000" cy="4316626"/>
          </a:xfrm>
          <a:prstGeom prst="rect">
            <a:avLst/>
          </a:prstGeom>
          <a:solidFill>
            <a:srgbClr val="249EB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3901326" y="2957038"/>
            <a:ext cx="361509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54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rPr>
              <a:t>5</a:t>
            </a:r>
            <a:r>
              <a:rPr lang="en-US" altLang="ko-KR" sz="5400" b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rPr>
              <a:t>. </a:t>
            </a:r>
            <a:r>
              <a:rPr lang="ko-KR" altLang="en-US" sz="5400" b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rPr>
              <a:t>단지</a:t>
            </a:r>
            <a:r>
              <a:rPr lang="ko-KR" altLang="en-US" sz="5400" b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rPr>
              <a:t>분석 </a:t>
            </a:r>
            <a:endParaRPr lang="ko-KR" altLang="en-US" sz="5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나눔바른고딕" panose="020B060302010102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23815"/>
              </p:ext>
            </p:extLst>
          </p:nvPr>
        </p:nvGraphicFramePr>
        <p:xfrm>
          <a:off x="154954" y="4509907"/>
          <a:ext cx="3399472" cy="1029581"/>
        </p:xfrm>
        <a:graphic>
          <a:graphicData uri="http://schemas.openxmlformats.org/drawingml/2006/table">
            <a:tbl>
              <a:tblPr/>
              <a:tblGrid>
                <a:gridCol w="977201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15249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07022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44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부흥초</a:t>
                      </a:r>
                      <a:r>
                        <a:rPr lang="en-US" altLang="ko-KR" sz="1000" smtClean="0">
                          <a:effectLst/>
                        </a:rPr>
                        <a:t>(25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부흥중 </a:t>
                      </a:r>
                      <a:r>
                        <a:rPr lang="en-US" altLang="ko-KR" sz="1000" smtClean="0">
                          <a:effectLst/>
                        </a:rPr>
                        <a:t>290m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(87%/4.7%)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1km</a:t>
                      </a:r>
                      <a:r>
                        <a:rPr lang="en-US" altLang="ko-KR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smtClean="0">
                          <a:effectLst/>
                        </a:rPr>
                        <a:t>이내 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6" y="1137453"/>
            <a:ext cx="3450847" cy="26279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5" y="3805207"/>
            <a:ext cx="3450847" cy="57972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653" y="3390563"/>
            <a:ext cx="1967871" cy="226716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612440"/>
            <a:ext cx="2121375" cy="613631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4224" y="547957"/>
            <a:ext cx="2153429" cy="5109774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7653" y="509737"/>
            <a:ext cx="2047670" cy="2781915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5323" y="592861"/>
            <a:ext cx="2223077" cy="6155897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81" y="509737"/>
            <a:ext cx="3360980" cy="628650"/>
          </a:xfrm>
          <a:prstGeom prst="rect">
            <a:avLst/>
          </a:prstGeom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147995"/>
              </p:ext>
            </p:extLst>
          </p:nvPr>
        </p:nvGraphicFramePr>
        <p:xfrm>
          <a:off x="154954" y="569192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74038682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4118990545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범계역세권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smtClean="0"/>
                        <a:t>초중고품아</a:t>
                      </a:r>
                      <a:endParaRPr lang="en-US" altLang="ko-KR" sz="1200" dirty="0" smtClean="0"/>
                    </a:p>
                    <a:p>
                      <a:pPr algn="l"/>
                      <a:r>
                        <a:rPr lang="ko-KR" altLang="en-US" sz="1200" baseline="0" dirty="0" smtClean="0"/>
                        <a:t> 단지내 상가 내 논술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smtClean="0"/>
                        <a:t>및 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smtClean="0"/>
                        <a:t>입시 전문 학원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독서실 등 위치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smtClean="0"/>
                        <a:t>연식있어 보이는 외관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smtClean="0"/>
                        <a:t>주차 부족</a:t>
                      </a:r>
                      <a:endParaRPr lang="en-US" altLang="ko-KR" sz="1200" dirty="0" smtClean="0"/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422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9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2" y="1127059"/>
            <a:ext cx="3439370" cy="27274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683" y="522128"/>
            <a:ext cx="2250114" cy="622458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2541" y="488719"/>
            <a:ext cx="2169459" cy="6224587"/>
          </a:xfrm>
          <a:prstGeom prst="rect">
            <a:avLst/>
          </a:prstGeom>
        </p:spPr>
      </p:pic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635852"/>
              </p:ext>
            </p:extLst>
          </p:nvPr>
        </p:nvGraphicFramePr>
        <p:xfrm>
          <a:off x="125205" y="453023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47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부흥중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smtClean="0">
                          <a:effectLst/>
                        </a:rPr>
                        <a:t>430m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(87%/4.7%)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1km</a:t>
                      </a:r>
                      <a:r>
                        <a:rPr lang="en-US" altLang="ko-KR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smtClean="0">
                          <a:effectLst/>
                        </a:rPr>
                        <a:t>이내 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9353" y="545237"/>
            <a:ext cx="2026996" cy="286866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71" y="3950781"/>
            <a:ext cx="3439371" cy="52398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4847" y="3544312"/>
            <a:ext cx="2036150" cy="19792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5205" y="5697643"/>
            <a:ext cx="7489400" cy="1015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범계역</a:t>
            </a:r>
            <a:r>
              <a:rPr lang="ko-KR" altLang="en-US" sz="1200" dirty="0" smtClean="0"/>
              <a:t> 도보 </a:t>
            </a:r>
            <a:r>
              <a:rPr lang="en-US" altLang="ko-KR" sz="1200" dirty="0" smtClean="0"/>
              <a:t>800m </a:t>
            </a:r>
          </a:p>
          <a:p>
            <a:r>
              <a:rPr lang="ko-KR" altLang="en-US" sz="1200" dirty="0" smtClean="0"/>
              <a:t>단지내 국공립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가정형 어린이집 위치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현관 출입구 </a:t>
            </a:r>
            <a:endParaRPr lang="en-US" altLang="ko-KR" sz="1200" dirty="0" smtClean="0"/>
          </a:p>
          <a:p>
            <a:r>
              <a:rPr lang="ko-KR" altLang="en-US" sz="1200" dirty="0" err="1" smtClean="0"/>
              <a:t>리모델</a:t>
            </a:r>
            <a:r>
              <a:rPr lang="ko-KR" altLang="en-US" sz="1200" dirty="0" smtClean="0"/>
              <a:t> 및 단지 </a:t>
            </a:r>
            <a:r>
              <a:rPr lang="ko-KR" altLang="en-US" sz="1200" smtClean="0"/>
              <a:t>내부 관리는 </a:t>
            </a:r>
            <a:r>
              <a:rPr lang="en-US" altLang="ko-KR" sz="1200" dirty="0" smtClean="0"/>
              <a:t>2</a:t>
            </a:r>
            <a:r>
              <a:rPr lang="ko-KR" altLang="en-US" sz="1200" smtClean="0"/>
              <a:t>단지에 비해 깔끔한 편이나 경수대로변에 위치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단지 </a:t>
            </a:r>
            <a:r>
              <a:rPr lang="ko-KR" altLang="en-US" sz="1200" dirty="0" smtClean="0"/>
              <a:t>주변</a:t>
            </a:r>
            <a:r>
              <a:rPr lang="en-US" altLang="ko-KR" sz="1200" dirty="0"/>
              <a:t> </a:t>
            </a:r>
            <a:r>
              <a:rPr lang="ko-KR" altLang="en-US" sz="1200" smtClean="0"/>
              <a:t>균질성이 </a:t>
            </a:r>
            <a:r>
              <a:rPr lang="ko-KR" altLang="en-US" sz="1200" dirty="0" smtClean="0"/>
              <a:t>낮고 </a:t>
            </a:r>
            <a:r>
              <a:rPr lang="ko-KR" altLang="en-US" sz="1200" dirty="0" err="1" smtClean="0"/>
              <a:t>공업사등이</a:t>
            </a:r>
            <a:r>
              <a:rPr lang="ko-KR" altLang="en-US" sz="1200" dirty="0" smtClean="0"/>
              <a:t> 위치하여 쾌적성은 떨어짐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안양 </a:t>
            </a:r>
            <a:r>
              <a:rPr lang="ko-KR" altLang="en-US" sz="1200" dirty="0" err="1" smtClean="0"/>
              <a:t>중앙초</a:t>
            </a:r>
            <a:r>
              <a:rPr lang="ko-KR" altLang="en-US" sz="1200" dirty="0" smtClean="0"/>
              <a:t> 배정으로 도보 통학 하기 쉽지 않음</a:t>
            </a:r>
            <a:endParaRPr lang="en-US" altLang="ko-KR" sz="1200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24869"/>
            <a:ext cx="3601928" cy="5524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2624" y="524869"/>
            <a:ext cx="2078681" cy="506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796928"/>
              </p:ext>
            </p:extLst>
          </p:nvPr>
        </p:nvGraphicFramePr>
        <p:xfrm>
          <a:off x="144934" y="463190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44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달안초</a:t>
                      </a:r>
                      <a:r>
                        <a:rPr lang="en-US" altLang="ko-KR" sz="1000" smtClean="0">
                          <a:effectLst/>
                        </a:rPr>
                        <a:t>(16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부흥중 </a:t>
                      </a:r>
                      <a:r>
                        <a:rPr lang="en-US" altLang="ko-KR" sz="1000" smtClean="0">
                          <a:effectLst/>
                        </a:rPr>
                        <a:t>280m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(87%/4.7%)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1km</a:t>
                      </a:r>
                      <a:r>
                        <a:rPr lang="en-US" altLang="ko-KR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smtClean="0">
                          <a:effectLst/>
                        </a:rPr>
                        <a:t>이내 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16" y="481860"/>
            <a:ext cx="2005634" cy="514346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150" y="3204445"/>
            <a:ext cx="2181960" cy="235536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090" y="481861"/>
            <a:ext cx="2112020" cy="265707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2110" y="468396"/>
            <a:ext cx="2173404" cy="622753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4070" y="481860"/>
            <a:ext cx="2044971" cy="623144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8847"/>
            <a:ext cx="3336336" cy="5715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09" y="1126506"/>
            <a:ext cx="3482162" cy="278829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206" y="3806327"/>
            <a:ext cx="3459100" cy="759853"/>
          </a:xfrm>
          <a:prstGeom prst="rect">
            <a:avLst/>
          </a:prstGeom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11497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범계역세권</a:t>
                      </a:r>
                      <a:r>
                        <a:rPr lang="ko-KR" altLang="en-US" sz="1200" dirty="0" smtClean="0"/>
                        <a:t> 주력 </a:t>
                      </a:r>
                      <a:r>
                        <a:rPr lang="en-US" altLang="ko-KR" sz="1200" dirty="0" smtClean="0"/>
                        <a:t>15</a:t>
                      </a:r>
                      <a:r>
                        <a:rPr lang="ko-KR" altLang="en-US" sz="1200" smtClean="0"/>
                        <a:t>평형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smtClean="0"/>
                        <a:t>소형 평형 위주 단지</a:t>
                      </a:r>
                      <a:r>
                        <a:rPr lang="en-US" altLang="ko-KR" sz="1200" dirty="0" smtClean="0"/>
                        <a:t>(12,15,18</a:t>
                      </a:r>
                      <a:r>
                        <a:rPr lang="ko-KR" altLang="en-US" sz="1200" smtClean="0"/>
                        <a:t>평형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algn="l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smtClean="0"/>
                        <a:t>주차난 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smtClean="0"/>
                        <a:t>차단기 관리 컴플레인</a:t>
                      </a:r>
                      <a:endParaRPr lang="en-US" altLang="ko-KR" sz="1200" dirty="0" smtClean="0"/>
                    </a:p>
                    <a:p>
                      <a:pPr algn="l"/>
                      <a:r>
                        <a:rPr lang="en-US" altLang="ko-KR" sz="1200" smtClean="0"/>
                        <a:t> </a:t>
                      </a:r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25" name="그림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0296" y="5792716"/>
            <a:ext cx="2505075" cy="92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35640"/>
              </p:ext>
            </p:extLst>
          </p:nvPr>
        </p:nvGraphicFramePr>
        <p:xfrm>
          <a:off x="125205" y="453023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49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달안초</a:t>
                      </a:r>
                      <a:r>
                        <a:rPr lang="en-US" altLang="ko-KR" sz="1000" dirty="0" smtClean="0">
                          <a:effectLst/>
                        </a:rPr>
                        <a:t>(16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부림중 </a:t>
                      </a:r>
                      <a:r>
                        <a:rPr lang="en-US" altLang="ko-KR" sz="1000" smtClean="0">
                          <a:effectLst/>
                        </a:rPr>
                        <a:t>310m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(90%/4.6%)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1km</a:t>
                      </a:r>
                      <a:r>
                        <a:rPr lang="en-US" altLang="ko-KR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smtClean="0">
                          <a:effectLst/>
                        </a:rPr>
                        <a:t>이내 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5291" y="5752023"/>
            <a:ext cx="748940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범계역</a:t>
            </a:r>
            <a:r>
              <a:rPr lang="ko-KR" altLang="en-US" sz="1200" dirty="0" smtClean="0"/>
              <a:t> 도보 </a:t>
            </a:r>
            <a:r>
              <a:rPr lang="en-US" altLang="ko-KR" sz="1200" dirty="0" smtClean="0"/>
              <a:t>820m, 11,14,17, 21</a:t>
            </a:r>
            <a:r>
              <a:rPr lang="ko-KR" altLang="en-US" sz="1200" smtClean="0"/>
              <a:t>평형 소형 단지 </a:t>
            </a:r>
            <a:r>
              <a:rPr lang="en-US" altLang="ko-KR" sz="1200" dirty="0" smtClean="0"/>
              <a:t>(618~620</a:t>
            </a:r>
            <a:r>
              <a:rPr lang="ko-KR" altLang="en-US" sz="1200" smtClean="0"/>
              <a:t>동</a:t>
            </a:r>
            <a:r>
              <a:rPr lang="en-US" altLang="ko-KR" sz="1200" dirty="0" smtClean="0"/>
              <a:t>)</a:t>
            </a:r>
          </a:p>
          <a:p>
            <a:r>
              <a:rPr lang="ko-KR" altLang="en-US" sz="1200" dirty="0" err="1" smtClean="0"/>
              <a:t>달안초품아</a:t>
            </a:r>
            <a:endParaRPr lang="en-US" altLang="ko-KR" sz="1200" dirty="0" smtClean="0"/>
          </a:p>
          <a:p>
            <a:r>
              <a:rPr lang="ko-KR" altLang="en-US" sz="1200" dirty="0" smtClean="0"/>
              <a:t>단지내 달안어린이공원이 위치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유동인구 많음</a:t>
            </a:r>
            <a:endParaRPr lang="en-US" altLang="ko-KR" sz="1200" dirty="0" smtClean="0"/>
          </a:p>
          <a:p>
            <a:r>
              <a:rPr lang="en-US" altLang="ko-KR" sz="1200" smtClean="0"/>
              <a:t> </a:t>
            </a:r>
            <a:endParaRPr lang="en-US" altLang="ko-KR" sz="1200" dirty="0" smtClean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" y="1038082"/>
            <a:ext cx="3439371" cy="292936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71" y="512552"/>
            <a:ext cx="3336336" cy="5715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06" y="3733124"/>
            <a:ext cx="3459100" cy="75985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700" y="537425"/>
            <a:ext cx="2136298" cy="614150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9971" y="584966"/>
            <a:ext cx="2264387" cy="51603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7889" y="512552"/>
            <a:ext cx="1854280" cy="288610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4087" y="3364345"/>
            <a:ext cx="1854280" cy="22572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1998" y="537425"/>
            <a:ext cx="2161779" cy="614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960484"/>
              </p:ext>
            </p:extLst>
          </p:nvPr>
        </p:nvGraphicFramePr>
        <p:xfrm>
          <a:off x="125205" y="453023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49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부흥초</a:t>
                      </a:r>
                      <a:r>
                        <a:rPr lang="en-US" altLang="ko-KR" sz="1000" smtClean="0">
                          <a:effectLst/>
                        </a:rPr>
                        <a:t>(25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부흥중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smtClean="0">
                          <a:effectLst/>
                        </a:rPr>
                        <a:t>170m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(87%/4.7%)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1km</a:t>
                      </a:r>
                      <a:r>
                        <a:rPr lang="en-US" altLang="ko-KR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smtClean="0">
                          <a:effectLst/>
                        </a:rPr>
                        <a:t>이내 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9" y="1110172"/>
            <a:ext cx="3450847" cy="278501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087" y="508272"/>
            <a:ext cx="1851553" cy="273721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640" y="515006"/>
            <a:ext cx="2267117" cy="629790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1808" y="574535"/>
            <a:ext cx="2290192" cy="619849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647" y="515006"/>
            <a:ext cx="2193440" cy="523028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29" y="468396"/>
            <a:ext cx="3450847" cy="60015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729" y="3811349"/>
            <a:ext cx="3450847" cy="685497"/>
          </a:xfrm>
          <a:prstGeom prst="rect">
            <a:avLst/>
          </a:prstGeom>
        </p:spPr>
      </p:pic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077756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baseline="0" dirty="0" err="1" smtClean="0"/>
                        <a:t>학의천을</a:t>
                      </a:r>
                      <a:r>
                        <a:rPr lang="ko-KR" altLang="en-US" sz="1200" baseline="0" dirty="0" smtClean="0"/>
                        <a:t> 끼고 있고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중고품아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관악공원 통해 초등 안심통학 가능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도색</a:t>
                      </a:r>
                      <a:r>
                        <a:rPr lang="en-US" altLang="ko-KR" sz="1200" baseline="0" dirty="0" smtClean="0"/>
                        <a:t>ok, </a:t>
                      </a:r>
                      <a:r>
                        <a:rPr lang="ko-KR" altLang="en-US" sz="1200" baseline="0" smtClean="0"/>
                        <a:t>단지조경및 관리 깔끔함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주변 균질성 좋음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관악타운종합상가내 이마트에브리데이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학원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미용실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음식점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카페 등이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ko-KR" altLang="en-US" sz="1200" baseline="0" dirty="0" err="1" smtClean="0"/>
                        <a:t>입점되어</a:t>
                      </a:r>
                      <a:r>
                        <a:rPr lang="ko-KR" altLang="en-US" sz="1200" baseline="0" dirty="0" smtClean="0"/>
                        <a:t> 있어 </a:t>
                      </a:r>
                      <a:r>
                        <a:rPr lang="ko-KR" altLang="en-US" sz="1200" baseline="0" dirty="0" err="1" smtClean="0"/>
                        <a:t>편리할듯</a:t>
                      </a:r>
                      <a:r>
                        <a:rPr lang="en-US" altLang="ko-KR" sz="1200" baseline="0" dirty="0" smtClean="0"/>
                        <a:t>.</a:t>
                      </a:r>
                    </a:p>
                    <a:p>
                      <a:pPr algn="l"/>
                      <a:r>
                        <a:rPr lang="en-US" altLang="ko-KR" sz="1200" baseline="0" smtClean="0">
                          <a:effectLst/>
                        </a:rPr>
                        <a:t>  </a:t>
                      </a:r>
                      <a:r>
                        <a:rPr lang="ko-KR" altLang="en-US" sz="1200" baseline="0" smtClean="0">
                          <a:effectLst/>
                        </a:rPr>
                        <a:t>경수대로변 소음 </a:t>
                      </a:r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20" name="그림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4087" y="3285365"/>
            <a:ext cx="1910847" cy="24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717833"/>
              </p:ext>
            </p:extLst>
          </p:nvPr>
        </p:nvGraphicFramePr>
        <p:xfrm>
          <a:off x="125205" y="453023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버스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50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희성초</a:t>
                      </a:r>
                      <a:r>
                        <a:rPr lang="en-US" altLang="ko-KR" sz="1000" dirty="0" smtClean="0">
                          <a:effectLst/>
                        </a:rPr>
                        <a:t>(19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부림중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dirty="0" smtClean="0">
                          <a:effectLst/>
                        </a:rPr>
                        <a:t>140m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(90%/4.6%)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1.2km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 대형마트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563864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baseline="0" dirty="0" err="1" smtClean="0"/>
                        <a:t>학의천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학운공원뷰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동간 넓고 쾌적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조경도 굿</a:t>
                      </a:r>
                      <a:r>
                        <a:rPr lang="en-US" altLang="ko-KR" sz="1200" baseline="0" dirty="0" smtClean="0"/>
                        <a:t> </a:t>
                      </a:r>
                    </a:p>
                    <a:p>
                      <a:pPr algn="l"/>
                      <a:r>
                        <a:rPr lang="en-US" altLang="ko-KR" sz="1200" baseline="0" dirty="0" smtClean="0"/>
                        <a:t>  30</a:t>
                      </a:r>
                      <a:r>
                        <a:rPr lang="ko-KR" altLang="en-US" sz="1200" baseline="0" smtClean="0"/>
                        <a:t>평대 제외 소형은 복도식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>
                          <a:effectLst/>
                        </a:rPr>
                        <a:t>  3</a:t>
                      </a:r>
                      <a:r>
                        <a:rPr lang="ko-KR" altLang="en-US" sz="1200" baseline="0" smtClean="0">
                          <a:effectLst/>
                        </a:rPr>
                        <a:t>단지 앞에 군포</a:t>
                      </a:r>
                      <a:r>
                        <a:rPr lang="en-US" altLang="ko-KR" sz="1200" baseline="0" dirty="0" smtClean="0">
                          <a:effectLst/>
                        </a:rPr>
                        <a:t>-</a:t>
                      </a:r>
                      <a:r>
                        <a:rPr lang="ko-KR" altLang="en-US" sz="1200" baseline="0" smtClean="0">
                          <a:effectLst/>
                        </a:rPr>
                        <a:t>신사 직행 </a:t>
                      </a:r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30" y="3789219"/>
            <a:ext cx="3450846" cy="65731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81860"/>
            <a:ext cx="3688462" cy="61921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9" y="1001747"/>
            <a:ext cx="3450847" cy="27456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4577" y="538037"/>
            <a:ext cx="2334518" cy="512625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4934" y="538037"/>
            <a:ext cx="2352086" cy="6246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6100" y="613008"/>
            <a:ext cx="2074980" cy="609605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629" y="551971"/>
            <a:ext cx="1805305" cy="250371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9095" y="3333919"/>
            <a:ext cx="1805305" cy="230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89209"/>
              </p:ext>
            </p:extLst>
          </p:nvPr>
        </p:nvGraphicFramePr>
        <p:xfrm>
          <a:off x="125205" y="4530232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버스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46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안양부안초</a:t>
                      </a:r>
                      <a:r>
                        <a:rPr lang="en-US" altLang="ko-KR" sz="1000" dirty="0" smtClean="0">
                          <a:effectLst/>
                        </a:rPr>
                        <a:t>(22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부림중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smtClean="0">
                          <a:effectLst/>
                        </a:rPr>
                        <a:t>210m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(90%/4.6%)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smtClean="0">
                          <a:effectLst/>
                        </a:rPr>
                        <a:t>1.3km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 대형마트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586489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baseline="0" dirty="0" err="1" smtClean="0"/>
                        <a:t>범계역</a:t>
                      </a:r>
                      <a:r>
                        <a:rPr lang="ko-KR" altLang="en-US" sz="1200" baseline="0" dirty="0" smtClean="0"/>
                        <a:t> 도보 </a:t>
                      </a:r>
                      <a:r>
                        <a:rPr lang="en-US" altLang="ko-KR" sz="1200" baseline="0" dirty="0" smtClean="0"/>
                        <a:t>21</a:t>
                      </a:r>
                      <a:r>
                        <a:rPr lang="ko-KR" altLang="en-US" sz="1200" baseline="0" smtClean="0"/>
                        <a:t>분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smtClean="0"/>
                        <a:t>소형평형 대단지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리모델링 조합설립동의율 달성 </a:t>
                      </a:r>
                      <a:r>
                        <a:rPr lang="en-US" altLang="ko-KR" sz="1200" baseline="0" dirty="0" smtClean="0"/>
                        <a:t> </a:t>
                      </a:r>
                    </a:p>
                    <a:p>
                      <a:pPr algn="l"/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평촌공원뷰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시청 도보 </a:t>
                      </a:r>
                      <a:r>
                        <a:rPr lang="en-US" altLang="ko-KR" sz="1200" baseline="0" dirty="0" smtClean="0"/>
                        <a:t>5</a:t>
                      </a:r>
                      <a:r>
                        <a:rPr lang="ko-KR" altLang="en-US" sz="1200" baseline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단지내 마트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휘트니스 센터</a:t>
                      </a:r>
                      <a:r>
                        <a:rPr lang="en-US" altLang="ko-KR" sz="1200" baseline="0" dirty="0" smtClean="0"/>
                        <a:t>, </a:t>
                      </a:r>
                    </a:p>
                    <a:p>
                      <a:pPr algn="l"/>
                      <a:r>
                        <a:rPr lang="en-US" altLang="ko-KR" sz="1200" baseline="0" smtClean="0"/>
                        <a:t>  </a:t>
                      </a:r>
                      <a:r>
                        <a:rPr lang="ko-KR" altLang="en-US" sz="1200" baseline="0" smtClean="0"/>
                        <a:t>현관 입구 외벽관리 그닥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>
                          <a:effectLst/>
                        </a:rPr>
                        <a:t>  </a:t>
                      </a:r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887" y="537901"/>
            <a:ext cx="1998047" cy="273324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5041"/>
            <a:ext cx="3564576" cy="55252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9" y="1008338"/>
            <a:ext cx="3450847" cy="2697185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9522" y="525041"/>
            <a:ext cx="2137365" cy="516031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2871" y="3312995"/>
            <a:ext cx="2092063" cy="237236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29" y="3870193"/>
            <a:ext cx="3450847" cy="4953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5401" y="513420"/>
            <a:ext cx="2253006" cy="630235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4934" y="612626"/>
            <a:ext cx="2196362" cy="610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9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43685"/>
              </p:ext>
            </p:extLst>
          </p:nvPr>
        </p:nvGraphicFramePr>
        <p:xfrm>
          <a:off x="156410" y="4292944"/>
          <a:ext cx="3439371" cy="1332283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버스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46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부림초</a:t>
                      </a:r>
                      <a:r>
                        <a:rPr lang="en-US" altLang="ko-KR" sz="1000" dirty="0" smtClean="0">
                          <a:effectLst/>
                        </a:rPr>
                        <a:t>(25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부안중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dirty="0" smtClean="0">
                          <a:effectLst/>
                        </a:rPr>
                        <a:t>160m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(79%/11%)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부림중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smtClean="0">
                          <a:effectLst/>
                        </a:rPr>
                        <a:t>380m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(90%/4.6%)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dirty="0" smtClean="0">
                          <a:effectLst/>
                        </a:rPr>
                        <a:t>1.5km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 대형마트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685007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 </a:t>
                      </a:r>
                      <a:r>
                        <a:rPr lang="ko-KR" altLang="en-US" sz="1200" baseline="0" dirty="0" err="1" smtClean="0"/>
                        <a:t>초등위주</a:t>
                      </a:r>
                      <a:r>
                        <a:rPr lang="ko-KR" altLang="en-US" sz="1200" baseline="0" dirty="0" smtClean="0"/>
                        <a:t> 학원 단지내 위치</a:t>
                      </a:r>
                      <a:r>
                        <a:rPr lang="en-US" altLang="ko-KR" sz="1200" baseline="0" dirty="0" smtClean="0"/>
                        <a:t>,  </a:t>
                      </a:r>
                      <a:r>
                        <a:rPr lang="ko-KR" altLang="en-US" sz="1200" baseline="0" smtClean="0"/>
                        <a:t>단지입구 리모델링으로 깔끔하며 동간 넓은편으로 주변 </a:t>
                      </a:r>
                      <a:r>
                        <a:rPr lang="ko-KR" altLang="en-US" sz="1200" baseline="0" dirty="0" smtClean="0"/>
                        <a:t>오피스 건물들로 쾌적한 느낌</a:t>
                      </a:r>
                      <a:r>
                        <a:rPr lang="en-US" altLang="ko-KR" sz="1200" baseline="0" dirty="0" smtClean="0"/>
                        <a:t>, </a:t>
                      </a:r>
                    </a:p>
                    <a:p>
                      <a:pPr algn="l"/>
                      <a:r>
                        <a:rPr lang="en-US" altLang="ko-KR" sz="1200" baseline="0" dirty="0" smtClean="0">
                          <a:effectLst/>
                        </a:rPr>
                        <a:t>  </a:t>
                      </a:r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34" y="3580804"/>
            <a:ext cx="3450847" cy="6190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1860"/>
            <a:ext cx="4077269" cy="61921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8" y="1036336"/>
            <a:ext cx="3450847" cy="24513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9672" y="623086"/>
            <a:ext cx="2261098" cy="61609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508" y="550258"/>
            <a:ext cx="2036492" cy="623377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9313" y="570374"/>
            <a:ext cx="2074764" cy="510567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376" y="3382471"/>
            <a:ext cx="2043558" cy="224275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4643" y="475130"/>
            <a:ext cx="1970291" cy="280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단지분석</a:t>
            </a:r>
            <a:r>
              <a:rPr lang="ko-KR" altLang="en-US" sz="2400" b="1" dirty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_</a:t>
            </a:r>
            <a:r>
              <a:rPr lang="ko-KR" altLang="en-US" sz="2400" b="1" smtClean="0">
                <a:solidFill>
                  <a:schemeClr val="bg1"/>
                </a:solidFill>
              </a:rPr>
              <a:t>평북 </a:t>
            </a:r>
            <a:r>
              <a:rPr lang="en-US" altLang="ko-KR" sz="2400" b="1" smtClean="0">
                <a:solidFill>
                  <a:schemeClr val="bg1"/>
                </a:solidFill>
              </a:rPr>
              <a:t>30</a:t>
            </a:r>
            <a:r>
              <a:rPr lang="ko-KR" altLang="en-US" sz="2400" b="1" smtClean="0">
                <a:solidFill>
                  <a:schemeClr val="bg1"/>
                </a:solidFill>
              </a:rPr>
              <a:t>평대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02" y="968275"/>
            <a:ext cx="8455736" cy="5671240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10910" y="4167398"/>
            <a:ext cx="655456" cy="2023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6.9/3.7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961896"/>
              </p:ext>
            </p:extLst>
          </p:nvPr>
        </p:nvGraphicFramePr>
        <p:xfrm>
          <a:off x="7890453" y="4993595"/>
          <a:ext cx="808485" cy="1645920"/>
        </p:xfrm>
        <a:graphic>
          <a:graphicData uri="http://schemas.openxmlformats.org/drawingml/2006/table">
            <a:tbl>
              <a:tblPr/>
              <a:tblGrid>
                <a:gridCol w="808485">
                  <a:extLst>
                    <a:ext uri="{9D8B030D-6E8A-4147-A177-3AD203B41FA5}">
                      <a16:colId xmlns:a16="http://schemas.microsoft.com/office/drawing/2014/main" val="403348681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12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92">
                        <a:alpha val="6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9021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10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9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131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9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395">
                        <a:alpha val="7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1515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8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06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6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1656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5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8122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4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3656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3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33112"/>
                  </a:ext>
                </a:extLst>
              </a:tr>
            </a:tbl>
          </a:graphicData>
        </a:graphic>
      </p:graphicFrame>
      <p:sp>
        <p:nvSpPr>
          <p:cNvPr id="17" name="모서리가 둥근 직사각형 16"/>
          <p:cNvSpPr/>
          <p:nvPr/>
        </p:nvSpPr>
        <p:spPr>
          <a:xfrm>
            <a:off x="1901095" y="5082746"/>
            <a:ext cx="655456" cy="2023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8.5/5.0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142508" y="4822452"/>
            <a:ext cx="655456" cy="2023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8.3/5.0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706346" y="4221422"/>
            <a:ext cx="655456" cy="2023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8.5/4.8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741952" y="3265683"/>
            <a:ext cx="655456" cy="20230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6.8/4.0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148617" y="2493698"/>
            <a:ext cx="655456" cy="2023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7.4/3.8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794945" y="2170172"/>
            <a:ext cx="655456" cy="2023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7.5/4.6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303394" y="1791508"/>
            <a:ext cx="655456" cy="2023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7.7/5.0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471070" y="2328681"/>
            <a:ext cx="655456" cy="2023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7.8/4.2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1638637" y="5664241"/>
            <a:ext cx="837525" cy="20230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5.85/4.5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926914" y="695914"/>
            <a:ext cx="2678464" cy="1035782"/>
          </a:xfrm>
          <a:prstGeom prst="rect">
            <a:avLst/>
          </a:prstGeom>
          <a:solidFill>
            <a:srgbClr val="A8DDD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&lt;</a:t>
            </a:r>
            <a:r>
              <a:rPr lang="ko-KR" altLang="en-US" sz="1000" smtClean="0">
                <a:solidFill>
                  <a:schemeClr val="tx1"/>
                </a:solidFill>
              </a:rPr>
              <a:t>은하수 </a:t>
            </a:r>
            <a:r>
              <a:rPr lang="ko-KR" altLang="en-US" sz="1000" dirty="0" smtClean="0">
                <a:solidFill>
                  <a:schemeClr val="tx1"/>
                </a:solidFill>
              </a:rPr>
              <a:t>청구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벽산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신성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smtClean="0">
                <a:solidFill>
                  <a:schemeClr val="tx1"/>
                </a:solidFill>
              </a:rPr>
              <a:t>역세권</a:t>
            </a:r>
            <a:r>
              <a:rPr lang="en-US" altLang="ko-KR" sz="1000" smtClean="0">
                <a:solidFill>
                  <a:schemeClr val="tx1"/>
                </a:solidFill>
              </a:rPr>
              <a:t>, 8</a:t>
            </a:r>
            <a:r>
              <a:rPr lang="ko-KR" altLang="en-US" sz="1000" smtClean="0">
                <a:solidFill>
                  <a:schemeClr val="tx1"/>
                </a:solidFill>
              </a:rPr>
              <a:t>억중반 </a:t>
            </a:r>
            <a:r>
              <a:rPr lang="en-US" altLang="ko-KR" sz="1000" smtClean="0">
                <a:solidFill>
                  <a:schemeClr val="tx1"/>
                </a:solidFill>
              </a:rPr>
              <a:t>&gt;</a:t>
            </a:r>
          </a:p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같은 </a:t>
            </a:r>
            <a:r>
              <a:rPr lang="ko-KR" altLang="en-US" sz="1000" dirty="0" smtClean="0">
                <a:solidFill>
                  <a:schemeClr val="tx1"/>
                </a:solidFill>
              </a:rPr>
              <a:t>역세권중에서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부흥초를</a:t>
            </a:r>
            <a:r>
              <a:rPr lang="ko-KR" altLang="en-US" sz="1000" dirty="0" smtClean="0">
                <a:solidFill>
                  <a:schemeClr val="tx1"/>
                </a:solidFill>
              </a:rPr>
              <a:t> 가깝게 갈수 있는 은하수 신성이 좀더 선호도가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높은듯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경수대로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지하도를 사이에 두고 주변 환경도 별로인 한마음과는 하락장 </a:t>
            </a:r>
            <a:r>
              <a:rPr lang="en-US" altLang="ko-KR" sz="1000" dirty="0" smtClean="0">
                <a:solidFill>
                  <a:schemeClr val="tx1"/>
                </a:solidFill>
              </a:rPr>
              <a:t>1.2 </a:t>
            </a:r>
            <a:r>
              <a:rPr lang="ko-KR" altLang="en-US" sz="1000" smtClean="0">
                <a:solidFill>
                  <a:schemeClr val="tx1"/>
                </a:solidFill>
              </a:rPr>
              <a:t>억가량 </a:t>
            </a:r>
            <a:r>
              <a:rPr lang="en-US" altLang="ko-KR" sz="1000" smtClean="0">
                <a:solidFill>
                  <a:schemeClr val="tx1"/>
                </a:solidFill>
              </a:rPr>
              <a:t>&gt; </a:t>
            </a:r>
            <a:r>
              <a:rPr lang="ko-KR" altLang="en-US" sz="1000" smtClean="0">
                <a:solidFill>
                  <a:schemeClr val="tx1"/>
                </a:solidFill>
              </a:rPr>
              <a:t>상승장에서 </a:t>
            </a:r>
            <a:r>
              <a:rPr lang="en-US" altLang="ko-KR" sz="1000" smtClean="0">
                <a:solidFill>
                  <a:schemeClr val="tx1"/>
                </a:solidFill>
              </a:rPr>
              <a:t>4</a:t>
            </a:r>
            <a:r>
              <a:rPr lang="ko-KR" altLang="en-US" sz="1000" smtClean="0">
                <a:solidFill>
                  <a:schemeClr val="tx1"/>
                </a:solidFill>
              </a:rPr>
              <a:t>억이상 차이를 벌림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926914" y="1889888"/>
            <a:ext cx="2678464" cy="1638239"/>
          </a:xfrm>
          <a:prstGeom prst="rect">
            <a:avLst/>
          </a:prstGeom>
          <a:solidFill>
            <a:srgbClr val="A8DDD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&lt;</a:t>
            </a:r>
            <a:r>
              <a:rPr lang="ko-KR" altLang="en-US" sz="1000" smtClean="0">
                <a:solidFill>
                  <a:schemeClr val="tx1"/>
                </a:solidFill>
              </a:rPr>
              <a:t>관악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6</a:t>
            </a:r>
            <a:r>
              <a:rPr lang="ko-KR" altLang="en-US" sz="1000" smtClean="0">
                <a:solidFill>
                  <a:schemeClr val="tx1"/>
                </a:solidFill>
              </a:rPr>
              <a:t>억 후반대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샛별마을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한가람 </a:t>
            </a:r>
            <a:r>
              <a:rPr lang="en-US" altLang="ko-KR" sz="1000" dirty="0" smtClean="0">
                <a:solidFill>
                  <a:schemeClr val="tx1"/>
                </a:solidFill>
              </a:rPr>
              <a:t>7</a:t>
            </a:r>
            <a:r>
              <a:rPr lang="ko-KR" altLang="en-US" sz="1000" smtClean="0">
                <a:solidFill>
                  <a:schemeClr val="tx1"/>
                </a:solidFill>
              </a:rPr>
              <a:t>억중후반</a:t>
            </a:r>
            <a:r>
              <a:rPr lang="en-US" altLang="ko-KR" sz="1000" dirty="0" smtClean="0">
                <a:solidFill>
                  <a:schemeClr val="tx1"/>
                </a:solidFill>
              </a:rPr>
              <a:t>&gt;</a:t>
            </a: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범계역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평촌역까지 역과 도보거리 애매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마을버스로 이용가능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학의천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smtClean="0">
                <a:solidFill>
                  <a:schemeClr val="tx1"/>
                </a:solidFill>
              </a:rPr>
              <a:t>학운공원뷰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월곶판교선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smtClean="0">
                <a:solidFill>
                  <a:schemeClr val="tx1"/>
                </a:solidFill>
              </a:rPr>
              <a:t>교통호재 수혜단지는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이전상승장시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큰폭의</a:t>
            </a:r>
            <a:r>
              <a:rPr lang="ko-KR" altLang="en-US" sz="1000" dirty="0" smtClean="0">
                <a:solidFill>
                  <a:schemeClr val="tx1"/>
                </a:solidFill>
              </a:rPr>
              <a:t> 상승을 보임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한가람 삼성</a:t>
            </a:r>
            <a:r>
              <a:rPr lang="en-US" altLang="ko-KR" sz="100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관악부영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단지분석</a:t>
            </a:r>
            <a:r>
              <a:rPr lang="ko-KR" altLang="en-US" sz="2400" b="1" dirty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_</a:t>
            </a:r>
            <a:r>
              <a:rPr lang="ko-KR" altLang="en-US" sz="2400" b="1" smtClean="0">
                <a:solidFill>
                  <a:schemeClr val="bg1"/>
                </a:solidFill>
              </a:rPr>
              <a:t>평북 </a:t>
            </a:r>
            <a:r>
              <a:rPr lang="en-US" altLang="ko-KR" sz="2400" b="1" dirty="0">
                <a:solidFill>
                  <a:schemeClr val="bg1"/>
                </a:solidFill>
              </a:rPr>
              <a:t>2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</a:t>
            </a:r>
            <a:r>
              <a:rPr lang="ko-KR" altLang="en-US" sz="2400" b="1" smtClean="0">
                <a:solidFill>
                  <a:schemeClr val="bg1"/>
                </a:solidFill>
              </a:rPr>
              <a:t>평대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02" y="968275"/>
            <a:ext cx="8455736" cy="5671240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068149" y="4209680"/>
            <a:ext cx="1011504" cy="16184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(23p)5.5/3.4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63219"/>
              </p:ext>
            </p:extLst>
          </p:nvPr>
        </p:nvGraphicFramePr>
        <p:xfrm>
          <a:off x="7890453" y="4942663"/>
          <a:ext cx="808485" cy="1645920"/>
        </p:xfrm>
        <a:graphic>
          <a:graphicData uri="http://schemas.openxmlformats.org/drawingml/2006/table">
            <a:tbl>
              <a:tblPr/>
              <a:tblGrid>
                <a:gridCol w="808485">
                  <a:extLst>
                    <a:ext uri="{9D8B030D-6E8A-4147-A177-3AD203B41FA5}">
                      <a16:colId xmlns:a16="http://schemas.microsoft.com/office/drawing/2014/main" val="403348681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12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F92">
                        <a:alpha val="6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9021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10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9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131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9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395">
                        <a:alpha val="7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1515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8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06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6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1656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5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8122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4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3656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dirty="0" smtClean="0">
                          <a:effectLst/>
                        </a:rPr>
                        <a:t>3</a:t>
                      </a:r>
                      <a:r>
                        <a:rPr lang="ko-KR" altLang="en-US" sz="1100" dirty="0" err="1" smtClean="0">
                          <a:effectLst/>
                        </a:rPr>
                        <a:t>억이상</a:t>
                      </a:r>
                      <a:endParaRPr lang="ko-KR" altLang="en-US" sz="11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33112"/>
                  </a:ext>
                </a:extLst>
              </a:tr>
            </a:tbl>
          </a:graphicData>
        </a:graphic>
      </p:graphicFrame>
      <p:sp>
        <p:nvSpPr>
          <p:cNvPr id="17" name="모서리가 둥근 직사각형 16"/>
          <p:cNvSpPr/>
          <p:nvPr/>
        </p:nvSpPr>
        <p:spPr>
          <a:xfrm>
            <a:off x="1901094" y="5097981"/>
            <a:ext cx="896869" cy="18706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(23p)6.0/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984793" y="4818397"/>
            <a:ext cx="964834" cy="14818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(22p)6.5/3.5  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280371" y="4236595"/>
            <a:ext cx="982116" cy="14571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(22p)7.0/4.0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814780" y="3280919"/>
            <a:ext cx="983184" cy="20230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(25p)5.9/3.9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121250" y="2504418"/>
            <a:ext cx="655456" cy="183013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6.1/3.0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794945" y="2217352"/>
            <a:ext cx="655456" cy="1551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6.3/    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41820" y="1842734"/>
            <a:ext cx="883601" cy="16474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(25p)5.65/  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4551989" y="2357114"/>
            <a:ext cx="1007865" cy="15204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(23p)6.4/3.5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735192" y="3348423"/>
            <a:ext cx="991433" cy="154676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(20p)4.8/2.5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551990" y="3196354"/>
            <a:ext cx="1007865" cy="14493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(24p)5.7/3.0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958850" y="2878322"/>
            <a:ext cx="1007865" cy="14493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(25p)5.9/3.2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745193" y="1539714"/>
            <a:ext cx="991433" cy="171720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(20p)4.4/2.6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031645" y="2198852"/>
            <a:ext cx="1007865" cy="14493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(23p)5.9/3.5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3448978" y="4164125"/>
            <a:ext cx="1007865" cy="14493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(21p)5.5/2.7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2050890" y="3702744"/>
            <a:ext cx="983184" cy="20230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(21p)5.0/2.7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811035" y="3222046"/>
            <a:ext cx="991433" cy="150688"/>
          </a:xfrm>
          <a:prstGeom prst="roundRect">
            <a:avLst>
              <a:gd name="adj" fmla="val 50000"/>
            </a:avLst>
          </a:prstGeom>
          <a:solidFill>
            <a:srgbClr val="E71224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(17p)3.8/1.9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4" name="포인트가 5개인 별 3"/>
          <p:cNvSpPr/>
          <p:nvPr/>
        </p:nvSpPr>
        <p:spPr>
          <a:xfrm>
            <a:off x="2896381" y="3674317"/>
            <a:ext cx="331774" cy="202301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658059" y="4763516"/>
            <a:ext cx="983184" cy="2023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(25p)7.0/4.0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395434" y="5343040"/>
            <a:ext cx="821784" cy="158158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(22p)5.0/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573901" y="5677042"/>
            <a:ext cx="821784" cy="177163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(24p)4.7/</a:t>
            </a:r>
            <a:endParaRPr lang="ko-KR" altLang="en-US" sz="1000" b="1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010795" y="2357114"/>
            <a:ext cx="2678464" cy="1638239"/>
          </a:xfrm>
          <a:prstGeom prst="rect">
            <a:avLst/>
          </a:prstGeom>
          <a:solidFill>
            <a:srgbClr val="A8DDD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범계</a:t>
            </a:r>
            <a:r>
              <a:rPr lang="ko-KR" altLang="en-US" sz="1000" dirty="0" smtClean="0">
                <a:solidFill>
                  <a:schemeClr val="tx1"/>
                </a:solidFill>
              </a:rPr>
              <a:t> 역세권 은하수 단지가 </a:t>
            </a:r>
            <a:r>
              <a:rPr lang="en-US" altLang="ko-KR" sz="1000" dirty="0" smtClean="0">
                <a:solidFill>
                  <a:schemeClr val="tx1"/>
                </a:solidFill>
              </a:rPr>
              <a:t>6~7</a:t>
            </a:r>
            <a:r>
              <a:rPr lang="ko-KR" altLang="en-US" sz="1000" smtClean="0">
                <a:solidFill>
                  <a:schemeClr val="tx1"/>
                </a:solidFill>
              </a:rPr>
              <a:t>억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안양운동장역 예정 주변 단지가 </a:t>
            </a:r>
            <a:r>
              <a:rPr lang="en-US" altLang="ko-KR" sz="1000" dirty="0" smtClean="0">
                <a:solidFill>
                  <a:schemeClr val="tx1"/>
                </a:solidFill>
              </a:rPr>
              <a:t>6</a:t>
            </a:r>
            <a:r>
              <a:rPr lang="ko-KR" altLang="en-US" sz="1000" smtClean="0">
                <a:solidFill>
                  <a:schemeClr val="tx1"/>
                </a:solidFill>
              </a:rPr>
              <a:t>억대 </a:t>
            </a:r>
            <a:endParaRPr lang="en-US" altLang="ko-KR" sz="100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비산동 한양수자인 </a:t>
            </a:r>
            <a:r>
              <a:rPr lang="en-US" altLang="ko-KR" sz="1000" smtClean="0">
                <a:solidFill>
                  <a:schemeClr val="tx1"/>
                </a:solidFill>
              </a:rPr>
              <a:t>21</a:t>
            </a:r>
            <a:r>
              <a:rPr lang="ko-KR" altLang="en-US" sz="1000" smtClean="0">
                <a:solidFill>
                  <a:schemeClr val="tx1"/>
                </a:solidFill>
              </a:rPr>
              <a:t>년식이 </a:t>
            </a:r>
            <a:r>
              <a:rPr lang="en-US" altLang="ko-KR" sz="1000" smtClean="0">
                <a:solidFill>
                  <a:schemeClr val="tx1"/>
                </a:solidFill>
              </a:rPr>
              <a:t>7</a:t>
            </a:r>
            <a:r>
              <a:rPr lang="ko-KR" altLang="en-US" sz="1000" smtClean="0">
                <a:solidFill>
                  <a:schemeClr val="tx1"/>
                </a:solidFill>
              </a:rPr>
              <a:t>억대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39" name="포인트가 5개인 별 38"/>
          <p:cNvSpPr/>
          <p:nvPr/>
        </p:nvSpPr>
        <p:spPr>
          <a:xfrm>
            <a:off x="4065021" y="3976459"/>
            <a:ext cx="331774" cy="202301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포인트가 5개인 별 39"/>
          <p:cNvSpPr/>
          <p:nvPr/>
        </p:nvSpPr>
        <p:spPr>
          <a:xfrm>
            <a:off x="2135436" y="3105075"/>
            <a:ext cx="331774" cy="202301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rgbClr val="C921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포인트가 5개인 별 40"/>
          <p:cNvSpPr/>
          <p:nvPr/>
        </p:nvSpPr>
        <p:spPr>
          <a:xfrm>
            <a:off x="4469699" y="1666729"/>
            <a:ext cx="331774" cy="202301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rgbClr val="C921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포인트가 5개인 별 41"/>
          <p:cNvSpPr/>
          <p:nvPr/>
        </p:nvSpPr>
        <p:spPr>
          <a:xfrm>
            <a:off x="2768302" y="4036440"/>
            <a:ext cx="331774" cy="202301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rgbClr val="C921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10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</a:rPr>
              <a:t>단지분석</a:t>
            </a:r>
            <a:r>
              <a:rPr lang="ko-KR" altLang="en-US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24" y="661492"/>
            <a:ext cx="3479133" cy="49705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438" y="661492"/>
            <a:ext cx="3118179" cy="49705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0893" y="661492"/>
            <a:ext cx="3146208" cy="49705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164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284635"/>
              </p:ext>
            </p:extLst>
          </p:nvPr>
        </p:nvGraphicFramePr>
        <p:xfrm>
          <a:off x="156410" y="4292944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버스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강남역 </a:t>
                      </a:r>
                      <a:r>
                        <a:rPr lang="en-US" altLang="ko-KR" sz="1000" dirty="0" smtClean="0">
                          <a:effectLst/>
                        </a:rPr>
                        <a:t>46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평촌초</a:t>
                      </a:r>
                      <a:r>
                        <a:rPr lang="en-US" altLang="ko-KR" sz="1000" dirty="0" smtClean="0">
                          <a:effectLst/>
                        </a:rPr>
                        <a:t>(26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평촌중 </a:t>
                      </a:r>
                      <a:r>
                        <a:rPr lang="en-US" altLang="ko-KR" sz="1000" smtClean="0">
                          <a:effectLst/>
                        </a:rPr>
                        <a:t>210m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(92%/8.5%)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900" smtClean="0">
                          <a:effectLst/>
                        </a:rPr>
                        <a:t>1.4km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 대형마트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438244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 </a:t>
                      </a:r>
                      <a:r>
                        <a:rPr lang="ko-KR" altLang="en-US" sz="1200" baseline="0" dirty="0" err="1" smtClean="0"/>
                        <a:t>범계역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평촌역 도보 </a:t>
                      </a:r>
                      <a:r>
                        <a:rPr lang="en-US" altLang="ko-KR" sz="1200" baseline="0" dirty="0" smtClean="0"/>
                        <a:t>20</a:t>
                      </a:r>
                      <a:r>
                        <a:rPr lang="ko-KR" altLang="en-US" sz="1200" baseline="0" smtClean="0"/>
                        <a:t>분</a:t>
                      </a:r>
                      <a:r>
                        <a:rPr lang="en-US" altLang="ko-KR" sz="1200" baseline="0" dirty="0" smtClean="0"/>
                        <a:t>, </a:t>
                      </a:r>
                    </a:p>
                    <a:p>
                      <a:pPr algn="l"/>
                      <a:r>
                        <a:rPr lang="en-US" altLang="ko-KR" sz="1200" baseline="0" dirty="0" smtClean="0"/>
                        <a:t>   </a:t>
                      </a:r>
                      <a:r>
                        <a:rPr lang="ko-KR" altLang="en-US" sz="1200" baseline="0" smtClean="0"/>
                        <a:t>도보 </a:t>
                      </a:r>
                      <a:r>
                        <a:rPr lang="en-US" altLang="ko-KR" sz="1200" baseline="0" dirty="0" smtClean="0"/>
                        <a:t>10</a:t>
                      </a:r>
                      <a:r>
                        <a:rPr lang="ko-KR" altLang="en-US" sz="1200" baseline="0" smtClean="0"/>
                        <a:t>분이내 평촌 학원가 및 상가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어린이 공원이 위치하여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 </a:t>
                      </a:r>
                      <a:r>
                        <a:rPr lang="ko-KR" altLang="en-US" sz="1200" baseline="0" smtClean="0"/>
                        <a:t>생활하기 매우 편리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 -22% </a:t>
                      </a:r>
                      <a:r>
                        <a:rPr lang="ko-KR" altLang="en-US" sz="1200" baseline="0" smtClean="0"/>
                        <a:t>매매가 하락후 빠르게 반등</a:t>
                      </a:r>
                      <a:r>
                        <a:rPr lang="en-US" altLang="ko-KR" sz="1200" baseline="0" dirty="0" smtClean="0"/>
                        <a:t>, 30</a:t>
                      </a:r>
                      <a:r>
                        <a:rPr lang="ko-KR" altLang="en-US" sz="1200" baseline="0" smtClean="0"/>
                        <a:t>평대 전세가 상승 폭이 크다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 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30" y="481860"/>
            <a:ext cx="3482052" cy="70494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10" y="1034807"/>
            <a:ext cx="3439371" cy="315615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4934" y="653572"/>
            <a:ext cx="2257677" cy="6130465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2215" y="585219"/>
            <a:ext cx="2077679" cy="609880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462" y="570374"/>
            <a:ext cx="2089251" cy="505485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0393" y="3139710"/>
            <a:ext cx="1939698" cy="253650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2474" y="577107"/>
            <a:ext cx="1967617" cy="256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092036"/>
              </p:ext>
            </p:extLst>
          </p:nvPr>
        </p:nvGraphicFramePr>
        <p:xfrm>
          <a:off x="167062" y="4615398"/>
          <a:ext cx="3439371" cy="1029581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45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범계초</a:t>
                      </a:r>
                      <a:r>
                        <a:rPr lang="en-US" altLang="ko-KR" sz="1000" dirty="0" smtClean="0">
                          <a:effectLst/>
                        </a:rPr>
                        <a:t>(24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범계중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dirty="0" smtClean="0">
                          <a:effectLst/>
                        </a:rPr>
                        <a:t>210m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(93%/7.2%)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900" baseline="0" smtClean="0">
                          <a:effectLst/>
                        </a:rPr>
                        <a:t>롯데마트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16011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 </a:t>
                      </a:r>
                      <a:r>
                        <a:rPr lang="ko-KR" altLang="en-US" sz="1200" baseline="0" dirty="0" err="1" smtClean="0"/>
                        <a:t>범계역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도보 </a:t>
                      </a:r>
                      <a:r>
                        <a:rPr lang="en-US" altLang="ko-KR" sz="1200" baseline="0" dirty="0" smtClean="0"/>
                        <a:t>10</a:t>
                      </a:r>
                      <a:r>
                        <a:rPr lang="ko-KR" altLang="en-US" sz="1200" baseline="0" smtClean="0"/>
                        <a:t>분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 </a:t>
                      </a:r>
                      <a:r>
                        <a:rPr lang="ko-KR" altLang="en-US" sz="1200" baseline="0" smtClean="0"/>
                        <a:t>도보 </a:t>
                      </a:r>
                      <a:r>
                        <a:rPr lang="en-US" altLang="ko-KR" sz="1200" baseline="0" dirty="0" smtClean="0"/>
                        <a:t>10</a:t>
                      </a:r>
                      <a:r>
                        <a:rPr lang="ko-KR" altLang="en-US" sz="1200" baseline="0" smtClean="0"/>
                        <a:t>분이내  백화점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대형마트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평촌 학원가 및 상가 이용할수 있어</a:t>
                      </a:r>
                      <a:r>
                        <a:rPr lang="en-US" altLang="ko-KR" sz="1200" baseline="0" dirty="0" smtClean="0"/>
                        <a:t>   </a:t>
                      </a:r>
                      <a:r>
                        <a:rPr lang="ko-KR" altLang="en-US" sz="1200" baseline="0" smtClean="0"/>
                        <a:t>생활하기 매우 편리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왕복 </a:t>
                      </a:r>
                      <a:r>
                        <a:rPr lang="en-US" altLang="ko-KR" sz="1200" baseline="0" dirty="0" smtClean="0"/>
                        <a:t>6</a:t>
                      </a:r>
                      <a:r>
                        <a:rPr lang="ko-KR" altLang="en-US" sz="1200" baseline="0" smtClean="0"/>
                        <a:t>차선 건너 초중고 모두 위치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동간거리 매우 넓고 고급진 조경</a:t>
                      </a:r>
                      <a:r>
                        <a:rPr lang="en-US" altLang="ko-KR" sz="1200" baseline="0" smtClean="0"/>
                        <a:t>, </a:t>
                      </a:r>
                      <a:r>
                        <a:rPr lang="ko-KR" altLang="en-US" sz="1200" baseline="0" smtClean="0"/>
                        <a:t>단지관리 굿</a:t>
                      </a:r>
                      <a:endParaRPr lang="en-US" altLang="ko-KR" sz="1200" baseline="0" dirty="0" smtClean="0"/>
                    </a:p>
                    <a:p>
                      <a:pPr algn="l"/>
                      <a:r>
                        <a:rPr lang="en-US" altLang="ko-KR" sz="1200" baseline="0" dirty="0" smtClean="0"/>
                        <a:t>   -2016</a:t>
                      </a:r>
                      <a:r>
                        <a:rPr lang="ko-KR" altLang="en-US" sz="1200" baseline="0" smtClean="0"/>
                        <a:t>년 </a:t>
                      </a:r>
                      <a:r>
                        <a:rPr lang="en-US" altLang="ko-KR" sz="1200" baseline="0" dirty="0" smtClean="0"/>
                        <a:t>10</a:t>
                      </a:r>
                      <a:r>
                        <a:rPr lang="ko-KR" altLang="en-US" sz="1200" baseline="0" smtClean="0"/>
                        <a:t>월 투자금 </a:t>
                      </a:r>
                      <a:r>
                        <a:rPr lang="en-US" altLang="ko-KR" sz="1200" baseline="0" dirty="0" smtClean="0"/>
                        <a:t>8700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9" y="481860"/>
            <a:ext cx="3482052" cy="7049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560" y="639271"/>
            <a:ext cx="1822742" cy="20645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075" y="541416"/>
            <a:ext cx="2123534" cy="624262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62" y="1043873"/>
            <a:ext cx="3428719" cy="284439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517" y="481860"/>
            <a:ext cx="2281675" cy="516311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2192" y="3108485"/>
            <a:ext cx="1822742" cy="25364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062" y="3932699"/>
            <a:ext cx="3428719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3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475129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13729" y="6731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solidFill>
                  <a:schemeClr val="bg1"/>
                </a:solidFill>
              </a:rPr>
              <a:t>단지분석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246358"/>
              </p:ext>
            </p:extLst>
          </p:nvPr>
        </p:nvGraphicFramePr>
        <p:xfrm>
          <a:off x="144934" y="5727205"/>
          <a:ext cx="7620000" cy="105683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5729204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308320752"/>
                    </a:ext>
                  </a:extLst>
                </a:gridCol>
              </a:tblGrid>
              <a:tr h="105683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aseline="0" dirty="0" smtClean="0"/>
                        <a:t>  </a:t>
                      </a:r>
                      <a:r>
                        <a:rPr lang="ko-KR" altLang="en-US" sz="1200" baseline="0" dirty="0" err="1" smtClean="0"/>
                        <a:t>범계역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smtClean="0"/>
                        <a:t>도보 </a:t>
                      </a:r>
                      <a:r>
                        <a:rPr lang="en-US" altLang="ko-KR" sz="1200" baseline="0" dirty="0" smtClean="0"/>
                        <a:t>20</a:t>
                      </a:r>
                      <a:r>
                        <a:rPr lang="ko-KR" altLang="en-US" sz="1200" baseline="0" smtClean="0"/>
                        <a:t>분이내  단지 정문앞 평촌 학원가 및 상가  슬리퍼이용할수 있어</a:t>
                      </a: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smtClean="0"/>
                        <a:t>생활하기 </a:t>
                      </a:r>
                      <a:r>
                        <a:rPr lang="ko-KR" altLang="en-US" sz="1200" baseline="0" dirty="0" smtClean="0"/>
                        <a:t>매우 </a:t>
                      </a:r>
                      <a:r>
                        <a:rPr lang="ko-KR" altLang="en-US" sz="1200" baseline="0" smtClean="0"/>
                        <a:t>편리하나 균질성은 높지 않다</a:t>
                      </a:r>
                      <a:r>
                        <a:rPr lang="en-US" altLang="ko-KR" sz="1200" baseline="0" dirty="0" smtClean="0"/>
                        <a:t>.</a:t>
                      </a:r>
                    </a:p>
                    <a:p>
                      <a:pPr algn="l"/>
                      <a:r>
                        <a:rPr lang="ko-KR" altLang="en-US" sz="1200" baseline="0" smtClean="0"/>
                        <a:t>현재 </a:t>
                      </a:r>
                      <a:r>
                        <a:rPr lang="ko-KR" altLang="en-US" sz="1200" baseline="0" dirty="0" smtClean="0"/>
                        <a:t>평북 범계역세권과 가격 비슷함</a:t>
                      </a:r>
                      <a:endParaRPr lang="en-US" altLang="ko-KR" sz="1200" baseline="0" dirty="0" smtClean="0"/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altLang="ko-KR" sz="1200" dirty="0" smtClean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50919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451" y="575766"/>
            <a:ext cx="2135986" cy="247143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300" y="635153"/>
            <a:ext cx="2104911" cy="60165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5458" y="635153"/>
            <a:ext cx="2116842" cy="60165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34" y="483207"/>
            <a:ext cx="4020111" cy="685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78" y="1100443"/>
            <a:ext cx="3361109" cy="2739430"/>
          </a:xfrm>
          <a:prstGeom prst="rect">
            <a:avLst/>
          </a:prstGeom>
        </p:spPr>
      </p:pic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065983"/>
              </p:ext>
            </p:extLst>
          </p:nvPr>
        </p:nvGraphicFramePr>
        <p:xfrm>
          <a:off x="144934" y="4616626"/>
          <a:ext cx="3439371" cy="1118923"/>
        </p:xfrm>
        <a:graphic>
          <a:graphicData uri="http://schemas.openxmlformats.org/drawingml/2006/table">
            <a:tbl>
              <a:tblPr/>
              <a:tblGrid>
                <a:gridCol w="988670">
                  <a:extLst>
                    <a:ext uri="{9D8B030D-6E8A-4147-A177-3AD203B41FA5}">
                      <a16:colId xmlns:a16="http://schemas.microsoft.com/office/drawing/2014/main" val="949120249"/>
                    </a:ext>
                  </a:extLst>
                </a:gridCol>
                <a:gridCol w="1431860">
                  <a:extLst>
                    <a:ext uri="{9D8B030D-6E8A-4147-A177-3AD203B41FA5}">
                      <a16:colId xmlns:a16="http://schemas.microsoft.com/office/drawing/2014/main" val="4026424094"/>
                    </a:ext>
                  </a:extLst>
                </a:gridCol>
                <a:gridCol w="1018841">
                  <a:extLst>
                    <a:ext uri="{9D8B030D-6E8A-4147-A177-3AD203B41FA5}">
                      <a16:colId xmlns:a16="http://schemas.microsoft.com/office/drawing/2014/main" val="4058568660"/>
                    </a:ext>
                  </a:extLst>
                </a:gridCol>
              </a:tblGrid>
              <a:tr h="263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교통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학군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200" b="1" dirty="0" smtClean="0">
                          <a:effectLst/>
                        </a:rPr>
                        <a:t>환경</a:t>
                      </a:r>
                      <a:endParaRPr lang="ko-KR" altLang="en-US" sz="1200" b="1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81223"/>
                  </a:ext>
                </a:extLst>
              </a:tr>
              <a:tr h="2682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dirty="0" smtClean="0">
                          <a:effectLst/>
                        </a:rPr>
                        <a:t>A++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200" smtClean="0">
                          <a:effectLst/>
                        </a:rPr>
                        <a:t>B+</a:t>
                      </a:r>
                      <a:endParaRPr lang="ko-KR" altLang="en-US" sz="12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988032"/>
                  </a:ext>
                </a:extLst>
              </a:tr>
              <a:tr h="497398"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smtClean="0">
                          <a:effectLst/>
                        </a:rPr>
                        <a:t>버스</a:t>
                      </a:r>
                      <a:endParaRPr lang="en-US" altLang="ko-KR" sz="100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1</a:t>
                      </a:r>
                      <a:r>
                        <a:rPr lang="ko-KR" altLang="en-US" sz="1000" smtClean="0">
                          <a:effectLst/>
                        </a:rPr>
                        <a:t>회환승</a:t>
                      </a:r>
                      <a:endParaRPr lang="en-US" altLang="ko-KR" sz="1000" smtClean="0">
                        <a:effectLst/>
                      </a:endParaRPr>
                    </a:p>
                    <a:p>
                      <a:pPr algn="ctr" rtl="0" fontAlgn="b"/>
                      <a:r>
                        <a:rPr lang="ko-KR" altLang="en-US" sz="1000" smtClean="0">
                          <a:effectLst/>
                        </a:rPr>
                        <a:t>강남역 </a:t>
                      </a:r>
                      <a:r>
                        <a:rPr lang="en-US" altLang="ko-KR" sz="1000" smtClean="0">
                          <a:effectLst/>
                        </a:rPr>
                        <a:t>47</a:t>
                      </a:r>
                      <a:r>
                        <a:rPr lang="ko-KR" altLang="en-US" sz="1000" smtClean="0">
                          <a:effectLst/>
                        </a:rPr>
                        <a:t>분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신기초</a:t>
                      </a:r>
                      <a:r>
                        <a:rPr lang="en-US" altLang="ko-KR" sz="1000" dirty="0" smtClean="0">
                          <a:effectLst/>
                        </a:rPr>
                        <a:t>(23</a:t>
                      </a:r>
                      <a:r>
                        <a:rPr lang="ko-KR" altLang="en-US" sz="1000" smtClean="0">
                          <a:effectLst/>
                        </a:rPr>
                        <a:t>명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</a:p>
                    <a:p>
                      <a:pPr algn="ctr" rtl="0" fontAlgn="b"/>
                      <a:r>
                        <a:rPr lang="ko-KR" altLang="en-US" sz="1000" dirty="0" err="1" smtClean="0">
                          <a:effectLst/>
                        </a:rPr>
                        <a:t>범계중</a:t>
                      </a:r>
                      <a:r>
                        <a:rPr lang="ko-KR" altLang="en-US" sz="1000" dirty="0" smtClean="0">
                          <a:effectLst/>
                        </a:rPr>
                        <a:t> </a:t>
                      </a:r>
                      <a:r>
                        <a:rPr lang="en-US" altLang="ko-KR" sz="1000" dirty="0" smtClean="0">
                          <a:effectLst/>
                        </a:rPr>
                        <a:t>200m</a:t>
                      </a:r>
                    </a:p>
                    <a:p>
                      <a:pPr algn="ctr" rtl="0" fontAlgn="b"/>
                      <a:r>
                        <a:rPr lang="en-US" altLang="ko-KR" sz="1000" dirty="0" smtClean="0">
                          <a:effectLst/>
                        </a:rPr>
                        <a:t>(93%/7.2%)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900" baseline="0" dirty="0" err="1" smtClean="0">
                          <a:effectLst/>
                        </a:rPr>
                        <a:t>롯데백</a:t>
                      </a:r>
                      <a:r>
                        <a:rPr lang="ko-KR" altLang="en-US" sz="900" baseline="0" dirty="0" smtClean="0">
                          <a:effectLst/>
                        </a:rPr>
                        <a:t> </a:t>
                      </a:r>
                      <a:r>
                        <a:rPr lang="ko-KR" altLang="en-US" sz="900" baseline="0" dirty="0" err="1" smtClean="0">
                          <a:effectLst/>
                        </a:rPr>
                        <a:t>평촌점</a:t>
                      </a:r>
                      <a:endParaRPr lang="en-US" altLang="ko-KR" sz="900" baseline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1.4km</a:t>
                      </a:r>
                    </a:p>
                    <a:p>
                      <a:pPr algn="ctr" rtl="0" fontAlgn="b"/>
                      <a:r>
                        <a:rPr lang="ko-KR" altLang="en-US" sz="900" baseline="0" dirty="0" smtClean="0">
                          <a:effectLst/>
                        </a:rPr>
                        <a:t>롯데마트</a:t>
                      </a:r>
                      <a:endParaRPr lang="en-US" altLang="ko-KR" sz="900" baseline="0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altLang="ko-KR" sz="900" baseline="0" dirty="0" smtClean="0">
                          <a:effectLst/>
                        </a:rPr>
                        <a:t>1km</a:t>
                      </a:r>
                      <a:r>
                        <a:rPr lang="ko-KR" altLang="en-US" sz="900" baseline="0" smtClean="0">
                          <a:effectLst/>
                        </a:rPr>
                        <a:t>이내</a:t>
                      </a:r>
                      <a:endParaRPr lang="ko-KR" altLang="en-US" sz="900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6365"/>
                  </a:ext>
                </a:extLst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934" y="3904354"/>
            <a:ext cx="3423653" cy="64779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1132" y="556127"/>
            <a:ext cx="2054298" cy="498215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8118" y="3047204"/>
            <a:ext cx="2054128" cy="257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52900</TotalTime>
  <Words>2879</Words>
  <Application>Microsoft Office PowerPoint</Application>
  <PresentationFormat>와이드스크린</PresentationFormat>
  <Paragraphs>1291</Paragraphs>
  <Slides>29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8" baseType="lpstr">
      <vt:lpstr>BM HANNA Air OTF</vt:lpstr>
      <vt:lpstr>LG스마트체 Regular</vt:lpstr>
      <vt:lpstr>NotoSansR</vt:lpstr>
      <vt:lpstr>Pretendard Variable SemiBold</vt:lpstr>
      <vt:lpstr>나눔고딕</vt:lpstr>
      <vt:lpstr>나눔바른고딕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Windows 사용자</cp:lastModifiedBy>
  <cp:revision>1111</cp:revision>
  <dcterms:created xsi:type="dcterms:W3CDTF">2020-09-24T00:31:38Z</dcterms:created>
  <dcterms:modified xsi:type="dcterms:W3CDTF">2023-10-25T15:05:55Z</dcterms:modified>
</cp:coreProperties>
</file>