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9"/>
  </p:notesMasterIdLst>
  <p:sldIdLst>
    <p:sldId id="1351" r:id="rId2"/>
    <p:sldId id="1388" r:id="rId3"/>
    <p:sldId id="1390" r:id="rId4"/>
    <p:sldId id="1391" r:id="rId5"/>
    <p:sldId id="1394" r:id="rId6"/>
    <p:sldId id="1396" r:id="rId7"/>
    <p:sldId id="1395" r:id="rId8"/>
    <p:sldId id="3042" r:id="rId9"/>
    <p:sldId id="1420" r:id="rId10"/>
    <p:sldId id="1389" r:id="rId11"/>
    <p:sldId id="2726" r:id="rId12"/>
    <p:sldId id="2727" r:id="rId13"/>
    <p:sldId id="2729" r:id="rId14"/>
    <p:sldId id="2713" r:id="rId15"/>
    <p:sldId id="1397" r:id="rId16"/>
    <p:sldId id="1399" r:id="rId17"/>
    <p:sldId id="3043" r:id="rId18"/>
    <p:sldId id="3044" r:id="rId19"/>
    <p:sldId id="3045" r:id="rId20"/>
    <p:sldId id="3046" r:id="rId21"/>
    <p:sldId id="3047" r:id="rId22"/>
    <p:sldId id="3048" r:id="rId23"/>
    <p:sldId id="3049" r:id="rId24"/>
    <p:sldId id="3050" r:id="rId25"/>
    <p:sldId id="3051" r:id="rId26"/>
    <p:sldId id="3052" r:id="rId27"/>
    <p:sldId id="3053" r:id="rId2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junghyun" initials="kj" lastIdx="5" clrIdx="0"/>
  <p:cmAuthor id="2" name="김정현" initials="김정현" lastIdx="1" clrIdx="1"/>
  <p:cmAuthor id="3" name="ve7709" initials="v" lastIdx="2" clrIdx="2">
    <p:extLst>
      <p:ext uri="{19B8F6BF-5375-455C-9EA6-DF929625EA0E}">
        <p15:presenceInfo xmlns:p15="http://schemas.microsoft.com/office/powerpoint/2012/main" userId="ve7709" providerId="None"/>
      </p:ext>
    </p:extLst>
  </p:cmAuthor>
  <p:cmAuthor id="4" name="박주현" initials="박" lastIdx="1" clrIdx="3">
    <p:extLst>
      <p:ext uri="{19B8F6BF-5375-455C-9EA6-DF929625EA0E}">
        <p15:presenceInfo xmlns:p15="http://schemas.microsoft.com/office/powerpoint/2012/main" userId="박주현" providerId="None"/>
      </p:ext>
    </p:extLst>
  </p:cmAuthor>
  <p:cmAuthor id="5" name="kim rina" initials="kr" lastIdx="5" clrIdx="4">
    <p:extLst>
      <p:ext uri="{19B8F6BF-5375-455C-9EA6-DF929625EA0E}">
        <p15:presenceInfo xmlns:p15="http://schemas.microsoft.com/office/powerpoint/2012/main" userId="d29fe5797302579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848484"/>
    <a:srgbClr val="DE2AAB"/>
    <a:srgbClr val="249EB3"/>
    <a:srgbClr val="00863D"/>
    <a:srgbClr val="1C788D"/>
    <a:srgbClr val="A8DDD7"/>
    <a:srgbClr val="4588B1"/>
    <a:srgbClr val="45B1A4"/>
    <a:srgbClr val="72C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86456" autoAdjust="0"/>
  </p:normalViewPr>
  <p:slideViewPr>
    <p:cSldViewPr snapToGrid="0">
      <p:cViewPr varScale="1">
        <p:scale>
          <a:sx n="85" d="100"/>
          <a:sy n="85" d="100"/>
        </p:scale>
        <p:origin x="456" y="58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3-07-18T21:01:53.293" idx="2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E6700-EC8D-4110-B9A7-6048D4D32FE5}" type="datetimeFigureOut">
              <a:rPr lang="ko-KR" altLang="en-US" smtClean="0"/>
              <a:t>2023-10-25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C6963-EAAE-4151-8649-6C77087EA4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64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6988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163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3994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6403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339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08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 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3220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049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2010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AAAA35-6487-4667-B7CB-5952821D2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344FD1E-5C44-4196-B6B9-7117D9DAF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3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3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285CF8-2832-4412-B562-84D4131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F81C64-2360-408F-BEF1-EFA0C7A4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62C518-6371-4888-81D9-D5A1B36D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24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6570C1-5760-41BF-943B-0C88D1DC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BF6493-0E70-4391-9296-B7344E3F8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9EF21D-9151-43AC-B0E9-CF6DB547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68F1B9-15D4-4771-A570-2F604BF7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C139A-9AB8-436A-85FE-E5BD199A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88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3A5AAD-086B-45E9-A3FC-474F271C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D446A74-5E7E-45BA-A556-71A32E26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B9EAE5-9006-40F7-86B1-3CE04CBE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89A3D9-6CF7-44A7-A9CA-EF2B5D6B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F3FD21-A059-44D6-9D35-3882CE14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4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8627DE-A975-491D-9EDE-70A15B63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1C8C66-B9B3-4F30-955B-0EC0057F6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F89D3CD-A07C-437B-91C1-E5C3FB02F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3DFF52-F91A-4754-BA83-77725683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6B4B19-172C-4A1F-8D37-819A60E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6682E5-A17F-477E-A3C4-E903E829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3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35D057-5E31-4C81-AFCB-20171E3D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189D185-1AF0-4375-B8AC-CAFFD9189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FB622C5-0BC1-488D-8375-CF7D3452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E310083-9C07-471D-9F0D-60F469156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E30B10F-0351-4758-ACA7-D0AA62E12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ADB7454-750E-4FAE-961C-3DFDE22E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13DD667-C82F-4601-B010-1E12348C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FE6D455-2931-4B16-B0AB-A5A8C0A6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260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9BD190-D03F-4C7E-AA89-23BC4DE5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4BD248D-38D8-4B1E-AC31-A35F35FC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EBA19A4-119F-4E6A-AF2B-D3852229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8F520E9-84E8-4E99-8460-8105A2E2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25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3BFC5DA-C318-4610-B946-8E4F8759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972ADA9-9365-466C-85A1-3A4B1B4B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E22761-FF56-4678-82C6-57989F81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41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20DC09-8E45-46CE-B0BB-4B462BF1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A0663B-EBB7-4D41-84C0-E849B8CC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4FF282-1B77-4647-A1D7-ACE4FD018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784DBA-FD11-4CB6-BFC8-CBD89AA1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D9B5B88-E0B8-4E02-9318-E3C792EC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F10D54-3871-4B1B-94C5-3B0F4B12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76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3ED6F6-FBE6-4F2F-917F-B085C45B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80A69A1-7B09-48B6-843D-F129AAC22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DBFBEF-D0DA-4F5F-A10E-2D007C18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E88AFDE-A457-4BB4-807B-C077FE44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D06BA6-18E4-40F3-9C8A-3C2A0AFF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8E12ED-33E4-4F15-A1DD-DBF3F329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7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9E44DA-6FFB-408E-BB64-14E49862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8C1A0E2-F652-423D-8AA7-47D37AA0B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C25D46-C89B-4342-80DD-911FCBC5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30D24D-8599-46FB-86CF-94C5DED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E86BB8-AC17-499A-831E-72D596A9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26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78A1905-5C4A-464E-8FA7-403D9938A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6F46877-2D8E-4A25-9847-3CFF2238A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BF3EAB-8839-4FDA-AED5-58673AD1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0403BA-85DF-4BF5-B0AA-C9B1C12A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79D01D-A4F5-49D8-A370-14F702DC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80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B09B5C4-0CCB-46B6-90FF-8A68E344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8D121B9-45CF-4817-92C1-ED38ED182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98AF4E-EB73-4ADE-8D78-C0B00F09A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12C18E3-A64E-4F42-9570-406C27FEA4B9}" type="datetimeFigureOut">
              <a:rPr lang="ko-KR" altLang="en-US" smtClean="0"/>
              <a:pPr/>
              <a:t>2023-10-25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5FDF92-A6AB-44CC-B891-ACD130769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CD39090-77A0-4F0A-8DC7-1F6029C39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99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766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171442" indent="-171442" algn="l" defTabSz="685766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1432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857207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00090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542973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885856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m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E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2AAAEFD-BA50-4820-ABB3-6A5F57982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부제 2">
            <a:extLst>
              <a:ext uri="{FF2B5EF4-FFF2-40B4-BE49-F238E27FC236}">
                <a16:creationId xmlns:a16="http://schemas.microsoft.com/office/drawing/2014/main" id="{22EB9CCD-2E19-478B-A745-B2AB453DAED9}"/>
              </a:ext>
            </a:extLst>
          </p:cNvPr>
          <p:cNvSpPr txBox="1">
            <a:spLocks/>
          </p:cNvSpPr>
          <p:nvPr/>
        </p:nvSpPr>
        <p:spPr>
          <a:xfrm>
            <a:off x="4969479" y="4941992"/>
            <a:ext cx="6894931" cy="12458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46" indent="-171446" algn="l" defTabSz="685783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1433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857228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200120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543012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885903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>
                <a:solidFill>
                  <a:schemeClr val="bg1"/>
                </a:solidFill>
              </a:rPr>
              <a:t>월급쟁이부자들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 err="1">
                <a:solidFill>
                  <a:schemeClr val="bg1"/>
                </a:solidFill>
              </a:rPr>
              <a:t>실준</a:t>
            </a:r>
            <a:r>
              <a:rPr kumimoji="1" lang="en-US" altLang="ko-KR" sz="1800" b="1" dirty="0">
                <a:solidFill>
                  <a:schemeClr val="bg1"/>
                </a:solidFill>
              </a:rPr>
              <a:t>47</a:t>
            </a:r>
            <a:r>
              <a:rPr kumimoji="1" lang="ko-KR" altLang="en-US" sz="1800" b="1" dirty="0">
                <a:solidFill>
                  <a:schemeClr val="bg1"/>
                </a:solidFill>
              </a:rPr>
              <a:t>기 </a:t>
            </a:r>
            <a:r>
              <a:rPr kumimoji="1" lang="en-US" altLang="ko-KR" sz="1800" b="1" dirty="0">
                <a:solidFill>
                  <a:schemeClr val="bg1"/>
                </a:solidFill>
              </a:rPr>
              <a:t>30</a:t>
            </a:r>
            <a:r>
              <a:rPr kumimoji="1" lang="ko-KR" altLang="en-US" sz="1800" b="1" dirty="0">
                <a:solidFill>
                  <a:schemeClr val="bg1"/>
                </a:solidFill>
              </a:rPr>
              <a:t>조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>
                <a:solidFill>
                  <a:schemeClr val="bg1"/>
                </a:solidFill>
              </a:rPr>
              <a:t>보라포도</a:t>
            </a:r>
            <a:r>
              <a:rPr kumimoji="1" lang="en-US" altLang="ko-KR" sz="1800" b="1" dirty="0">
                <a:solidFill>
                  <a:schemeClr val="bg1"/>
                </a:solidFill>
              </a:rPr>
              <a:t> </a:t>
            </a:r>
          </a:p>
          <a:p>
            <a:pPr marL="0" indent="0" algn="r">
              <a:buNone/>
            </a:pPr>
            <a:endParaRPr kumimoji="1" lang="en-US" altLang="ko-KR" sz="1800" b="1" dirty="0">
              <a:solidFill>
                <a:schemeClr val="bg1"/>
              </a:solidFill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5EB5159-3789-44EE-803A-A8E563544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3FFAD19-8F0B-42EB-A4AF-30CF909F9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1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</a:rPr>
              <a:t>목차 및 주차별 작성 일정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F2B6CC-23FC-4436-9864-529D3FFCBC34}"/>
              </a:ext>
            </a:extLst>
          </p:cNvPr>
          <p:cNvSpPr txBox="1"/>
          <p:nvPr/>
        </p:nvSpPr>
        <p:spPr>
          <a:xfrm>
            <a:off x="8385699" y="3212090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1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지역 개요 및 입지분석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D4E6CD-F953-402B-A717-F8A844BCEA06}"/>
              </a:ext>
            </a:extLst>
          </p:cNvPr>
          <p:cNvSpPr txBox="1"/>
          <p:nvPr/>
        </p:nvSpPr>
        <p:spPr>
          <a:xfrm>
            <a:off x="9576208" y="3790221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2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 분석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8AED8E-E9A9-454B-A1AB-A5A9E8680851}"/>
              </a:ext>
            </a:extLst>
          </p:cNvPr>
          <p:cNvSpPr txBox="1"/>
          <p:nvPr/>
        </p:nvSpPr>
        <p:spPr>
          <a:xfrm>
            <a:off x="8861388" y="4378876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3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 및 단지 분석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4CF9EBA1-2008-40F6-85E5-D84E08FEF6D7}"/>
              </a:ext>
            </a:extLst>
          </p:cNvPr>
          <p:cNvCxnSpPr>
            <a:cxnSpLocks/>
          </p:cNvCxnSpPr>
          <p:nvPr/>
        </p:nvCxnSpPr>
        <p:spPr>
          <a:xfrm>
            <a:off x="2051851" y="3539115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95006623-3B07-AC1E-2B78-A54658EB6E39}"/>
              </a:ext>
            </a:extLst>
          </p:cNvPr>
          <p:cNvCxnSpPr>
            <a:cxnSpLocks/>
          </p:cNvCxnSpPr>
          <p:nvPr/>
        </p:nvCxnSpPr>
        <p:spPr>
          <a:xfrm>
            <a:off x="2051851" y="410485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C6F8FC8-3186-0C9C-A129-C2FEDF571AF5}"/>
              </a:ext>
            </a:extLst>
          </p:cNvPr>
          <p:cNvCxnSpPr>
            <a:cxnSpLocks/>
          </p:cNvCxnSpPr>
          <p:nvPr/>
        </p:nvCxnSpPr>
        <p:spPr>
          <a:xfrm>
            <a:off x="2043601" y="4717430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0338E640-E8E5-04F1-07DE-F535DAAF19FE}"/>
              </a:ext>
            </a:extLst>
          </p:cNvPr>
          <p:cNvCxnSpPr>
            <a:cxnSpLocks/>
          </p:cNvCxnSpPr>
          <p:nvPr/>
        </p:nvCxnSpPr>
        <p:spPr>
          <a:xfrm>
            <a:off x="2043601" y="610510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3CC5144-5278-E2E2-EBD3-D7B3C187D581}"/>
              </a:ext>
            </a:extLst>
          </p:cNvPr>
          <p:cNvSpPr txBox="1"/>
          <p:nvPr/>
        </p:nvSpPr>
        <p:spPr>
          <a:xfrm>
            <a:off x="9020359" y="5746854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4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임장보고서 결론 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C5370CD0-7316-475A-B3CC-807D89559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8417"/>
              </p:ext>
            </p:extLst>
          </p:nvPr>
        </p:nvGraphicFramePr>
        <p:xfrm>
          <a:off x="2060318" y="1354221"/>
          <a:ext cx="5911850" cy="473981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955925">
                  <a:extLst>
                    <a:ext uri="{9D8B030D-6E8A-4147-A177-3AD203B41FA5}">
                      <a16:colId xmlns:a16="http://schemas.microsoft.com/office/drawing/2014/main" val="4228558074"/>
                    </a:ext>
                  </a:extLst>
                </a:gridCol>
                <a:gridCol w="2955925">
                  <a:extLst>
                    <a:ext uri="{9D8B030D-6E8A-4147-A177-3AD203B41FA5}">
                      <a16:colId xmlns:a16="http://schemas.microsoft.com/office/drawing/2014/main" val="3028835864"/>
                    </a:ext>
                  </a:extLst>
                </a:gridCol>
              </a:tblGrid>
              <a:tr h="5350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지역개요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지역개요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22468904"/>
                  </a:ext>
                </a:extLst>
              </a:tr>
              <a:tr h="26754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 평가 기준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32917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직장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373573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5658839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학군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39694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환경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844894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737540"/>
                  </a:ext>
                </a:extLst>
              </a:tr>
              <a:tr h="2675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시세분석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구별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TOP10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아파트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2663448"/>
                  </a:ext>
                </a:extLst>
              </a:tr>
              <a:tr h="2802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동별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시세지도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98112593"/>
                  </a:ext>
                </a:extLst>
              </a:tr>
              <a:tr h="616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단지별 입지분석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8616911"/>
                  </a:ext>
                </a:extLst>
              </a:tr>
              <a:tr h="29039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투자기준표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166363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입지분석표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6893488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생활권별 입지분석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4860747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저평가 단지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516325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총평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4791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236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2C4563-C55F-4ACA-9C37-BB7DAF3D36CB}"/>
              </a:ext>
            </a:extLst>
          </p:cNvPr>
          <p:cNvSpPr txBox="1"/>
          <p:nvPr/>
        </p:nvSpPr>
        <p:spPr>
          <a:xfrm>
            <a:off x="0" y="861101"/>
            <a:ext cx="272472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지리적 위치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E662318-078E-4496-8F81-4E3F79254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530" y="784334"/>
            <a:ext cx="9266723" cy="6073666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F9B3B85A-EBBC-42D4-9083-19DC9D5F13A8}"/>
              </a:ext>
            </a:extLst>
          </p:cNvPr>
          <p:cNvGrpSpPr/>
          <p:nvPr/>
        </p:nvGrpSpPr>
        <p:grpSpPr>
          <a:xfrm>
            <a:off x="5021386" y="4137987"/>
            <a:ext cx="934572" cy="1088921"/>
            <a:chOff x="894229" y="2902311"/>
            <a:chExt cx="855383" cy="1276000"/>
          </a:xfrm>
        </p:grpSpPr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98A637DD-57E4-4A32-9778-B144842AE017}"/>
                </a:ext>
              </a:extLst>
            </p:cNvPr>
            <p:cNvSpPr/>
            <p:nvPr/>
          </p:nvSpPr>
          <p:spPr>
            <a:xfrm>
              <a:off x="894229" y="2902311"/>
              <a:ext cx="848074" cy="1276000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 </a:t>
              </a:r>
              <a:endParaRPr lang="ko-KR" alt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53AECE-E107-4B6D-A027-F1F0F5C4D6E9}"/>
                </a:ext>
              </a:extLst>
            </p:cNvPr>
            <p:cNvSpPr txBox="1"/>
            <p:nvPr/>
          </p:nvSpPr>
          <p:spPr>
            <a:xfrm>
              <a:off x="989812" y="3373801"/>
              <a:ext cx="759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>
                  <a:solidFill>
                    <a:schemeClr val="bg1"/>
                  </a:solidFill>
                </a:rPr>
                <a:t>광명시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2162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0EC004-FF18-4108-8687-DAE12D1D1CF8}"/>
              </a:ext>
            </a:extLst>
          </p:cNvPr>
          <p:cNvSpPr txBox="1"/>
          <p:nvPr/>
        </p:nvSpPr>
        <p:spPr>
          <a:xfrm>
            <a:off x="0" y="861101"/>
            <a:ext cx="3574733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지역 개요를 써보자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E0B863B-868B-4DC0-9B7C-47AA5B2BA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232" y="1043807"/>
            <a:ext cx="8200768" cy="576606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AA83A5B-7896-4E32-82B8-126386412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295368"/>
            <a:ext cx="3574732" cy="565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89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4AF287D-AED2-E9BC-EB14-9DD064ACC8BA}"/>
              </a:ext>
            </a:extLst>
          </p:cNvPr>
          <p:cNvSpPr/>
          <p:nvPr/>
        </p:nvSpPr>
        <p:spPr>
          <a:xfrm>
            <a:off x="0" y="940896"/>
            <a:ext cx="2590800" cy="4021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✅지적 편집도</a:t>
            </a: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48CCD1B1-638D-4212-9980-D85939D73562}"/>
              </a:ext>
            </a:extLst>
          </p:cNvPr>
          <p:cNvSpPr/>
          <p:nvPr/>
        </p:nvSpPr>
        <p:spPr>
          <a:xfrm>
            <a:off x="9082216" y="2520778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831B101-78D3-422A-89F4-F025D8684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4400" y="771471"/>
            <a:ext cx="4927600" cy="608652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9F91F9A-DA13-44C3-93C8-CCAD93205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0936" y="771472"/>
            <a:ext cx="4573464" cy="636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50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4E23226-7B39-4B8E-B062-B589537F2C4A}"/>
              </a:ext>
            </a:extLst>
          </p:cNvPr>
          <p:cNvSpPr/>
          <p:nvPr/>
        </p:nvSpPr>
        <p:spPr>
          <a:xfrm>
            <a:off x="0" y="860161"/>
            <a:ext cx="349098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</a:t>
            </a:r>
            <a:r>
              <a:rPr lang="ko-KR" altLang="en-US" sz="2400" b="1" dirty="0" err="1"/>
              <a:t>동별</a:t>
            </a:r>
            <a:r>
              <a:rPr lang="ko-KR" altLang="en-US" sz="2400" b="1" dirty="0"/>
              <a:t> 인구수 </a:t>
            </a:r>
            <a:r>
              <a:rPr lang="ko-KR" altLang="en-US" sz="2400" b="1" dirty="0" err="1"/>
              <a:t>세대수</a:t>
            </a:r>
            <a:r>
              <a:rPr lang="ko-KR" altLang="en-US" sz="2400" b="1" dirty="0"/>
              <a:t>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965E85F5-4ACC-47BD-B93D-582896474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5800"/>
            <a:ext cx="12192000" cy="478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7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DD11B5E-64CF-11FE-5C83-4995768C9F11}"/>
              </a:ext>
            </a:extLst>
          </p:cNvPr>
          <p:cNvSpPr/>
          <p:nvPr/>
        </p:nvSpPr>
        <p:spPr>
          <a:xfrm>
            <a:off x="0" y="913888"/>
            <a:ext cx="316454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✅연령별 인구 비중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C1B3F117-12D8-481D-BA46-A21F19264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8896"/>
            <a:ext cx="12192000" cy="397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1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DD11B5E-64CF-11FE-5C83-4995768C9F11}"/>
              </a:ext>
            </a:extLst>
          </p:cNvPr>
          <p:cNvSpPr/>
          <p:nvPr/>
        </p:nvSpPr>
        <p:spPr>
          <a:xfrm>
            <a:off x="0" y="776574"/>
            <a:ext cx="202557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인구 이동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A845848-60BC-4997-A2FA-447A6C317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570" y="1238239"/>
            <a:ext cx="10166430" cy="553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0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6DD6D86-5F47-87DA-0347-AB0C523FB41D}"/>
              </a:ext>
            </a:extLst>
          </p:cNvPr>
          <p:cNvSpPr/>
          <p:nvPr/>
        </p:nvSpPr>
        <p:spPr>
          <a:xfrm>
            <a:off x="0" y="829898"/>
            <a:ext cx="2976281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/>
              <a:t>✅ 생활권 </a:t>
            </a:r>
            <a:r>
              <a:rPr lang="ko-KR" altLang="en-US" sz="2400" b="1" dirty="0" err="1"/>
              <a:t>나눠보기</a:t>
            </a:r>
            <a:r>
              <a:rPr lang="ko-KR" altLang="en-US" sz="2400" b="1" dirty="0"/>
              <a:t> </a:t>
            </a:r>
          </a:p>
        </p:txBody>
      </p:sp>
      <p:sp>
        <p:nvSpPr>
          <p:cNvPr id="2" name="설명선: 아래쪽 화살표 1">
            <a:extLst>
              <a:ext uri="{FF2B5EF4-FFF2-40B4-BE49-F238E27FC236}">
                <a16:creationId xmlns:a16="http://schemas.microsoft.com/office/drawing/2014/main" id="{3253269A-B709-4190-9C55-CEDFF616BC76}"/>
              </a:ext>
            </a:extLst>
          </p:cNvPr>
          <p:cNvSpPr/>
          <p:nvPr/>
        </p:nvSpPr>
        <p:spPr>
          <a:xfrm>
            <a:off x="4868562" y="1672910"/>
            <a:ext cx="45719" cy="45719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9204B0-C3D0-4597-9D2E-25F852213199}"/>
              </a:ext>
            </a:extLst>
          </p:cNvPr>
          <p:cNvSpPr txBox="1"/>
          <p:nvPr/>
        </p:nvSpPr>
        <p:spPr>
          <a:xfrm>
            <a:off x="5272492" y="2265680"/>
            <a:ext cx="1168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/>
              <a:t>광명생활권</a:t>
            </a:r>
            <a:endParaRPr lang="ko-KR" altLang="en-US" sz="1000" b="1" dirty="0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C222FD6E-7034-46AA-9D37-71864DDF1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450" y="1321766"/>
            <a:ext cx="6541360" cy="5353354"/>
          </a:xfrm>
          <a:prstGeom prst="rect">
            <a:avLst/>
          </a:prstGeom>
        </p:spPr>
      </p:pic>
      <p:sp>
        <p:nvSpPr>
          <p:cNvPr id="27" name="타원 26">
            <a:extLst>
              <a:ext uri="{FF2B5EF4-FFF2-40B4-BE49-F238E27FC236}">
                <a16:creationId xmlns:a16="http://schemas.microsoft.com/office/drawing/2014/main" id="{C0CCF50A-BD9E-4F82-B05B-59EEF739495F}"/>
              </a:ext>
            </a:extLst>
          </p:cNvPr>
          <p:cNvSpPr/>
          <p:nvPr/>
        </p:nvSpPr>
        <p:spPr>
          <a:xfrm>
            <a:off x="5633171" y="1882407"/>
            <a:ext cx="1423027" cy="547051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r>
              <a:rPr lang="ko-KR" altLang="en-US" dirty="0" err="1"/>
              <a:t>광명동</a:t>
            </a:r>
            <a:r>
              <a:rPr lang="ko-KR" altLang="en-US" dirty="0"/>
              <a:t> 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72BB9CC8-D1D5-4E67-8E93-01431A0C3AC4}"/>
              </a:ext>
            </a:extLst>
          </p:cNvPr>
          <p:cNvSpPr/>
          <p:nvPr/>
        </p:nvSpPr>
        <p:spPr>
          <a:xfrm>
            <a:off x="6659883" y="2511901"/>
            <a:ext cx="1168398" cy="547051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2.</a:t>
            </a:r>
          </a:p>
          <a:p>
            <a:pPr algn="ctr"/>
            <a:r>
              <a:rPr lang="ko-KR" altLang="en-US" dirty="0" err="1"/>
              <a:t>철산동</a:t>
            </a:r>
            <a:r>
              <a:rPr lang="ko-KR" altLang="en-US" dirty="0"/>
              <a:t> 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A6515933-D56F-488F-951B-B96A0970F01D}"/>
              </a:ext>
            </a:extLst>
          </p:cNvPr>
          <p:cNvSpPr/>
          <p:nvPr/>
        </p:nvSpPr>
        <p:spPr>
          <a:xfrm>
            <a:off x="7244082" y="3886200"/>
            <a:ext cx="1168398" cy="635000"/>
          </a:xfrm>
          <a:prstGeom prst="ellipse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3.</a:t>
            </a:r>
          </a:p>
          <a:p>
            <a:pPr algn="ctr"/>
            <a:r>
              <a:rPr lang="ko-KR" altLang="en-US" dirty="0" err="1"/>
              <a:t>하안동</a:t>
            </a:r>
            <a:endParaRPr lang="ko-KR" altLang="en-US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CF5F8A8C-3FD5-4C93-8F2C-FF05AA8F2B40}"/>
              </a:ext>
            </a:extLst>
          </p:cNvPr>
          <p:cNvSpPr/>
          <p:nvPr/>
        </p:nvSpPr>
        <p:spPr>
          <a:xfrm>
            <a:off x="7975911" y="4704079"/>
            <a:ext cx="1168398" cy="728497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4.</a:t>
            </a:r>
          </a:p>
          <a:p>
            <a:pPr algn="ctr"/>
            <a:r>
              <a:rPr lang="ko-KR" altLang="en-US" dirty="0" err="1"/>
              <a:t>소하동</a:t>
            </a:r>
            <a:endParaRPr lang="ko-KR" altLang="en-US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D2E0C373-8842-41D4-B8FA-819B62985D55}"/>
              </a:ext>
            </a:extLst>
          </p:cNvPr>
          <p:cNvSpPr/>
          <p:nvPr/>
        </p:nvSpPr>
        <p:spPr>
          <a:xfrm>
            <a:off x="7244082" y="5519728"/>
            <a:ext cx="1259840" cy="817879"/>
          </a:xfrm>
          <a:prstGeom prst="ellipse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5.</a:t>
            </a:r>
          </a:p>
          <a:p>
            <a:pPr algn="ctr"/>
            <a:r>
              <a:rPr lang="ko-KR" altLang="en-US" dirty="0" err="1"/>
              <a:t>일직동</a:t>
            </a:r>
            <a:r>
              <a:rPr lang="ko-KR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6171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45D4E4C-E8D4-45D5-A6EA-8A47FD2C844F}"/>
              </a:ext>
            </a:extLst>
          </p:cNvPr>
          <p:cNvSpPr/>
          <p:nvPr/>
        </p:nvSpPr>
        <p:spPr>
          <a:xfrm>
            <a:off x="0" y="939975"/>
            <a:ext cx="4433104" cy="4451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수도권 입지 등급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광명시</a:t>
            </a:r>
            <a:r>
              <a:rPr lang="en-US" altLang="ko-KR" sz="2400" b="1" dirty="0"/>
              <a:t>)</a:t>
            </a:r>
            <a:endParaRPr lang="ko-KR" altLang="en-US" sz="24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D931AC4-0D0D-4037-BF1B-29FB61146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621" y="1385123"/>
            <a:ext cx="7361558" cy="523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33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AD0D514-E02C-C543-485C-85AE8FA2E316}"/>
              </a:ext>
            </a:extLst>
          </p:cNvPr>
          <p:cNvSpPr/>
          <p:nvPr/>
        </p:nvSpPr>
        <p:spPr>
          <a:xfrm>
            <a:off x="0" y="829898"/>
            <a:ext cx="1434353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/>
              <a:t>✅ 직장</a:t>
            </a:r>
            <a:endParaRPr lang="ko-KR" altLang="en-US" sz="24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AFE5228-B382-45FE-9ECC-8F0C41FC346F}"/>
              </a:ext>
            </a:extLst>
          </p:cNvPr>
          <p:cNvSpPr/>
          <p:nvPr/>
        </p:nvSpPr>
        <p:spPr>
          <a:xfrm>
            <a:off x="548423" y="5743160"/>
            <a:ext cx="6441439" cy="2091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1D91433-BCC9-4D9A-B9DE-B424166DA0FF}"/>
              </a:ext>
            </a:extLst>
          </p:cNvPr>
          <p:cNvSpPr/>
          <p:nvPr/>
        </p:nvSpPr>
        <p:spPr>
          <a:xfrm>
            <a:off x="3694922" y="1454779"/>
            <a:ext cx="783772" cy="4616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42AB9B1-2BCA-4911-B374-0FC066DB373A}"/>
              </a:ext>
            </a:extLst>
          </p:cNvPr>
          <p:cNvSpPr/>
          <p:nvPr/>
        </p:nvSpPr>
        <p:spPr>
          <a:xfrm>
            <a:off x="2873828" y="1454779"/>
            <a:ext cx="783772" cy="4616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78179A0-F054-4103-8DE0-7B1A83B98DF8}"/>
              </a:ext>
            </a:extLst>
          </p:cNvPr>
          <p:cNvSpPr/>
          <p:nvPr/>
        </p:nvSpPr>
        <p:spPr>
          <a:xfrm>
            <a:off x="2326640" y="943063"/>
            <a:ext cx="647131" cy="461665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직장의 질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07B3012-EE77-4BA9-947F-3D3DBCD7761C}"/>
              </a:ext>
            </a:extLst>
          </p:cNvPr>
          <p:cNvSpPr/>
          <p:nvPr/>
        </p:nvSpPr>
        <p:spPr>
          <a:xfrm>
            <a:off x="1679509" y="943063"/>
            <a:ext cx="647131" cy="470290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직장의 양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D485E8C-7EFF-42B0-995B-C851DEA4F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1082" y="1413352"/>
            <a:ext cx="5673610" cy="513892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E9B2D3E-EF5E-4D32-986B-ADBB84822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4" y="1413352"/>
            <a:ext cx="5953760" cy="5159755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D426C832-4E20-48BE-A0B4-82CF12FFDC4E}"/>
              </a:ext>
            </a:extLst>
          </p:cNvPr>
          <p:cNvSpPr/>
          <p:nvPr/>
        </p:nvSpPr>
        <p:spPr>
          <a:xfrm>
            <a:off x="6020254" y="4399280"/>
            <a:ext cx="5644438" cy="204010"/>
          </a:xfrm>
          <a:prstGeom prst="rect">
            <a:avLst/>
          </a:prstGeom>
          <a:noFill/>
          <a:ln w="31750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8303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AD0D514-E02C-C543-485C-85AE8FA2E316}"/>
              </a:ext>
            </a:extLst>
          </p:cNvPr>
          <p:cNvSpPr/>
          <p:nvPr/>
        </p:nvSpPr>
        <p:spPr>
          <a:xfrm>
            <a:off x="0" y="829898"/>
            <a:ext cx="4007224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소득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원천징수 </a:t>
            </a:r>
            <a:r>
              <a:rPr lang="en-US" altLang="ko-KR" sz="2400" b="1" dirty="0"/>
              <a:t>&amp; </a:t>
            </a:r>
            <a:r>
              <a:rPr lang="ko-KR" altLang="en-US" sz="2400" b="1" dirty="0"/>
              <a:t>주소지</a:t>
            </a:r>
            <a:r>
              <a:rPr lang="en-US" altLang="ko-KR" sz="2400" b="1" dirty="0"/>
              <a:t>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883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183AD1-007D-480B-A32F-536E8F1A9BE7}"/>
              </a:ext>
            </a:extLst>
          </p:cNvPr>
          <p:cNvSpPr txBox="1"/>
          <p:nvPr/>
        </p:nvSpPr>
        <p:spPr>
          <a:xfrm>
            <a:off x="-27993" y="950857"/>
            <a:ext cx="264568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교통 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접근성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1BB9779-6269-463A-8AB2-A278AAD49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310" y="1024657"/>
            <a:ext cx="7841660" cy="53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58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FCCE587-5B31-4420-A967-910605CA5E3C}"/>
              </a:ext>
            </a:extLst>
          </p:cNvPr>
          <p:cNvSpPr/>
          <p:nvPr/>
        </p:nvSpPr>
        <p:spPr>
          <a:xfrm>
            <a:off x="-1" y="807059"/>
            <a:ext cx="1730189" cy="4429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/>
              <a:t>✅  </a:t>
            </a:r>
            <a:r>
              <a:rPr lang="ko-KR" altLang="en-US" sz="2400" b="1" dirty="0"/>
              <a:t>학군</a:t>
            </a:r>
            <a:endParaRPr lang="ko-KR" altLang="en-US" sz="2800" b="1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B670BF3-DA73-4975-BD50-944BC99D6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6883"/>
            <a:ext cx="4826643" cy="549111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E2EBE16-8113-4BD7-A1B9-9360DD09C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516" y="1782501"/>
            <a:ext cx="3818796" cy="507549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F5380B1-9952-4DCF-AB87-64F764D06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3312" y="1914782"/>
            <a:ext cx="3488688" cy="494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43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CCCA3A1A-81DE-49E1-8A8E-541887DF74E4}"/>
              </a:ext>
            </a:extLst>
          </p:cNvPr>
          <p:cNvSpPr/>
          <p:nvPr/>
        </p:nvSpPr>
        <p:spPr>
          <a:xfrm>
            <a:off x="0" y="917761"/>
            <a:ext cx="1597197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환경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C2ABA9F-9621-4942-B9CC-652F7D496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518151"/>
            <a:ext cx="4267200" cy="531702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F13D5D5-3EAA-472B-B03B-12EC8C9B4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105" y="1693425"/>
            <a:ext cx="2491956" cy="481625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C342B4C-9F69-4DAD-9A8A-3ED007090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754" y="1655442"/>
            <a:ext cx="2461473" cy="481625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97CBC41-9C42-4FE3-8442-AB4661A3DB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3837" y="1576553"/>
            <a:ext cx="2568163" cy="49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45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634C710-F4BE-4280-98F0-D9D4A066D817}"/>
              </a:ext>
            </a:extLst>
          </p:cNvPr>
          <p:cNvSpPr/>
          <p:nvPr/>
        </p:nvSpPr>
        <p:spPr>
          <a:xfrm>
            <a:off x="0" y="863114"/>
            <a:ext cx="1515035" cy="4616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공급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5BD0494-A07C-46A9-A8BE-3869B14F7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84" y="1324778"/>
            <a:ext cx="10985019" cy="520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92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634C710-F4BE-4280-98F0-D9D4A066D817}"/>
              </a:ext>
            </a:extLst>
          </p:cNvPr>
          <p:cNvSpPr/>
          <p:nvPr/>
        </p:nvSpPr>
        <p:spPr>
          <a:xfrm>
            <a:off x="0" y="839964"/>
            <a:ext cx="3935392" cy="4616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주변지역 공급 확인하기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4102AA2-7CA7-4F81-821D-0FAE3CD64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01" y="1484339"/>
            <a:ext cx="4854948" cy="520491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D94329D-B1F5-4DD2-BF4F-1A1167C72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548" y="1536891"/>
            <a:ext cx="7110076" cy="532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44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28DCB3-514B-4A52-82F7-C434749A8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90494"/>
            <a:ext cx="10439400" cy="612333"/>
          </a:xfrm>
        </p:spPr>
        <p:txBody>
          <a:bodyPr/>
          <a:lstStyle/>
          <a:p>
            <a:r>
              <a:rPr lang="ko-KR" altLang="en-US" dirty="0"/>
              <a:t>시세분석</a:t>
            </a:r>
            <a:r>
              <a:rPr lang="en-US" altLang="ko-KR" dirty="0"/>
              <a:t>(</a:t>
            </a:r>
            <a:r>
              <a:rPr lang="ko-KR" altLang="en-US" dirty="0"/>
              <a:t>랜드마크 아파트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A38D2CC4-F737-4470-8DCE-EB983CD93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3379" y="620110"/>
            <a:ext cx="3666792" cy="6074980"/>
          </a:xfr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334661D-7970-4079-86C4-EE698DA6D3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71" y="620110"/>
            <a:ext cx="6663967" cy="60749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4D40AB-EB51-4D9C-8647-AC8A8B4BDB21}"/>
              </a:ext>
            </a:extLst>
          </p:cNvPr>
          <p:cNvSpPr txBox="1"/>
          <p:nvPr/>
        </p:nvSpPr>
        <p:spPr>
          <a:xfrm>
            <a:off x="5638800" y="2974427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800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33B7632-2739-4BE6-8692-F317D4941A19}"/>
              </a:ext>
            </a:extLst>
          </p:cNvPr>
          <p:cNvSpPr/>
          <p:nvPr/>
        </p:nvSpPr>
        <p:spPr>
          <a:xfrm>
            <a:off x="7809186" y="1397875"/>
            <a:ext cx="1596755" cy="767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i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철산역롯데캐슬</a:t>
            </a:r>
            <a:r>
              <a:rPr lang="en-US" altLang="ko-KR" sz="1100" i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&amp;SK</a:t>
            </a:r>
            <a:r>
              <a:rPr lang="ko-KR" altLang="en-US" sz="1100" i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뷰 </a:t>
            </a:r>
            <a:endParaRPr lang="en-US" altLang="ko-KR" sz="1100" i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2023</a:t>
            </a:r>
            <a:r>
              <a:rPr lang="ko-KR" altLang="en-US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년 </a:t>
            </a:r>
            <a:r>
              <a:rPr lang="en-US" altLang="ko-KR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1211</a:t>
            </a:r>
            <a:r>
              <a:rPr lang="ko-KR" altLang="en-US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세대</a:t>
            </a:r>
            <a:endParaRPr lang="en-US" altLang="ko-KR" sz="105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ko-KR" altLang="en-US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매매</a:t>
            </a:r>
            <a:r>
              <a:rPr lang="en-US" altLang="ko-KR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12</a:t>
            </a:r>
            <a:r>
              <a:rPr lang="ko-KR" altLang="en-US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억</a:t>
            </a:r>
            <a:r>
              <a:rPr lang="en-US" altLang="ko-KR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r>
              <a:rPr lang="ko-KR" altLang="en-US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천 전세</a:t>
            </a:r>
            <a:r>
              <a:rPr lang="en-US" altLang="ko-KR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8</a:t>
            </a:r>
            <a:r>
              <a:rPr lang="ko-KR" altLang="en-US" sz="10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억</a:t>
            </a:r>
          </a:p>
          <a:p>
            <a:pPr algn="ctr"/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C6D4D93-1E87-4943-ABE3-69C36AACF76D}"/>
              </a:ext>
            </a:extLst>
          </p:cNvPr>
          <p:cNvSpPr/>
          <p:nvPr/>
        </p:nvSpPr>
        <p:spPr>
          <a:xfrm>
            <a:off x="8591797" y="4671848"/>
            <a:ext cx="1865996" cy="78827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유플래닛광명</a:t>
            </a:r>
            <a:endParaRPr lang="en-US" altLang="ko-KR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i="0" dirty="0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2019</a:t>
            </a:r>
            <a:r>
              <a:rPr lang="ko-KR" altLang="en-US" sz="1100" dirty="0">
                <a:solidFill>
                  <a:schemeClr val="bg1"/>
                </a:solidFill>
              </a:rPr>
              <a:t>년 </a:t>
            </a:r>
            <a:r>
              <a:rPr lang="en-US" altLang="ko-KR" sz="1100" dirty="0">
                <a:solidFill>
                  <a:schemeClr val="bg1"/>
                </a:solidFill>
              </a:rPr>
              <a:t>1500</a:t>
            </a:r>
            <a:r>
              <a:rPr lang="ko-KR" altLang="en-US" sz="1100" dirty="0">
                <a:solidFill>
                  <a:schemeClr val="bg1"/>
                </a:solidFill>
              </a:rPr>
              <a:t>세대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/>
              <a:t>매매</a:t>
            </a:r>
            <a:r>
              <a:rPr lang="en-US" altLang="ko-KR" sz="1100" dirty="0"/>
              <a:t>: 12</a:t>
            </a:r>
            <a:r>
              <a:rPr lang="ko-KR" altLang="en-US" sz="1100" dirty="0"/>
              <a:t>억</a:t>
            </a:r>
            <a:r>
              <a:rPr lang="en-US" altLang="ko-KR" sz="1100" dirty="0"/>
              <a:t>8</a:t>
            </a:r>
            <a:r>
              <a:rPr lang="ko-KR" altLang="en-US" sz="1100" dirty="0"/>
              <a:t>천 전세</a:t>
            </a:r>
            <a:r>
              <a:rPr lang="en-US" altLang="ko-KR" sz="1100" dirty="0"/>
              <a:t>: 6</a:t>
            </a:r>
            <a:r>
              <a:rPr lang="ko-KR" altLang="en-US" sz="1100" dirty="0"/>
              <a:t>억</a:t>
            </a:r>
            <a:r>
              <a:rPr lang="en-US" altLang="ko-KR" sz="1100" dirty="0"/>
              <a:t>6</a:t>
            </a:r>
            <a:r>
              <a:rPr lang="ko-KR" altLang="en-US" sz="1100" dirty="0"/>
              <a:t>천</a:t>
            </a:r>
          </a:p>
          <a:p>
            <a:pPr algn="ctr"/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412D7DE-A283-4DD0-9E86-9DF1149332CB}"/>
              </a:ext>
            </a:extLst>
          </p:cNvPr>
          <p:cNvSpPr/>
          <p:nvPr/>
        </p:nvSpPr>
        <p:spPr>
          <a:xfrm>
            <a:off x="8911953" y="5345874"/>
            <a:ext cx="1865996" cy="788277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광명역센트럴자이</a:t>
            </a:r>
            <a:endParaRPr lang="en-US" altLang="ko-KR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i="0" dirty="0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</a:t>
            </a:r>
            <a:r>
              <a:rPr lang="ko-KR" altLang="en-US" sz="1100" dirty="0">
                <a:solidFill>
                  <a:schemeClr val="bg1"/>
                </a:solidFill>
              </a:rPr>
              <a:t>년 </a:t>
            </a:r>
            <a:r>
              <a:rPr lang="en-US" altLang="ko-KR" sz="1100" dirty="0">
                <a:solidFill>
                  <a:schemeClr val="bg1"/>
                </a:solidFill>
              </a:rPr>
              <a:t>1005</a:t>
            </a:r>
            <a:r>
              <a:rPr lang="ko-KR" altLang="en-US" sz="1100" dirty="0">
                <a:solidFill>
                  <a:schemeClr val="bg1"/>
                </a:solidFill>
              </a:rPr>
              <a:t>세대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/>
              <a:t>매매</a:t>
            </a:r>
            <a:r>
              <a:rPr lang="en-US" altLang="ko-KR" sz="1100" dirty="0"/>
              <a:t>: 11</a:t>
            </a:r>
            <a:r>
              <a:rPr lang="ko-KR" altLang="en-US" sz="1100" dirty="0"/>
              <a:t>억</a:t>
            </a:r>
            <a:r>
              <a:rPr lang="en-US" altLang="ko-KR" sz="1100" dirty="0"/>
              <a:t>9</a:t>
            </a:r>
            <a:r>
              <a:rPr lang="ko-KR" altLang="en-US" sz="1100" dirty="0"/>
              <a:t>천 전세</a:t>
            </a:r>
            <a:r>
              <a:rPr lang="en-US" altLang="ko-KR" sz="1100" dirty="0"/>
              <a:t>: 6</a:t>
            </a:r>
            <a:r>
              <a:rPr lang="ko-KR" altLang="en-US" sz="1100" dirty="0"/>
              <a:t>억</a:t>
            </a:r>
            <a:r>
              <a:rPr lang="en-US" altLang="ko-KR" sz="1100" dirty="0"/>
              <a:t>6</a:t>
            </a:r>
            <a:r>
              <a:rPr lang="ko-KR" altLang="en-US" sz="1100" dirty="0"/>
              <a:t>천</a:t>
            </a:r>
          </a:p>
          <a:p>
            <a:pPr algn="ctr"/>
            <a:endParaRPr lang="ko-KR" altLang="en-US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9E1A5279-1299-4940-ACAC-3EF0F619669F}"/>
              </a:ext>
            </a:extLst>
          </p:cNvPr>
          <p:cNvSpPr/>
          <p:nvPr/>
        </p:nvSpPr>
        <p:spPr>
          <a:xfrm>
            <a:off x="8005027" y="2144111"/>
            <a:ext cx="1685511" cy="76725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철산자이더헤리티지</a:t>
            </a:r>
            <a:endParaRPr lang="en-US" altLang="ko-KR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i="0" dirty="0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i="0" dirty="0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2025</a:t>
            </a:r>
            <a:r>
              <a:rPr lang="ko-KR" altLang="en-US" sz="1200" b="1" i="0" dirty="0" err="1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ko-KR" altLang="en-US" sz="1100" dirty="0" err="1">
                <a:solidFill>
                  <a:schemeClr val="bg1"/>
                </a:solidFill>
              </a:rPr>
              <a:t>년</a:t>
            </a:r>
            <a:r>
              <a:rPr lang="ko-KR" altLang="en-US" sz="1100" dirty="0">
                <a:solidFill>
                  <a:schemeClr val="bg1"/>
                </a:solidFill>
              </a:rPr>
              <a:t> </a:t>
            </a:r>
            <a:r>
              <a:rPr lang="en-US" altLang="ko-KR" sz="1100" dirty="0">
                <a:solidFill>
                  <a:schemeClr val="bg1"/>
                </a:solidFill>
              </a:rPr>
              <a:t>3804</a:t>
            </a:r>
            <a:r>
              <a:rPr lang="ko-KR" altLang="en-US" sz="1100" dirty="0">
                <a:solidFill>
                  <a:schemeClr val="bg1"/>
                </a:solidFill>
              </a:rPr>
              <a:t>세대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/>
              <a:t>매매</a:t>
            </a:r>
            <a:r>
              <a:rPr lang="en-US" altLang="ko-KR" sz="1100" dirty="0"/>
              <a:t>: 12</a:t>
            </a:r>
            <a:r>
              <a:rPr lang="ko-KR" altLang="en-US" sz="1100" dirty="0"/>
              <a:t>억</a:t>
            </a:r>
            <a:endParaRPr lang="ko-KR" altLang="en-US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77E7C9F-CF07-48AB-9DA2-C0330C353032}"/>
              </a:ext>
            </a:extLst>
          </p:cNvPr>
          <p:cNvSpPr/>
          <p:nvPr/>
        </p:nvSpPr>
        <p:spPr>
          <a:xfrm>
            <a:off x="7072029" y="5345873"/>
            <a:ext cx="1865996" cy="788277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광명역푸르지오</a:t>
            </a:r>
            <a:endParaRPr lang="en-US" altLang="ko-KR" sz="1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i="0" dirty="0"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2017</a:t>
            </a:r>
            <a:r>
              <a:rPr lang="ko-KR" altLang="en-US" sz="1100" dirty="0">
                <a:solidFill>
                  <a:schemeClr val="bg1"/>
                </a:solidFill>
              </a:rPr>
              <a:t>년 </a:t>
            </a:r>
            <a:r>
              <a:rPr lang="en-US" altLang="ko-KR" sz="1100" dirty="0">
                <a:solidFill>
                  <a:schemeClr val="bg1"/>
                </a:solidFill>
              </a:rPr>
              <a:t>640</a:t>
            </a:r>
            <a:r>
              <a:rPr lang="ko-KR" altLang="en-US" sz="1100" dirty="0">
                <a:solidFill>
                  <a:schemeClr val="bg1"/>
                </a:solidFill>
              </a:rPr>
              <a:t>세대</a:t>
            </a:r>
            <a:endParaRPr lang="en-US" altLang="ko-KR" sz="1100" dirty="0">
              <a:solidFill>
                <a:schemeClr val="bg1"/>
              </a:solidFill>
            </a:endParaRPr>
          </a:p>
          <a:p>
            <a:r>
              <a:rPr lang="ko-KR" altLang="en-US" sz="1100" dirty="0"/>
              <a:t>매매</a:t>
            </a:r>
            <a:r>
              <a:rPr lang="en-US" altLang="ko-KR" sz="1100" dirty="0"/>
              <a:t>: 11</a:t>
            </a:r>
            <a:r>
              <a:rPr lang="ko-KR" altLang="en-US" sz="1100" dirty="0"/>
              <a:t>억</a:t>
            </a:r>
            <a:r>
              <a:rPr lang="en-US" altLang="ko-KR" sz="1100" dirty="0"/>
              <a:t>5</a:t>
            </a:r>
            <a:r>
              <a:rPr lang="ko-KR" altLang="en-US" sz="1100" dirty="0"/>
              <a:t>천 전세</a:t>
            </a:r>
            <a:r>
              <a:rPr lang="en-US" altLang="ko-KR" sz="1100" dirty="0"/>
              <a:t>: 6</a:t>
            </a:r>
            <a:r>
              <a:rPr lang="ko-KR" altLang="en-US" sz="1100" dirty="0"/>
              <a:t>억</a:t>
            </a:r>
            <a:r>
              <a:rPr lang="en-US" altLang="ko-KR" sz="1100" dirty="0"/>
              <a:t>2</a:t>
            </a:r>
            <a:r>
              <a:rPr lang="ko-KR" altLang="en-US" sz="1100" dirty="0"/>
              <a:t>천</a:t>
            </a:r>
          </a:p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7710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4B3E57-7E6B-4694-B4B4-25DF50E7B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3012440" cy="904239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시세분석</a:t>
            </a:r>
            <a:r>
              <a:rPr lang="en-US" altLang="ko-KR" dirty="0"/>
              <a:t>(</a:t>
            </a:r>
            <a:r>
              <a:rPr lang="ko-KR" altLang="en-US" dirty="0" err="1"/>
              <a:t>철산동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1EDE44ED-2EAD-4E48-A30C-69147CA758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8357" y="711543"/>
            <a:ext cx="6114357" cy="6249419"/>
          </a:xfrm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ABB05738-BCF8-4428-A0F0-FBE85602D56F}"/>
              </a:ext>
            </a:extLst>
          </p:cNvPr>
          <p:cNvGrpSpPr/>
          <p:nvPr/>
        </p:nvGrpSpPr>
        <p:grpSpPr>
          <a:xfrm>
            <a:off x="4796884" y="761785"/>
            <a:ext cx="1072060" cy="4336664"/>
            <a:chOff x="5298541" y="416560"/>
            <a:chExt cx="1163220" cy="592669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D9D779C3-F177-4998-AAC7-5770FF8A285A}"/>
                </a:ext>
              </a:extLst>
            </p:cNvPr>
            <p:cNvSpPr/>
            <p:nvPr/>
          </p:nvSpPr>
          <p:spPr>
            <a:xfrm>
              <a:off x="5344160" y="416560"/>
              <a:ext cx="1117600" cy="579120"/>
            </a:xfrm>
            <a:prstGeom prst="roundRect">
              <a:avLst/>
            </a:prstGeom>
            <a:solidFill>
              <a:srgbClr val="DE2AAB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13</a:t>
              </a:r>
              <a:r>
                <a:rPr lang="ko-KR" altLang="en-US" sz="1400" b="1" dirty="0"/>
                <a:t>억</a:t>
              </a:r>
              <a:endParaRPr lang="en-US" altLang="ko-KR" sz="1400" b="1" dirty="0"/>
            </a:p>
            <a:p>
              <a:pPr algn="ctr"/>
              <a:r>
                <a:rPr lang="ko-KR" altLang="en-US" sz="1400" b="1" dirty="0"/>
                <a:t>이상</a:t>
              </a: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B8196CA2-1B7E-4736-8AB5-E2F887ADB215}"/>
                </a:ext>
              </a:extLst>
            </p:cNvPr>
            <p:cNvSpPr/>
            <p:nvPr/>
          </p:nvSpPr>
          <p:spPr>
            <a:xfrm>
              <a:off x="5321348" y="1173465"/>
              <a:ext cx="1140412" cy="550212"/>
            </a:xfrm>
            <a:prstGeom prst="roundRect">
              <a:avLst/>
            </a:prstGeom>
            <a:solidFill>
              <a:srgbClr val="C00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12~13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8954DD19-679C-4F5B-9E1B-71AAF2BE1FB8}"/>
                </a:ext>
              </a:extLst>
            </p:cNvPr>
            <p:cNvSpPr/>
            <p:nvPr/>
          </p:nvSpPr>
          <p:spPr>
            <a:xfrm>
              <a:off x="5344160" y="2007943"/>
              <a:ext cx="1117600" cy="579120"/>
            </a:xfrm>
            <a:prstGeom prst="roundRect">
              <a:avLst/>
            </a:prstGeom>
            <a:solidFill>
              <a:srgbClr val="FF0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11~12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105EF02-0B1D-4F0F-8C45-5FF9AAE7090F}"/>
                </a:ext>
              </a:extLst>
            </p:cNvPr>
            <p:cNvSpPr/>
            <p:nvPr/>
          </p:nvSpPr>
          <p:spPr>
            <a:xfrm>
              <a:off x="5344160" y="2750412"/>
              <a:ext cx="1117600" cy="579120"/>
            </a:xfrm>
            <a:prstGeom prst="roundRect">
              <a:avLst/>
            </a:prstGeom>
            <a:solidFill>
              <a:srgbClr val="FFC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FFC000"/>
                  </a:solidFill>
                  <a:highlight>
                    <a:srgbClr val="000080"/>
                  </a:highlight>
                </a:rPr>
                <a:t>10~11</a:t>
              </a:r>
              <a:r>
                <a:rPr lang="ko-KR" altLang="en-US" sz="1400" b="1" dirty="0">
                  <a:highlight>
                    <a:srgbClr val="000080"/>
                  </a:highlight>
                </a:rPr>
                <a:t>억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3FD129D1-A5D5-49EB-9E7A-9C6E3165C39F}"/>
                </a:ext>
              </a:extLst>
            </p:cNvPr>
            <p:cNvSpPr/>
            <p:nvPr/>
          </p:nvSpPr>
          <p:spPr>
            <a:xfrm>
              <a:off x="5321352" y="3533534"/>
              <a:ext cx="1140408" cy="622178"/>
            </a:xfrm>
            <a:prstGeom prst="roundRect">
              <a:avLst>
                <a:gd name="adj" fmla="val 33334"/>
              </a:avLst>
            </a:prstGeom>
            <a:solidFill>
              <a:srgbClr val="92D05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9~10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0CB91721-C62E-494E-8B81-7DF62B896221}"/>
                </a:ext>
              </a:extLst>
            </p:cNvPr>
            <p:cNvSpPr/>
            <p:nvPr/>
          </p:nvSpPr>
          <p:spPr>
            <a:xfrm>
              <a:off x="5298541" y="4300615"/>
              <a:ext cx="1163220" cy="579120"/>
            </a:xfrm>
            <a:prstGeom prst="roundRect">
              <a:avLst>
                <a:gd name="adj" fmla="val 23412"/>
              </a:avLst>
            </a:prstGeom>
            <a:solidFill>
              <a:srgbClr val="00B0F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8 ~9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FE936A61-04FD-46AA-BF45-52B7ADCE2F5B}"/>
                </a:ext>
              </a:extLst>
            </p:cNvPr>
            <p:cNvSpPr/>
            <p:nvPr/>
          </p:nvSpPr>
          <p:spPr>
            <a:xfrm>
              <a:off x="5321348" y="5032373"/>
              <a:ext cx="1140412" cy="579120"/>
            </a:xfrm>
            <a:prstGeom prst="roundRect">
              <a:avLst/>
            </a:prstGeom>
            <a:solidFill>
              <a:srgbClr val="00206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7~8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86B15382-143C-4784-A18A-DACB952C48A1}"/>
                </a:ext>
              </a:extLst>
            </p:cNvPr>
            <p:cNvSpPr/>
            <p:nvPr/>
          </p:nvSpPr>
          <p:spPr>
            <a:xfrm>
              <a:off x="5344160" y="5764130"/>
              <a:ext cx="1117600" cy="579120"/>
            </a:xfrm>
            <a:prstGeom prst="roundRect">
              <a:avLst/>
            </a:prstGeom>
            <a:solidFill>
              <a:srgbClr val="7030A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6~7</a:t>
              </a:r>
              <a:r>
                <a:rPr lang="ko-KR" altLang="en-US" dirty="0"/>
                <a:t>억</a:t>
              </a:r>
            </a:p>
          </p:txBody>
        </p:sp>
      </p:grp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C0BE46D-7812-431E-AFB4-9BF7F31892B9}"/>
              </a:ext>
            </a:extLst>
          </p:cNvPr>
          <p:cNvSpPr/>
          <p:nvPr/>
        </p:nvSpPr>
        <p:spPr>
          <a:xfrm>
            <a:off x="4838929" y="5297561"/>
            <a:ext cx="1030014" cy="464424"/>
          </a:xfrm>
          <a:prstGeom prst="roundRect">
            <a:avLst/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6</a:t>
            </a:r>
            <a:r>
              <a:rPr lang="ko-KR" altLang="en-US" sz="1600" dirty="0" err="1"/>
              <a:t>억이하</a:t>
            </a:r>
            <a:r>
              <a:rPr lang="ko-KR" altLang="en-US" sz="1600" dirty="0"/>
              <a:t>  </a:t>
            </a:r>
          </a:p>
        </p:txBody>
      </p:sp>
      <p:pic>
        <p:nvPicPr>
          <p:cNvPr id="19" name="내용 개체 틀 4">
            <a:extLst>
              <a:ext uri="{FF2B5EF4-FFF2-40B4-BE49-F238E27FC236}">
                <a16:creationId xmlns:a16="http://schemas.microsoft.com/office/drawing/2014/main" id="{F43CB674-C219-413C-B3BE-93342B072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717" y="637383"/>
            <a:ext cx="5930096" cy="6437692"/>
          </a:xfrm>
          <a:prstGeom prst="rect">
            <a:avLst/>
          </a:prstGeom>
        </p:spPr>
      </p:pic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3EAC968F-B061-4E6C-984A-24E406E58DD3}"/>
              </a:ext>
            </a:extLst>
          </p:cNvPr>
          <p:cNvSpPr/>
          <p:nvPr/>
        </p:nvSpPr>
        <p:spPr>
          <a:xfrm>
            <a:off x="8895449" y="737480"/>
            <a:ext cx="1406020" cy="698149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광명롯데낙천대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2005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442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:6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2800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:5</a:t>
            </a:r>
            <a:r>
              <a:rPr lang="ko-KR" altLang="en-US" sz="1100" b="1" dirty="0"/>
              <a:t>억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C4381E9-476B-4891-9A7E-261F9175DFE7}"/>
              </a:ext>
            </a:extLst>
          </p:cNvPr>
          <p:cNvSpPr/>
          <p:nvPr/>
        </p:nvSpPr>
        <p:spPr>
          <a:xfrm>
            <a:off x="2630824" y="726725"/>
            <a:ext cx="1388703" cy="698474"/>
          </a:xfrm>
          <a:prstGeom prst="roundRect">
            <a:avLst/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광명롯데낙천대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2005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442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:5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5000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:3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20</a:t>
            </a:r>
            <a:r>
              <a:rPr lang="en-US" altLang="ko-KR" sz="1200" b="1" dirty="0"/>
              <a:t>0 </a:t>
            </a:r>
            <a:endParaRPr lang="ko-KR" altLang="en-US" sz="1200" b="1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FBDFED3-448E-4662-816E-98A312420925}"/>
              </a:ext>
            </a:extLst>
          </p:cNvPr>
          <p:cNvSpPr/>
          <p:nvPr/>
        </p:nvSpPr>
        <p:spPr>
          <a:xfrm>
            <a:off x="-9267" y="737480"/>
            <a:ext cx="1117600" cy="42375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20</a:t>
            </a:r>
            <a:r>
              <a:rPr lang="ko-KR" altLang="en-US" dirty="0" err="1"/>
              <a:t>평대</a:t>
            </a:r>
            <a:endParaRPr lang="ko-KR" altLang="en-US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3FC8B350-59E1-4B23-9D1F-ACECB059EE4C}"/>
              </a:ext>
            </a:extLst>
          </p:cNvPr>
          <p:cNvSpPr/>
          <p:nvPr/>
        </p:nvSpPr>
        <p:spPr>
          <a:xfrm>
            <a:off x="10795000" y="696599"/>
            <a:ext cx="1117600" cy="42375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30</a:t>
            </a:r>
            <a:r>
              <a:rPr lang="ko-KR" altLang="en-US" dirty="0" err="1"/>
              <a:t>평대</a:t>
            </a:r>
            <a:endParaRPr lang="ko-KR" altLang="en-US" dirty="0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48129EB2-689B-42DA-B603-97EFE43EF19E}"/>
              </a:ext>
            </a:extLst>
          </p:cNvPr>
          <p:cNvSpPr/>
          <p:nvPr/>
        </p:nvSpPr>
        <p:spPr>
          <a:xfrm>
            <a:off x="7606494" y="737480"/>
            <a:ext cx="1288954" cy="698149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/>
              <a:t>광명현대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1998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841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:6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2000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:3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2000</a:t>
            </a:r>
            <a:endParaRPr lang="ko-KR" altLang="en-US" sz="1100" b="1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F8BB37E3-850B-4047-AA9F-C4E1968EB2E0}"/>
              </a:ext>
            </a:extLst>
          </p:cNvPr>
          <p:cNvSpPr/>
          <p:nvPr/>
        </p:nvSpPr>
        <p:spPr>
          <a:xfrm>
            <a:off x="1289352" y="709999"/>
            <a:ext cx="1251541" cy="779923"/>
          </a:xfrm>
          <a:prstGeom prst="roundRect">
            <a:avLst/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b="1" dirty="0"/>
              <a:t>광명현대</a:t>
            </a:r>
            <a:endParaRPr lang="en-US" altLang="ko-KR" sz="1050" b="1" dirty="0"/>
          </a:p>
          <a:p>
            <a:r>
              <a:rPr lang="en-US" altLang="ko-KR" sz="1050" b="1" dirty="0"/>
              <a:t>1998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841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r>
              <a:rPr lang="ko-KR" altLang="en-US" sz="1050" b="1" dirty="0"/>
              <a:t>매매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4000</a:t>
            </a:r>
          </a:p>
          <a:p>
            <a:r>
              <a:rPr lang="ko-KR" altLang="en-US" sz="1050" b="1" dirty="0"/>
              <a:t>전세</a:t>
            </a:r>
            <a:r>
              <a:rPr lang="en-US" altLang="ko-KR" sz="1050" b="1" dirty="0"/>
              <a:t>:2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2000</a:t>
            </a:r>
            <a:endParaRPr lang="ko-KR" altLang="en-US" sz="1050" b="1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9D0B2472-CBD6-4A99-9C8D-3B17B9E78D16}"/>
              </a:ext>
            </a:extLst>
          </p:cNvPr>
          <p:cNvSpPr/>
          <p:nvPr/>
        </p:nvSpPr>
        <p:spPr>
          <a:xfrm>
            <a:off x="8889358" y="1435629"/>
            <a:ext cx="1443944" cy="698149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철산우성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1990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900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:6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1000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:3</a:t>
            </a:r>
            <a:r>
              <a:rPr lang="ko-KR" altLang="en-US" sz="1100" b="1" dirty="0"/>
              <a:t>억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C49E230F-CCF9-40D4-A29B-B0CA7065FA38}"/>
              </a:ext>
            </a:extLst>
          </p:cNvPr>
          <p:cNvSpPr/>
          <p:nvPr/>
        </p:nvSpPr>
        <p:spPr>
          <a:xfrm>
            <a:off x="2630824" y="1425720"/>
            <a:ext cx="1305995" cy="779924"/>
          </a:xfrm>
          <a:prstGeom prst="roundRect">
            <a:avLst/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철산우성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1990</a:t>
            </a:r>
            <a:r>
              <a:rPr lang="ko-KR" altLang="en-US" sz="1100" b="1" dirty="0"/>
              <a:t>년</a:t>
            </a:r>
            <a:r>
              <a:rPr lang="en-US" altLang="ko-KR" sz="1100" b="1" dirty="0"/>
              <a:t>900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:4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9</a:t>
            </a:r>
            <a:r>
              <a:rPr lang="ko-KR" altLang="en-US" sz="1100" b="1" dirty="0"/>
              <a:t>천 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:2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3000</a:t>
            </a:r>
            <a:endParaRPr lang="ko-KR" altLang="en-US" sz="1100" b="1" dirty="0"/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C939129D-0096-45E7-AA48-8C201DFE60CC}"/>
              </a:ext>
            </a:extLst>
          </p:cNvPr>
          <p:cNvSpPr/>
          <p:nvPr/>
        </p:nvSpPr>
        <p:spPr>
          <a:xfrm>
            <a:off x="7556679" y="1391731"/>
            <a:ext cx="1303987" cy="828040"/>
          </a:xfrm>
          <a:prstGeom prst="roundRect">
            <a:avLst>
              <a:gd name="adj" fmla="val 14694"/>
            </a:avLst>
          </a:prstGeom>
          <a:solidFill>
            <a:schemeClr val="accent4">
              <a:alpha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철산자이헤리티지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2025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3804^</a:t>
            </a:r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:105000</a:t>
            </a:r>
            <a:r>
              <a:rPr lang="ko-KR" altLang="en-US" sz="1100" b="1" dirty="0"/>
              <a:t>억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7EFA9D85-93E1-4DC8-8635-8651A6605BE6}"/>
              </a:ext>
            </a:extLst>
          </p:cNvPr>
          <p:cNvSpPr/>
          <p:nvPr/>
        </p:nvSpPr>
        <p:spPr>
          <a:xfrm>
            <a:off x="1186664" y="1508148"/>
            <a:ext cx="1403168" cy="728190"/>
          </a:xfrm>
          <a:prstGeom prst="roundRect">
            <a:avLst>
              <a:gd name="adj" fmla="val 13104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철산자이더헤리티지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2025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3804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</a:t>
            </a:r>
            <a:r>
              <a:rPr lang="ko-KR" altLang="en-US" sz="1100" b="1" dirty="0"/>
              <a:t>미정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438D413D-3A01-4EC5-BE44-48237E9A023B}"/>
              </a:ext>
            </a:extLst>
          </p:cNvPr>
          <p:cNvSpPr/>
          <p:nvPr/>
        </p:nvSpPr>
        <p:spPr>
          <a:xfrm>
            <a:off x="8889358" y="2129481"/>
            <a:ext cx="1412111" cy="735095"/>
          </a:xfrm>
          <a:prstGeom prst="roundRect">
            <a:avLst>
              <a:gd name="adj" fmla="val 26880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철산주공</a:t>
            </a:r>
            <a:r>
              <a:rPr lang="en-US" altLang="ko-KR" sz="1050" b="1" dirty="0"/>
              <a:t>13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1986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2460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:9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2000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:3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  <a:endParaRPr lang="ko-KR" altLang="en-US" sz="1050" b="1" dirty="0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770326D9-4B44-4376-B73E-D5F826D23849}"/>
              </a:ext>
            </a:extLst>
          </p:cNvPr>
          <p:cNvSpPr/>
          <p:nvPr/>
        </p:nvSpPr>
        <p:spPr>
          <a:xfrm>
            <a:off x="2589924" y="2227929"/>
            <a:ext cx="1225134" cy="808043"/>
          </a:xfrm>
          <a:prstGeom prst="roundRect">
            <a:avLst/>
          </a:prstGeom>
          <a:solidFill>
            <a:srgbClr val="00B0F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철산주공</a:t>
            </a:r>
            <a:r>
              <a:rPr lang="en-US" altLang="ko-KR" sz="1100" b="1" dirty="0"/>
              <a:t>13</a:t>
            </a:r>
            <a:r>
              <a:rPr lang="ko-KR" altLang="en-US" sz="1100" b="1" dirty="0"/>
              <a:t>단지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1986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2460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:8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7000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:3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3000</a:t>
            </a:r>
            <a:endParaRPr lang="ko-KR" altLang="en-US" sz="1100" b="1" dirty="0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E7162C79-C90D-47B4-80D6-124B9616085F}"/>
              </a:ext>
            </a:extLst>
          </p:cNvPr>
          <p:cNvSpPr/>
          <p:nvPr/>
        </p:nvSpPr>
        <p:spPr>
          <a:xfrm>
            <a:off x="1069655" y="2214325"/>
            <a:ext cx="1506985" cy="819313"/>
          </a:xfrm>
          <a:prstGeom prst="roundRect">
            <a:avLst>
              <a:gd name="adj" fmla="val 33334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err="1"/>
              <a:t>철산역롯데캐슬</a:t>
            </a:r>
            <a:r>
              <a:rPr lang="en-US" altLang="ko-KR" sz="1100" b="1" dirty="0"/>
              <a:t>k</a:t>
            </a:r>
            <a:r>
              <a:rPr lang="ko-KR" altLang="en-US" sz="1100" b="1" dirty="0"/>
              <a:t>뷰</a:t>
            </a:r>
            <a:endParaRPr lang="en-US" altLang="ko-KR" sz="1100" b="1" dirty="0"/>
          </a:p>
          <a:p>
            <a:r>
              <a:rPr lang="en-US" altLang="ko-KR" sz="1100" b="1" dirty="0"/>
              <a:t>2022</a:t>
            </a:r>
            <a:r>
              <a:rPr lang="ko-KR" altLang="en-US" sz="1100" b="1" dirty="0"/>
              <a:t>년</a:t>
            </a:r>
            <a:r>
              <a:rPr lang="en-US" altLang="ko-KR" sz="1100" b="1" dirty="0"/>
              <a:t>1313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r>
              <a:rPr lang="ko-KR" altLang="en-US" sz="1100" b="1" dirty="0"/>
              <a:t>매매</a:t>
            </a:r>
            <a:r>
              <a:rPr lang="en-US" altLang="ko-KR" sz="1100" b="1" dirty="0"/>
              <a:t>:9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4000</a:t>
            </a:r>
          </a:p>
          <a:p>
            <a:r>
              <a:rPr lang="ko-KR" altLang="en-US" sz="1100" b="1" dirty="0"/>
              <a:t>전세</a:t>
            </a:r>
            <a:r>
              <a:rPr lang="en-US" altLang="ko-KR" sz="1100" b="1" dirty="0"/>
              <a:t>:5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7000</a:t>
            </a:r>
            <a:endParaRPr lang="ko-KR" altLang="en-US" sz="1100" b="1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5C584CBE-F20D-43AB-8997-473ADDAE8567}"/>
              </a:ext>
            </a:extLst>
          </p:cNvPr>
          <p:cNvSpPr/>
          <p:nvPr/>
        </p:nvSpPr>
        <p:spPr>
          <a:xfrm>
            <a:off x="7301021" y="2133778"/>
            <a:ext cx="1652820" cy="935644"/>
          </a:xfrm>
          <a:prstGeom prst="roundRect">
            <a:avLst>
              <a:gd name="adj" fmla="val 50000"/>
            </a:avLst>
          </a:prstGeom>
          <a:solidFill>
            <a:srgbClr val="C0000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철산역롯데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캐슬</a:t>
            </a:r>
            <a:r>
              <a:rPr lang="en-US" altLang="ko-KR" sz="1050" b="1" dirty="0" err="1"/>
              <a:t>sk</a:t>
            </a:r>
            <a:r>
              <a:rPr lang="ko-KR" altLang="en-US" sz="1050" b="1" dirty="0"/>
              <a:t>뷰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2022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1313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:12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200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:8</a:t>
            </a:r>
            <a:r>
              <a:rPr lang="ko-KR" altLang="en-US" sz="1050" b="1" dirty="0"/>
              <a:t>억</a:t>
            </a:r>
            <a:endParaRPr lang="en-US" altLang="ko-KR" sz="1050" b="1" dirty="0"/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C605A4D9-0387-4024-86ED-9394831ABAB0}"/>
              </a:ext>
            </a:extLst>
          </p:cNvPr>
          <p:cNvSpPr/>
          <p:nvPr/>
        </p:nvSpPr>
        <p:spPr>
          <a:xfrm>
            <a:off x="8928178" y="2879125"/>
            <a:ext cx="1412111" cy="735095"/>
          </a:xfrm>
          <a:prstGeom prst="roundRect">
            <a:avLst>
              <a:gd name="adj" fmla="val 26880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ㅊ철산주공</a:t>
            </a:r>
            <a:r>
              <a:rPr lang="en-US" altLang="ko-KR" sz="1050" b="1" dirty="0"/>
              <a:t>12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1986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1800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:9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1000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:3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</a:t>
            </a:r>
            <a:r>
              <a:rPr lang="ko-KR" altLang="en-US" sz="1050" b="1" dirty="0"/>
              <a:t>천</a:t>
            </a: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ADA5C3F6-EFF5-4443-9B88-D2588A61C42C}"/>
              </a:ext>
            </a:extLst>
          </p:cNvPr>
          <p:cNvSpPr/>
          <p:nvPr/>
        </p:nvSpPr>
        <p:spPr>
          <a:xfrm>
            <a:off x="2556926" y="3793786"/>
            <a:ext cx="1355365" cy="761438"/>
          </a:xfrm>
          <a:prstGeom prst="roundRect">
            <a:avLst/>
          </a:prstGeom>
          <a:solidFill>
            <a:srgbClr val="00B0F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철산래미안자이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2009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2072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:8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6000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:5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1000</a:t>
            </a:r>
            <a:endParaRPr lang="ko-KR" altLang="en-US" sz="1100" b="1" dirty="0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EA943AE2-55F5-46EA-B7AF-0BA34B721432}"/>
              </a:ext>
            </a:extLst>
          </p:cNvPr>
          <p:cNvSpPr/>
          <p:nvPr/>
        </p:nvSpPr>
        <p:spPr>
          <a:xfrm>
            <a:off x="9044163" y="3687552"/>
            <a:ext cx="1335379" cy="749927"/>
          </a:xfrm>
          <a:prstGeom prst="roundRect">
            <a:avLst>
              <a:gd name="adj" fmla="val 14694"/>
            </a:avLst>
          </a:prstGeom>
          <a:solidFill>
            <a:schemeClr val="accent4">
              <a:alpha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철산래미안자이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2009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2072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:11</a:t>
            </a:r>
            <a:r>
              <a:rPr lang="ko-KR" altLang="en-US" sz="1050" b="1" dirty="0"/>
              <a:t>억 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8000</a:t>
            </a:r>
            <a:endParaRPr lang="ko-KR" altLang="en-US" sz="1050" b="1" dirty="0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C38ABD27-E60A-4F37-A1FE-4B38DDBBB48D}"/>
              </a:ext>
            </a:extLst>
          </p:cNvPr>
          <p:cNvSpPr/>
          <p:nvPr/>
        </p:nvSpPr>
        <p:spPr>
          <a:xfrm>
            <a:off x="10464963" y="3701035"/>
            <a:ext cx="1273057" cy="828039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철산한신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1992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1568</a:t>
            </a:r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:7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3000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언</a:t>
            </a:r>
            <a:r>
              <a:rPr lang="en-US" altLang="ko-KR" sz="1050" b="1" dirty="0"/>
              <a:t>4000</a:t>
            </a:r>
            <a:endParaRPr lang="ko-KR" altLang="en-US" sz="1050" b="1" dirty="0"/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4F23D258-8AA2-4DDF-BC7D-DE7E317D6ABB}"/>
              </a:ext>
            </a:extLst>
          </p:cNvPr>
          <p:cNvSpPr/>
          <p:nvPr/>
        </p:nvSpPr>
        <p:spPr>
          <a:xfrm>
            <a:off x="1097779" y="4755769"/>
            <a:ext cx="1443114" cy="701728"/>
          </a:xfrm>
          <a:prstGeom prst="roundRect">
            <a:avLst/>
          </a:prstGeom>
          <a:solidFill>
            <a:srgbClr val="00B0F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두산위브트레지움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2009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1248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:8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3000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:5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3000</a:t>
            </a:r>
            <a:endParaRPr lang="ko-KR" altLang="en-US" sz="11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C0CFA474-ECD3-4079-9BC5-71D1E3BB7BCC}"/>
              </a:ext>
            </a:extLst>
          </p:cNvPr>
          <p:cNvSpPr/>
          <p:nvPr/>
        </p:nvSpPr>
        <p:spPr>
          <a:xfrm>
            <a:off x="1063775" y="3092058"/>
            <a:ext cx="1443114" cy="701728"/>
          </a:xfrm>
          <a:prstGeom prst="roundRect">
            <a:avLst/>
          </a:prstGeom>
          <a:solidFill>
            <a:srgbClr val="00B0F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철산푸르지오하늘채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2010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1264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:8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5000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:51000</a:t>
            </a:r>
            <a:endParaRPr lang="ko-KR" altLang="en-US" sz="1100" b="1" dirty="0"/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576B22BA-D273-4B5B-B2AB-8C09CEEDE293}"/>
              </a:ext>
            </a:extLst>
          </p:cNvPr>
          <p:cNvSpPr/>
          <p:nvPr/>
        </p:nvSpPr>
        <p:spPr>
          <a:xfrm>
            <a:off x="979224" y="3857047"/>
            <a:ext cx="1506985" cy="819313"/>
          </a:xfrm>
          <a:prstGeom prst="roundRect">
            <a:avLst>
              <a:gd name="adj" fmla="val 33334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1" dirty="0" err="1"/>
              <a:t>철산센트럴푸르지오</a:t>
            </a:r>
            <a:endParaRPr lang="en-US" altLang="ko-KR" sz="1100" b="1" dirty="0"/>
          </a:p>
          <a:p>
            <a:r>
              <a:rPr lang="en-US" altLang="ko-KR" sz="1100" b="1" dirty="0"/>
              <a:t>2021</a:t>
            </a:r>
            <a:r>
              <a:rPr lang="ko-KR" altLang="en-US" sz="1100" b="1" dirty="0"/>
              <a:t>년</a:t>
            </a:r>
            <a:r>
              <a:rPr lang="en-US" altLang="ko-KR" sz="1100" b="1" dirty="0"/>
              <a:t>798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r>
              <a:rPr lang="ko-KR" altLang="en-US" sz="1100" b="1" dirty="0"/>
              <a:t>매매</a:t>
            </a:r>
            <a:r>
              <a:rPr lang="en-US" altLang="ko-KR" sz="1100" b="1" dirty="0"/>
              <a:t>:9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4000</a:t>
            </a:r>
          </a:p>
          <a:p>
            <a:r>
              <a:rPr lang="ko-KR" altLang="en-US" sz="1100" b="1" dirty="0"/>
              <a:t>전세</a:t>
            </a:r>
            <a:r>
              <a:rPr lang="en-US" altLang="ko-KR" sz="1100" b="1" dirty="0"/>
              <a:t>:6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3000</a:t>
            </a:r>
            <a:endParaRPr lang="ko-KR" altLang="en-US" sz="1100" b="1" dirty="0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1BBAFF81-C599-431A-8356-584013113D2E}"/>
              </a:ext>
            </a:extLst>
          </p:cNvPr>
          <p:cNvSpPr/>
          <p:nvPr/>
        </p:nvSpPr>
        <p:spPr>
          <a:xfrm>
            <a:off x="-50190" y="1140862"/>
            <a:ext cx="1264715" cy="747631"/>
          </a:xfrm>
          <a:prstGeom prst="roundRect">
            <a:avLst/>
          </a:prstGeom>
          <a:solidFill>
            <a:srgbClr val="00B0F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광명푸르지오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2007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427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:8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3000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3000</a:t>
            </a:r>
            <a:endParaRPr lang="ko-KR" altLang="en-US" sz="1050" b="1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A23FA6CC-6917-498A-8482-D48100912F56}"/>
              </a:ext>
            </a:extLst>
          </p:cNvPr>
          <p:cNvSpPr/>
          <p:nvPr/>
        </p:nvSpPr>
        <p:spPr>
          <a:xfrm>
            <a:off x="-169503" y="1954986"/>
            <a:ext cx="1249848" cy="761439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브라운스톤</a:t>
            </a:r>
            <a:r>
              <a:rPr lang="en-US" altLang="ko-KR" sz="1050" b="1" dirty="0"/>
              <a:t>1</a:t>
            </a:r>
            <a:r>
              <a:rPr lang="ko-KR" altLang="en-US" sz="1050" b="1" dirty="0"/>
              <a:t>차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2006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255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650BD707-7E3B-4534-ABAD-988A19D1ECB8}"/>
              </a:ext>
            </a:extLst>
          </p:cNvPr>
          <p:cNvSpPr/>
          <p:nvPr/>
        </p:nvSpPr>
        <p:spPr>
          <a:xfrm>
            <a:off x="2569773" y="3040031"/>
            <a:ext cx="1280867" cy="731287"/>
          </a:xfrm>
          <a:prstGeom prst="roundRect">
            <a:avLst/>
          </a:prstGeom>
          <a:solidFill>
            <a:srgbClr val="00B0F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철산주공</a:t>
            </a:r>
            <a:r>
              <a:rPr lang="en-US" altLang="ko-KR" sz="1100" b="1" dirty="0"/>
              <a:t>12</a:t>
            </a:r>
            <a:r>
              <a:rPr lang="ko-KR" altLang="en-US" sz="1100" b="1" dirty="0"/>
              <a:t>단지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1986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1800</a:t>
            </a:r>
            <a:r>
              <a:rPr lang="ko-KR" altLang="en-US" sz="1100" b="1" dirty="0"/>
              <a:t>세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:8</a:t>
            </a:r>
            <a:r>
              <a:rPr lang="ko-KR" altLang="en-US" sz="1100" b="1" dirty="0"/>
              <a:t>억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:3</a:t>
            </a:r>
            <a:r>
              <a:rPr lang="ko-KR" altLang="en-US" sz="1100" b="1" dirty="0"/>
              <a:t>억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B60BFB0D-D159-44AC-8266-89814F1D70BA}"/>
              </a:ext>
            </a:extLst>
          </p:cNvPr>
          <p:cNvSpPr/>
          <p:nvPr/>
        </p:nvSpPr>
        <p:spPr>
          <a:xfrm>
            <a:off x="-260248" y="3530234"/>
            <a:ext cx="1316119" cy="796594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도덕파크타운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2002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1117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 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2300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 3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2000</a:t>
            </a:r>
            <a:r>
              <a:rPr lang="ko-KR" altLang="en-US" sz="1050" b="1" dirty="0" err="1"/>
              <a:t>ㅊ</a:t>
            </a:r>
            <a:endParaRPr lang="en-US" altLang="ko-KR" sz="1050" b="1" dirty="0"/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90DA3F4A-6A1F-443F-AAC1-3554C3CF8AB3}"/>
              </a:ext>
            </a:extLst>
          </p:cNvPr>
          <p:cNvSpPr/>
          <p:nvPr/>
        </p:nvSpPr>
        <p:spPr>
          <a:xfrm>
            <a:off x="6136979" y="3778835"/>
            <a:ext cx="1276827" cy="698149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도덕파크타운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:3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8000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67363DE9-2FBE-41CC-84CF-C1F7124B2FA6}"/>
              </a:ext>
            </a:extLst>
          </p:cNvPr>
          <p:cNvSpPr/>
          <p:nvPr/>
        </p:nvSpPr>
        <p:spPr>
          <a:xfrm>
            <a:off x="7422495" y="3040031"/>
            <a:ext cx="1412111" cy="730001"/>
          </a:xfrm>
          <a:prstGeom prst="roundRect">
            <a:avLst>
              <a:gd name="adj" fmla="val 14694"/>
            </a:avLst>
          </a:prstGeom>
          <a:solidFill>
            <a:schemeClr val="accent4">
              <a:alpha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철산푸르지오하늘채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2010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1264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:10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6000</a:t>
            </a:r>
            <a:endParaRPr lang="ko-KR" altLang="en-US" sz="1050" b="1" dirty="0"/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53757DE9-3FE0-45B2-A2C3-614D6A998B85}"/>
              </a:ext>
            </a:extLst>
          </p:cNvPr>
          <p:cNvSpPr/>
          <p:nvPr/>
        </p:nvSpPr>
        <p:spPr>
          <a:xfrm>
            <a:off x="9499142" y="5297561"/>
            <a:ext cx="1412111" cy="735095"/>
          </a:xfrm>
          <a:prstGeom prst="roundRect">
            <a:avLst>
              <a:gd name="adj" fmla="val 26880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두산위브트레지움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2009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1248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:9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9500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6000 </a:t>
            </a:r>
            <a:endParaRPr lang="ko-KR" altLang="en-US" sz="1050" b="1" dirty="0"/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383215F0-EAA6-4AE9-A503-EF04A4AACD38}"/>
              </a:ext>
            </a:extLst>
          </p:cNvPr>
          <p:cNvSpPr/>
          <p:nvPr/>
        </p:nvSpPr>
        <p:spPr>
          <a:xfrm>
            <a:off x="7438011" y="3816368"/>
            <a:ext cx="1563329" cy="837028"/>
          </a:xfrm>
          <a:prstGeom prst="roundRect">
            <a:avLst/>
          </a:prstGeom>
          <a:solidFill>
            <a:srgbClr val="FF000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철산센트럴푸르지오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2021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798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:11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2800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:7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5000  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CA488A55-7CAC-4814-B0CD-6463894170B8}"/>
              </a:ext>
            </a:extLst>
          </p:cNvPr>
          <p:cNvSpPr/>
          <p:nvPr/>
        </p:nvSpPr>
        <p:spPr>
          <a:xfrm>
            <a:off x="6194683" y="1137590"/>
            <a:ext cx="1273057" cy="828039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광명푸르지오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2007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427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 7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8000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 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6000</a:t>
            </a:r>
            <a:endParaRPr lang="ko-KR" altLang="en-US" sz="1050" b="1" dirty="0"/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7D1D596D-C5F8-4E90-BEF9-8891AE0C4498}"/>
              </a:ext>
            </a:extLst>
          </p:cNvPr>
          <p:cNvSpPr/>
          <p:nvPr/>
        </p:nvSpPr>
        <p:spPr>
          <a:xfrm>
            <a:off x="6122719" y="2001083"/>
            <a:ext cx="1244177" cy="828039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브라운스톤</a:t>
            </a:r>
            <a:r>
              <a:rPr lang="en-US" altLang="ko-KR" sz="1050" b="1" dirty="0"/>
              <a:t>1</a:t>
            </a:r>
            <a:r>
              <a:rPr lang="ko-KR" altLang="en-US" sz="1050" b="1" dirty="0"/>
              <a:t>차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2006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255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:7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800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9000</a:t>
            </a:r>
            <a:endParaRPr lang="ko-KR" altLang="en-US" sz="1050" b="1" dirty="0"/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7FB3387E-4FD4-4376-B84D-B13F60CC0E24}"/>
              </a:ext>
            </a:extLst>
          </p:cNvPr>
          <p:cNvSpPr/>
          <p:nvPr/>
        </p:nvSpPr>
        <p:spPr>
          <a:xfrm>
            <a:off x="-230245" y="2739837"/>
            <a:ext cx="1249848" cy="761439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브라운스톤</a:t>
            </a:r>
            <a:r>
              <a:rPr lang="en-US" altLang="ko-KR" sz="1050" b="1" dirty="0"/>
              <a:t>2</a:t>
            </a:r>
            <a:r>
              <a:rPr lang="ko-KR" altLang="en-US" sz="1050" b="1" dirty="0"/>
              <a:t>차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2007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445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 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4000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700</a:t>
            </a:r>
            <a:endParaRPr lang="ko-KR" altLang="en-US" sz="105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49EAF7FB-9277-457E-B336-FC1FF0E9FDA7}"/>
              </a:ext>
            </a:extLst>
          </p:cNvPr>
          <p:cNvSpPr/>
          <p:nvPr/>
        </p:nvSpPr>
        <p:spPr>
          <a:xfrm>
            <a:off x="6122719" y="2872996"/>
            <a:ext cx="1273057" cy="828039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브라운스톤</a:t>
            </a:r>
            <a:r>
              <a:rPr lang="en-US" altLang="ko-KR" sz="1050" b="1" dirty="0"/>
              <a:t>2</a:t>
            </a:r>
            <a:r>
              <a:rPr lang="ko-KR" altLang="en-US" sz="1050" b="1" dirty="0"/>
              <a:t>차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2007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445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매매</a:t>
            </a:r>
            <a:r>
              <a:rPr lang="en-US" altLang="ko-KR" sz="1050" b="1" dirty="0"/>
              <a:t>:7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1000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3000</a:t>
            </a:r>
            <a:endParaRPr lang="ko-KR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2237189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DDA5B5-CB09-4E4D-A4BE-CEF594FAB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0"/>
            <a:ext cx="10515600" cy="588600"/>
          </a:xfrm>
        </p:spPr>
        <p:txBody>
          <a:bodyPr/>
          <a:lstStyle/>
          <a:p>
            <a:r>
              <a:rPr lang="ko-KR" altLang="en-US" dirty="0"/>
              <a:t>시세분석</a:t>
            </a:r>
            <a:r>
              <a:rPr lang="en-US" altLang="ko-KR" dirty="0"/>
              <a:t>(</a:t>
            </a:r>
            <a:r>
              <a:rPr lang="ko-KR" altLang="en-US" dirty="0" err="1"/>
              <a:t>일직동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13" name="내용 개체 틀 12">
            <a:extLst>
              <a:ext uri="{FF2B5EF4-FFF2-40B4-BE49-F238E27FC236}">
                <a16:creationId xmlns:a16="http://schemas.microsoft.com/office/drawing/2014/main" id="{ABD0C49E-A903-4816-8F08-550E773100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160" y="1189875"/>
            <a:ext cx="11423041" cy="5539141"/>
          </a:xfrm>
        </p:spPr>
      </p:pic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12A13764-02DA-4C23-87EA-42D6EA4E1A4D}"/>
              </a:ext>
            </a:extLst>
          </p:cNvPr>
          <p:cNvSpPr/>
          <p:nvPr/>
        </p:nvSpPr>
        <p:spPr>
          <a:xfrm>
            <a:off x="2880852" y="2939845"/>
            <a:ext cx="1795196" cy="884180"/>
          </a:xfrm>
          <a:prstGeom prst="roundRect">
            <a:avLst>
              <a:gd name="adj" fmla="val 50000"/>
            </a:avLst>
          </a:prstGeom>
          <a:solidFill>
            <a:srgbClr val="C0000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광명역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데시앙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2021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1500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:12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5500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:6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4000</a:t>
            </a:r>
          </a:p>
          <a:p>
            <a:pPr algn="ctr"/>
            <a:endParaRPr lang="ko-KR" altLang="en-US" sz="1400" b="1" dirty="0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6D8E41C-9E37-4217-8E4D-A832911E0223}"/>
              </a:ext>
            </a:extLst>
          </p:cNvPr>
          <p:cNvGrpSpPr/>
          <p:nvPr/>
        </p:nvGrpSpPr>
        <p:grpSpPr>
          <a:xfrm>
            <a:off x="919881" y="2149862"/>
            <a:ext cx="1072060" cy="4336664"/>
            <a:chOff x="5298541" y="416560"/>
            <a:chExt cx="1163220" cy="5926690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0B6F0E89-BD4A-4534-82BC-5F90D3B751A0}"/>
                </a:ext>
              </a:extLst>
            </p:cNvPr>
            <p:cNvSpPr/>
            <p:nvPr/>
          </p:nvSpPr>
          <p:spPr>
            <a:xfrm>
              <a:off x="5344160" y="416560"/>
              <a:ext cx="1117600" cy="579120"/>
            </a:xfrm>
            <a:prstGeom prst="roundRect">
              <a:avLst/>
            </a:prstGeom>
            <a:solidFill>
              <a:srgbClr val="DE2AAB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13</a:t>
              </a:r>
              <a:r>
                <a:rPr lang="ko-KR" altLang="en-US" sz="1400" b="1" dirty="0"/>
                <a:t>억</a:t>
              </a:r>
              <a:endParaRPr lang="en-US" altLang="ko-KR" sz="1400" b="1" dirty="0"/>
            </a:p>
            <a:p>
              <a:pPr algn="ctr"/>
              <a:r>
                <a:rPr lang="ko-KR" altLang="en-US" sz="1400" b="1" dirty="0"/>
                <a:t>이상</a:t>
              </a:r>
            </a:p>
          </p:txBody>
        </p:sp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669FEAB8-B542-4AC2-9737-461F4B9FF67F}"/>
                </a:ext>
              </a:extLst>
            </p:cNvPr>
            <p:cNvSpPr/>
            <p:nvPr/>
          </p:nvSpPr>
          <p:spPr>
            <a:xfrm>
              <a:off x="5321348" y="1173465"/>
              <a:ext cx="1140412" cy="550212"/>
            </a:xfrm>
            <a:prstGeom prst="roundRect">
              <a:avLst/>
            </a:prstGeom>
            <a:solidFill>
              <a:srgbClr val="C00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12~13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2BD0D4DC-E6BF-4183-9E7F-1671C6F9BEC0}"/>
                </a:ext>
              </a:extLst>
            </p:cNvPr>
            <p:cNvSpPr/>
            <p:nvPr/>
          </p:nvSpPr>
          <p:spPr>
            <a:xfrm>
              <a:off x="5344160" y="2009299"/>
              <a:ext cx="1117600" cy="579120"/>
            </a:xfrm>
            <a:prstGeom prst="roundRect">
              <a:avLst/>
            </a:prstGeom>
            <a:solidFill>
              <a:srgbClr val="FF0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11~12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FE0FB705-2EF1-4686-B437-FAD35439E625}"/>
                </a:ext>
              </a:extLst>
            </p:cNvPr>
            <p:cNvSpPr/>
            <p:nvPr/>
          </p:nvSpPr>
          <p:spPr>
            <a:xfrm>
              <a:off x="5344160" y="2750412"/>
              <a:ext cx="1117600" cy="579120"/>
            </a:xfrm>
            <a:prstGeom prst="roundRect">
              <a:avLst/>
            </a:prstGeom>
            <a:solidFill>
              <a:srgbClr val="FFC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FFC000"/>
                  </a:solidFill>
                  <a:highlight>
                    <a:srgbClr val="000080"/>
                  </a:highlight>
                </a:rPr>
                <a:t>10~11</a:t>
              </a:r>
              <a:r>
                <a:rPr lang="ko-KR" altLang="en-US" sz="1400" b="1" dirty="0">
                  <a:highlight>
                    <a:srgbClr val="000080"/>
                  </a:highlight>
                </a:rPr>
                <a:t>억</a:t>
              </a: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98761B8E-AA10-44B4-8702-3EF427C70ECA}"/>
                </a:ext>
              </a:extLst>
            </p:cNvPr>
            <p:cNvSpPr/>
            <p:nvPr/>
          </p:nvSpPr>
          <p:spPr>
            <a:xfrm>
              <a:off x="5321352" y="3533534"/>
              <a:ext cx="1140408" cy="622178"/>
            </a:xfrm>
            <a:prstGeom prst="roundRect">
              <a:avLst>
                <a:gd name="adj" fmla="val 33334"/>
              </a:avLst>
            </a:prstGeom>
            <a:solidFill>
              <a:srgbClr val="92D05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9~10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BBFF34B8-C88B-441A-A0EF-278C6DA88825}"/>
                </a:ext>
              </a:extLst>
            </p:cNvPr>
            <p:cNvSpPr/>
            <p:nvPr/>
          </p:nvSpPr>
          <p:spPr>
            <a:xfrm>
              <a:off x="5298541" y="4300615"/>
              <a:ext cx="1163220" cy="579120"/>
            </a:xfrm>
            <a:prstGeom prst="roundRect">
              <a:avLst>
                <a:gd name="adj" fmla="val 23412"/>
              </a:avLst>
            </a:prstGeom>
            <a:solidFill>
              <a:srgbClr val="00B0F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8 ~9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0B96ED0A-5B95-48E4-81D1-FCFDC139416A}"/>
                </a:ext>
              </a:extLst>
            </p:cNvPr>
            <p:cNvSpPr/>
            <p:nvPr/>
          </p:nvSpPr>
          <p:spPr>
            <a:xfrm>
              <a:off x="5321348" y="5032373"/>
              <a:ext cx="1140412" cy="579120"/>
            </a:xfrm>
            <a:prstGeom prst="roundRect">
              <a:avLst/>
            </a:prstGeom>
            <a:solidFill>
              <a:srgbClr val="00206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7~8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CEBB0B33-6B83-405E-A725-DEC47F39AA5E}"/>
                </a:ext>
              </a:extLst>
            </p:cNvPr>
            <p:cNvSpPr/>
            <p:nvPr/>
          </p:nvSpPr>
          <p:spPr>
            <a:xfrm>
              <a:off x="5344160" y="5764130"/>
              <a:ext cx="1117600" cy="579120"/>
            </a:xfrm>
            <a:prstGeom prst="roundRect">
              <a:avLst/>
            </a:prstGeom>
            <a:solidFill>
              <a:srgbClr val="7030A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6~7</a:t>
              </a:r>
              <a:r>
                <a:rPr lang="ko-KR" altLang="en-US" dirty="0"/>
                <a:t>억</a:t>
              </a:r>
            </a:p>
          </p:txBody>
        </p:sp>
      </p:grp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99549BF0-D724-45AE-94AE-86DE557CED24}"/>
              </a:ext>
            </a:extLst>
          </p:cNvPr>
          <p:cNvSpPr/>
          <p:nvPr/>
        </p:nvSpPr>
        <p:spPr>
          <a:xfrm>
            <a:off x="2880852" y="3924749"/>
            <a:ext cx="1563329" cy="1070880"/>
          </a:xfrm>
          <a:prstGeom prst="roundRect">
            <a:avLst/>
          </a:prstGeom>
          <a:solidFill>
            <a:srgbClr val="FF000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광명역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써밋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플레이스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2018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1430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매매</a:t>
            </a:r>
            <a:r>
              <a:rPr lang="en-US" altLang="ko-KR" sz="1100" b="1" dirty="0"/>
              <a:t>:11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9500</a:t>
            </a:r>
          </a:p>
          <a:p>
            <a:pPr algn="ctr"/>
            <a:r>
              <a:rPr lang="ko-KR" altLang="en-US" sz="1100" b="1" dirty="0"/>
              <a:t>전세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6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5000</a:t>
            </a: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70185CAD-B916-4123-9EB2-A8AEFF873F49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4676048" y="3381935"/>
            <a:ext cx="544881" cy="8066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88FEC530-DA47-4193-83AF-32EC0D931ACB}"/>
              </a:ext>
            </a:extLst>
          </p:cNvPr>
          <p:cNvCxnSpPr/>
          <p:nvPr/>
        </p:nvCxnSpPr>
        <p:spPr>
          <a:xfrm>
            <a:off x="4444181" y="4460189"/>
            <a:ext cx="432619" cy="2592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FD7D59F-FDF1-437C-B7BF-D940040E45FE}"/>
              </a:ext>
            </a:extLst>
          </p:cNvPr>
          <p:cNvSpPr/>
          <p:nvPr/>
        </p:nvSpPr>
        <p:spPr>
          <a:xfrm>
            <a:off x="8070809" y="4045328"/>
            <a:ext cx="1795196" cy="855406"/>
          </a:xfrm>
          <a:prstGeom prst="roundRect">
            <a:avLst>
              <a:gd name="adj" fmla="val 50000"/>
            </a:avLst>
          </a:prstGeom>
          <a:solidFill>
            <a:srgbClr val="C0000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광명역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센트럴자이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2018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1005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35</a:t>
            </a:r>
            <a:r>
              <a:rPr lang="ko-KR" altLang="en-US" sz="1100" b="1" dirty="0"/>
              <a:t>평 매매</a:t>
            </a:r>
            <a:r>
              <a:rPr lang="en-US" altLang="ko-KR" sz="1100" b="1" dirty="0"/>
              <a:t>:12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5500</a:t>
            </a:r>
          </a:p>
          <a:p>
            <a:pPr algn="ctr"/>
            <a:r>
              <a:rPr lang="en-US" altLang="ko-KR" sz="1100" b="1" dirty="0"/>
              <a:t>35</a:t>
            </a:r>
            <a:r>
              <a:rPr lang="ko-KR" altLang="en-US" sz="1100" b="1" dirty="0"/>
              <a:t>평 전세</a:t>
            </a:r>
            <a:r>
              <a:rPr lang="en-US" altLang="ko-KR" sz="1100" b="1" dirty="0"/>
              <a:t>:6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5000</a:t>
            </a:r>
          </a:p>
          <a:p>
            <a:pPr algn="ctr"/>
            <a:endParaRPr lang="ko-KR" altLang="en-US" sz="14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EB256081-4C4B-472A-ACE7-62EA8DDDEA01}"/>
              </a:ext>
            </a:extLst>
          </p:cNvPr>
          <p:cNvSpPr/>
          <p:nvPr/>
        </p:nvSpPr>
        <p:spPr>
          <a:xfrm>
            <a:off x="8223242" y="4889596"/>
            <a:ext cx="1609156" cy="786561"/>
          </a:xfrm>
          <a:prstGeom prst="roundRect">
            <a:avLst>
              <a:gd name="adj" fmla="val 33334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광명역</a:t>
            </a:r>
            <a:r>
              <a:rPr lang="ko-KR" altLang="en-US" sz="1050" b="1" dirty="0"/>
              <a:t> </a:t>
            </a:r>
            <a:r>
              <a:rPr lang="ko-KR" altLang="en-US" sz="1050" b="1" dirty="0" err="1"/>
              <a:t>센트럴제아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26</a:t>
            </a:r>
            <a:r>
              <a:rPr lang="ko-KR" altLang="en-US" sz="1050" b="1" dirty="0"/>
              <a:t>평</a:t>
            </a:r>
            <a:r>
              <a:rPr lang="en-US" altLang="ko-KR" sz="1050" b="1" dirty="0"/>
              <a:t> </a:t>
            </a:r>
            <a:r>
              <a:rPr lang="ko-KR" altLang="en-US" sz="1050" b="1" dirty="0"/>
              <a:t>매매</a:t>
            </a:r>
            <a:r>
              <a:rPr lang="en-US" altLang="ko-KR" sz="1050" b="1" dirty="0"/>
              <a:t>:9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1800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:6</a:t>
            </a:r>
            <a:r>
              <a:rPr lang="ko-KR" altLang="en-US" sz="1050" b="1" dirty="0"/>
              <a:t>억</a:t>
            </a:r>
            <a:endParaRPr lang="en-US" altLang="ko-KR" sz="1050" b="1" dirty="0"/>
          </a:p>
          <a:p>
            <a:pPr algn="ctr"/>
            <a:endParaRPr lang="ko-KR" altLang="en-US" sz="1100" b="1" dirty="0"/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5C969D1F-2036-4108-9AE5-AFE4CDC70B21}"/>
              </a:ext>
            </a:extLst>
          </p:cNvPr>
          <p:cNvCxnSpPr/>
          <p:nvPr/>
        </p:nvCxnSpPr>
        <p:spPr>
          <a:xfrm flipV="1">
            <a:off x="7726680" y="4608875"/>
            <a:ext cx="396240" cy="1106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0B4AA56-3D76-4C8C-9D89-7DF96A5DFF86}"/>
              </a:ext>
            </a:extLst>
          </p:cNvPr>
          <p:cNvCxnSpPr>
            <a:cxnSpLocks/>
          </p:cNvCxnSpPr>
          <p:nvPr/>
        </p:nvCxnSpPr>
        <p:spPr>
          <a:xfrm>
            <a:off x="7726680" y="4820751"/>
            <a:ext cx="556260" cy="30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8D22F433-57C9-44A8-A326-E3943150707D}"/>
              </a:ext>
            </a:extLst>
          </p:cNvPr>
          <p:cNvSpPr/>
          <p:nvPr/>
        </p:nvSpPr>
        <p:spPr>
          <a:xfrm>
            <a:off x="5584714" y="5607312"/>
            <a:ext cx="1563329" cy="824745"/>
          </a:xfrm>
          <a:prstGeom prst="roundRect">
            <a:avLst/>
          </a:prstGeom>
          <a:solidFill>
            <a:srgbClr val="FF000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광명역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파크자이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2017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875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35</a:t>
            </a:r>
            <a:r>
              <a:rPr lang="ko-KR" altLang="en-US" sz="1100" b="1" dirty="0" err="1"/>
              <a:t>평매매</a:t>
            </a:r>
            <a:r>
              <a:rPr lang="en-US" altLang="ko-KR" sz="1100" b="1" dirty="0"/>
              <a:t>:11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7000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:6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3000</a:t>
            </a:r>
          </a:p>
        </p:txBody>
      </p: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0A4FE7FE-4260-4BDB-BA09-CD8687C6D2E7}"/>
              </a:ext>
            </a:extLst>
          </p:cNvPr>
          <p:cNvCxnSpPr/>
          <p:nvPr/>
        </p:nvCxnSpPr>
        <p:spPr>
          <a:xfrm>
            <a:off x="7399020" y="5467879"/>
            <a:ext cx="190500" cy="2002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030CD3F6-E683-4F3F-864A-CA56A9DBDD27}"/>
              </a:ext>
            </a:extLst>
          </p:cNvPr>
          <p:cNvCxnSpPr/>
          <p:nvPr/>
        </p:nvCxnSpPr>
        <p:spPr>
          <a:xfrm flipH="1">
            <a:off x="6842760" y="5467879"/>
            <a:ext cx="190500" cy="1394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ECF48C81-3159-4A39-BF5E-48CD52497CB1}"/>
              </a:ext>
            </a:extLst>
          </p:cNvPr>
          <p:cNvSpPr/>
          <p:nvPr/>
        </p:nvSpPr>
        <p:spPr>
          <a:xfrm>
            <a:off x="7266231" y="5667738"/>
            <a:ext cx="1609156" cy="786561"/>
          </a:xfrm>
          <a:prstGeom prst="roundRect">
            <a:avLst>
              <a:gd name="adj" fmla="val 33334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광명역</a:t>
            </a:r>
            <a:r>
              <a:rPr lang="ko-KR" altLang="en-US" sz="1050" b="1" dirty="0"/>
              <a:t> </a:t>
            </a:r>
            <a:r>
              <a:rPr lang="ko-KR" altLang="en-US" sz="1050" b="1" dirty="0" err="1"/>
              <a:t>파크자이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26</a:t>
            </a:r>
            <a:r>
              <a:rPr lang="ko-KR" altLang="en-US" sz="1050" b="1" dirty="0"/>
              <a:t>평</a:t>
            </a:r>
            <a:r>
              <a:rPr lang="en-US" altLang="ko-KR" sz="1050" b="1" dirty="0"/>
              <a:t> </a:t>
            </a:r>
            <a:r>
              <a:rPr lang="ko-KR" altLang="en-US" sz="1050" b="1" dirty="0"/>
              <a:t>매매</a:t>
            </a:r>
            <a:r>
              <a:rPr lang="en-US" altLang="ko-KR" sz="1050" b="1" dirty="0"/>
              <a:t>:9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2000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:5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4000</a:t>
            </a:r>
          </a:p>
          <a:p>
            <a:pPr algn="ctr"/>
            <a:endParaRPr lang="ko-KR" altLang="en-US" sz="1100" b="1" dirty="0"/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0A0B7E11-8810-456F-A7EC-B52BBCB0480D}"/>
              </a:ext>
            </a:extLst>
          </p:cNvPr>
          <p:cNvSpPr/>
          <p:nvPr/>
        </p:nvSpPr>
        <p:spPr>
          <a:xfrm>
            <a:off x="2880851" y="5144315"/>
            <a:ext cx="1563329" cy="824745"/>
          </a:xfrm>
          <a:prstGeom prst="roundRect">
            <a:avLst/>
          </a:prstGeom>
          <a:solidFill>
            <a:srgbClr val="FF000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광명역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푸르지오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2017</a:t>
            </a:r>
            <a:r>
              <a:rPr lang="ko-KR" altLang="en-US" sz="1100" b="1" dirty="0"/>
              <a:t>년</a:t>
            </a:r>
            <a:r>
              <a:rPr lang="en-US" altLang="ko-KR" sz="1100" b="1" dirty="0"/>
              <a:t>640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35</a:t>
            </a:r>
            <a:r>
              <a:rPr lang="ko-KR" altLang="en-US" sz="1100" b="1" dirty="0" err="1"/>
              <a:t>평매매</a:t>
            </a:r>
            <a:r>
              <a:rPr lang="en-US" altLang="ko-KR" sz="1100" b="1" dirty="0"/>
              <a:t>:11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7700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:6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2000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1ED50ADF-E49F-4B70-8339-0E9F24CB4BDB}"/>
              </a:ext>
            </a:extLst>
          </p:cNvPr>
          <p:cNvSpPr/>
          <p:nvPr/>
        </p:nvSpPr>
        <p:spPr>
          <a:xfrm>
            <a:off x="2857937" y="6058799"/>
            <a:ext cx="1609156" cy="786561"/>
          </a:xfrm>
          <a:prstGeom prst="roundRect">
            <a:avLst>
              <a:gd name="adj" fmla="val 33334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광명역</a:t>
            </a:r>
            <a:r>
              <a:rPr lang="ko-KR" altLang="en-US" sz="1050" b="1" dirty="0"/>
              <a:t> </a:t>
            </a:r>
            <a:r>
              <a:rPr lang="ko-KR" altLang="en-US" sz="1050" b="1" dirty="0" err="1"/>
              <a:t>푸르지오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26</a:t>
            </a:r>
            <a:r>
              <a:rPr lang="ko-KR" altLang="en-US" sz="1050" b="1" dirty="0"/>
              <a:t>평</a:t>
            </a:r>
            <a:r>
              <a:rPr lang="en-US" altLang="ko-KR" sz="1050" b="1" dirty="0"/>
              <a:t> </a:t>
            </a:r>
            <a:r>
              <a:rPr lang="ko-KR" altLang="en-US" sz="1050" b="1" dirty="0"/>
              <a:t>매매</a:t>
            </a:r>
            <a:r>
              <a:rPr lang="en-US" altLang="ko-KR" sz="1050" b="1" dirty="0"/>
              <a:t>:9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4500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:5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2000</a:t>
            </a:r>
          </a:p>
          <a:p>
            <a:pPr algn="ctr"/>
            <a:endParaRPr lang="ko-KR" altLang="en-US" sz="1100" b="1" dirty="0"/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2C73E9D6-4BF9-4F25-A05D-1FC068500A27}"/>
              </a:ext>
            </a:extLst>
          </p:cNvPr>
          <p:cNvCxnSpPr>
            <a:cxnSpLocks/>
            <a:stCxn id="54" idx="3"/>
          </p:cNvCxnSpPr>
          <p:nvPr/>
        </p:nvCxnSpPr>
        <p:spPr>
          <a:xfrm flipV="1">
            <a:off x="4444180" y="5527857"/>
            <a:ext cx="252490" cy="288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1835A638-DA0B-4057-9984-A8E625EF1696}"/>
              </a:ext>
            </a:extLst>
          </p:cNvPr>
          <p:cNvCxnSpPr/>
          <p:nvPr/>
        </p:nvCxnSpPr>
        <p:spPr>
          <a:xfrm flipH="1">
            <a:off x="4467093" y="5679755"/>
            <a:ext cx="409707" cy="7723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9019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8ACA1F-D91C-4D03-B1BE-0F567CD08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0"/>
            <a:ext cx="10515600" cy="450658"/>
          </a:xfrm>
        </p:spPr>
        <p:txBody>
          <a:bodyPr>
            <a:normAutofit fontScale="90000"/>
          </a:bodyPr>
          <a:lstStyle/>
          <a:p>
            <a:r>
              <a:rPr lang="ko-KR" altLang="en-US" dirty="0" err="1"/>
              <a:t>광명동</a:t>
            </a:r>
            <a:r>
              <a:rPr lang="en-US" altLang="ko-KR" dirty="0"/>
              <a:t>(</a:t>
            </a:r>
            <a:r>
              <a:rPr lang="ko-KR" altLang="en-US" dirty="0"/>
              <a:t>시세분석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3FBA9BA5-D629-4B8E-BCFC-28716B27BA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5718" y="815975"/>
            <a:ext cx="10252068" cy="5907554"/>
          </a:xfr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BAB6B7C5-67E6-44F0-9262-DD92ED5DFB8E}"/>
              </a:ext>
            </a:extLst>
          </p:cNvPr>
          <p:cNvGrpSpPr/>
          <p:nvPr/>
        </p:nvGrpSpPr>
        <p:grpSpPr>
          <a:xfrm>
            <a:off x="302170" y="1728519"/>
            <a:ext cx="1072060" cy="4336664"/>
            <a:chOff x="5298541" y="416560"/>
            <a:chExt cx="1163220" cy="5926690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E43B3FF0-3B5F-4A5F-AC84-6435BCEAF336}"/>
                </a:ext>
              </a:extLst>
            </p:cNvPr>
            <p:cNvSpPr/>
            <p:nvPr/>
          </p:nvSpPr>
          <p:spPr>
            <a:xfrm>
              <a:off x="5344160" y="416560"/>
              <a:ext cx="1117600" cy="579120"/>
            </a:xfrm>
            <a:prstGeom prst="roundRect">
              <a:avLst/>
            </a:prstGeom>
            <a:solidFill>
              <a:srgbClr val="DE2AAB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13</a:t>
              </a:r>
              <a:r>
                <a:rPr lang="ko-KR" altLang="en-US" sz="1400" b="1" dirty="0"/>
                <a:t>억</a:t>
              </a:r>
              <a:endParaRPr lang="en-US" altLang="ko-KR" sz="1400" b="1" dirty="0"/>
            </a:p>
            <a:p>
              <a:pPr algn="ctr"/>
              <a:r>
                <a:rPr lang="ko-KR" altLang="en-US" sz="1400" b="1" dirty="0"/>
                <a:t>이상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47AD5E4-8AA2-438B-AD5D-7A53CEE82EA9}"/>
                </a:ext>
              </a:extLst>
            </p:cNvPr>
            <p:cNvSpPr/>
            <p:nvPr/>
          </p:nvSpPr>
          <p:spPr>
            <a:xfrm>
              <a:off x="5321348" y="1173465"/>
              <a:ext cx="1140412" cy="550212"/>
            </a:xfrm>
            <a:prstGeom prst="roundRect">
              <a:avLst/>
            </a:prstGeom>
            <a:solidFill>
              <a:srgbClr val="C00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12~13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23CC22D-BF52-46D8-AF94-9650D7C8BA0C}"/>
                </a:ext>
              </a:extLst>
            </p:cNvPr>
            <p:cNvSpPr/>
            <p:nvPr/>
          </p:nvSpPr>
          <p:spPr>
            <a:xfrm>
              <a:off x="5344160" y="2009299"/>
              <a:ext cx="1117600" cy="579120"/>
            </a:xfrm>
            <a:prstGeom prst="roundRect">
              <a:avLst/>
            </a:prstGeom>
            <a:solidFill>
              <a:srgbClr val="FF0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11~12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9D314D2C-3092-4997-9752-5C30B6FA108A}"/>
                </a:ext>
              </a:extLst>
            </p:cNvPr>
            <p:cNvSpPr/>
            <p:nvPr/>
          </p:nvSpPr>
          <p:spPr>
            <a:xfrm>
              <a:off x="5344160" y="2750412"/>
              <a:ext cx="1117600" cy="579120"/>
            </a:xfrm>
            <a:prstGeom prst="roundRect">
              <a:avLst/>
            </a:prstGeom>
            <a:solidFill>
              <a:srgbClr val="FFC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FFC000"/>
                  </a:solidFill>
                  <a:highlight>
                    <a:srgbClr val="000080"/>
                  </a:highlight>
                </a:rPr>
                <a:t>10~11</a:t>
              </a:r>
              <a:r>
                <a:rPr lang="ko-KR" altLang="en-US" sz="1400" b="1" dirty="0">
                  <a:highlight>
                    <a:srgbClr val="000080"/>
                  </a:highlight>
                </a:rPr>
                <a:t>억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9E48BCF2-C9D4-49D2-8DE8-C350BA7793A8}"/>
                </a:ext>
              </a:extLst>
            </p:cNvPr>
            <p:cNvSpPr/>
            <p:nvPr/>
          </p:nvSpPr>
          <p:spPr>
            <a:xfrm>
              <a:off x="5321352" y="3533534"/>
              <a:ext cx="1140408" cy="622178"/>
            </a:xfrm>
            <a:prstGeom prst="roundRect">
              <a:avLst>
                <a:gd name="adj" fmla="val 33334"/>
              </a:avLst>
            </a:prstGeom>
            <a:solidFill>
              <a:srgbClr val="92D05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9~10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AF28D7A9-0250-4860-A3F0-2128CF1E9C61}"/>
                </a:ext>
              </a:extLst>
            </p:cNvPr>
            <p:cNvSpPr/>
            <p:nvPr/>
          </p:nvSpPr>
          <p:spPr>
            <a:xfrm>
              <a:off x="5298541" y="4300615"/>
              <a:ext cx="1163220" cy="579120"/>
            </a:xfrm>
            <a:prstGeom prst="roundRect">
              <a:avLst>
                <a:gd name="adj" fmla="val 23412"/>
              </a:avLst>
            </a:prstGeom>
            <a:solidFill>
              <a:srgbClr val="00B0F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8 ~9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B91A851E-C1AB-4D76-8C05-A1D9DCC50F89}"/>
                </a:ext>
              </a:extLst>
            </p:cNvPr>
            <p:cNvSpPr/>
            <p:nvPr/>
          </p:nvSpPr>
          <p:spPr>
            <a:xfrm>
              <a:off x="5321348" y="5032373"/>
              <a:ext cx="1140412" cy="579120"/>
            </a:xfrm>
            <a:prstGeom prst="roundRect">
              <a:avLst/>
            </a:prstGeom>
            <a:solidFill>
              <a:srgbClr val="00206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7~8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574EA0B5-A2EF-4FD6-A1B6-20AA896375B0}"/>
                </a:ext>
              </a:extLst>
            </p:cNvPr>
            <p:cNvSpPr/>
            <p:nvPr/>
          </p:nvSpPr>
          <p:spPr>
            <a:xfrm>
              <a:off x="5344160" y="5764130"/>
              <a:ext cx="1117600" cy="579120"/>
            </a:xfrm>
            <a:prstGeom prst="roundRect">
              <a:avLst/>
            </a:prstGeom>
            <a:solidFill>
              <a:srgbClr val="7030A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6~7</a:t>
              </a:r>
              <a:r>
                <a:rPr lang="ko-KR" altLang="en-US" dirty="0"/>
                <a:t>억</a:t>
              </a:r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41954D15-4362-4881-A542-8A2339EDE163}"/>
              </a:ext>
            </a:extLst>
          </p:cNvPr>
          <p:cNvSpPr/>
          <p:nvPr/>
        </p:nvSpPr>
        <p:spPr>
          <a:xfrm>
            <a:off x="8417790" y="4701705"/>
            <a:ext cx="1533552" cy="828039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광명아크포레자이위브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2021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2104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24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7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4000</a:t>
            </a:r>
          </a:p>
          <a:p>
            <a:pPr algn="ctr"/>
            <a:r>
              <a:rPr lang="en-US" altLang="ko-KR" sz="1050" b="1" dirty="0"/>
              <a:t>24</a:t>
            </a:r>
            <a:r>
              <a:rPr lang="ko-KR" altLang="en-US" sz="1050" b="1" dirty="0"/>
              <a:t>평 전세</a:t>
            </a:r>
            <a:r>
              <a:rPr lang="en-US" altLang="ko-KR" sz="1050" b="1" dirty="0"/>
              <a:t>: 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4000</a:t>
            </a:r>
            <a:endParaRPr lang="ko-KR" altLang="en-US" sz="105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A139AD29-15F4-49C0-9688-AA5FCD3A3622}"/>
              </a:ext>
            </a:extLst>
          </p:cNvPr>
          <p:cNvSpPr/>
          <p:nvPr/>
        </p:nvSpPr>
        <p:spPr>
          <a:xfrm>
            <a:off x="8483153" y="5607266"/>
            <a:ext cx="1521908" cy="828039"/>
          </a:xfrm>
          <a:prstGeom prst="roundRect">
            <a:avLst>
              <a:gd name="adj" fmla="val 33334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광명아크포레자이위브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32</a:t>
            </a:r>
            <a:r>
              <a:rPr lang="ko-KR" altLang="en-US" sz="1050" b="1" dirty="0"/>
              <a:t>평</a:t>
            </a:r>
            <a:r>
              <a:rPr lang="en-US" altLang="ko-KR" sz="1050" b="1" dirty="0"/>
              <a:t> </a:t>
            </a:r>
            <a:r>
              <a:rPr lang="ko-KR" altLang="en-US" sz="1050" b="1" dirty="0"/>
              <a:t>매매</a:t>
            </a:r>
            <a:r>
              <a:rPr lang="en-US" altLang="ko-KR" sz="1050" b="1" dirty="0"/>
              <a:t>:9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3800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3000</a:t>
            </a:r>
          </a:p>
          <a:p>
            <a:pPr algn="ctr"/>
            <a:endParaRPr lang="ko-KR" altLang="en-US" sz="1100" b="1" dirty="0"/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28E7FCE-04D1-467A-9114-1FA6690BA055}"/>
              </a:ext>
            </a:extLst>
          </p:cNvPr>
          <p:cNvCxnSpPr>
            <a:endCxn id="15" idx="1"/>
          </p:cNvCxnSpPr>
          <p:nvPr/>
        </p:nvCxnSpPr>
        <p:spPr>
          <a:xfrm flipV="1">
            <a:off x="8122024" y="5115725"/>
            <a:ext cx="295766" cy="2021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45A2551-666B-49C3-B36A-0CC3C6119008}"/>
              </a:ext>
            </a:extLst>
          </p:cNvPr>
          <p:cNvCxnSpPr/>
          <p:nvPr/>
        </p:nvCxnSpPr>
        <p:spPr>
          <a:xfrm>
            <a:off x="8122024" y="5529744"/>
            <a:ext cx="295766" cy="2345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E20769FE-6A81-48FD-A727-40AF61F769BE}"/>
              </a:ext>
            </a:extLst>
          </p:cNvPr>
          <p:cNvSpPr/>
          <p:nvPr/>
        </p:nvSpPr>
        <p:spPr>
          <a:xfrm>
            <a:off x="10072933" y="2684961"/>
            <a:ext cx="1500502" cy="731287"/>
          </a:xfrm>
          <a:prstGeom prst="roundRect">
            <a:avLst/>
          </a:prstGeom>
          <a:solidFill>
            <a:srgbClr val="00B0F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광명푸르지오포레나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2023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1187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25</a:t>
            </a:r>
            <a:r>
              <a:rPr lang="ko-KR" altLang="en-US" sz="1100" b="1" dirty="0"/>
              <a:t>평</a:t>
            </a:r>
            <a:r>
              <a:rPr lang="en-US" altLang="ko-KR" sz="1100" b="1" dirty="0"/>
              <a:t> </a:t>
            </a:r>
            <a:r>
              <a:rPr lang="ko-KR" altLang="en-US" sz="1100" b="1" dirty="0"/>
              <a:t>매매</a:t>
            </a:r>
            <a:r>
              <a:rPr lang="en-US" altLang="ko-KR" sz="1100" b="1" dirty="0"/>
              <a:t>: 8</a:t>
            </a:r>
            <a:r>
              <a:rPr lang="ko-KR" altLang="en-US" sz="1100" b="1" dirty="0"/>
              <a:t>억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25</a:t>
            </a:r>
            <a:r>
              <a:rPr lang="ko-KR" altLang="en-US" sz="1100" b="1" dirty="0"/>
              <a:t>평 전세</a:t>
            </a:r>
            <a:r>
              <a:rPr lang="en-US" altLang="ko-KR" sz="1100" b="1" dirty="0"/>
              <a:t>: 4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500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F5F815AE-E190-493E-B6F1-1AFE8F272296}"/>
              </a:ext>
            </a:extLst>
          </p:cNvPr>
          <p:cNvSpPr/>
          <p:nvPr/>
        </p:nvSpPr>
        <p:spPr>
          <a:xfrm>
            <a:off x="10019143" y="3505606"/>
            <a:ext cx="1609156" cy="731288"/>
          </a:xfrm>
          <a:prstGeom prst="roundRect">
            <a:avLst>
              <a:gd name="adj" fmla="val 33334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광명푸르지오포레나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34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9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 5</a:t>
            </a:r>
            <a:r>
              <a:rPr lang="ko-KR" altLang="en-US" sz="1050" b="1" dirty="0"/>
              <a:t>억</a:t>
            </a:r>
            <a:endParaRPr lang="en-US" altLang="ko-KR" sz="1050" b="1" dirty="0"/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971DD312-C39C-41D3-8BCF-72702DB7C27B}"/>
              </a:ext>
            </a:extLst>
          </p:cNvPr>
          <p:cNvCxnSpPr>
            <a:endCxn id="21" idx="1"/>
          </p:cNvCxnSpPr>
          <p:nvPr/>
        </p:nvCxnSpPr>
        <p:spPr>
          <a:xfrm flipV="1">
            <a:off x="9726706" y="3050605"/>
            <a:ext cx="346227" cy="7191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FCB1A85-659D-4B86-B34B-AA5707C7513A}"/>
              </a:ext>
            </a:extLst>
          </p:cNvPr>
          <p:cNvCxnSpPr>
            <a:cxnSpLocks/>
            <a:stCxn id="22" idx="1"/>
          </p:cNvCxnSpPr>
          <p:nvPr/>
        </p:nvCxnSpPr>
        <p:spPr>
          <a:xfrm flipV="1">
            <a:off x="10019143" y="3859994"/>
            <a:ext cx="53790" cy="11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90BF9F88-B8A9-4B05-B2D3-1CE7D8AB24E4}"/>
              </a:ext>
            </a:extLst>
          </p:cNvPr>
          <p:cNvCxnSpPr>
            <a:endCxn id="22" idx="1"/>
          </p:cNvCxnSpPr>
          <p:nvPr/>
        </p:nvCxnSpPr>
        <p:spPr>
          <a:xfrm>
            <a:off x="9834282" y="3871250"/>
            <a:ext cx="18486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8CC4859A-5A9B-45AE-A568-2B4ACB1C0E8C}"/>
              </a:ext>
            </a:extLst>
          </p:cNvPr>
          <p:cNvSpPr/>
          <p:nvPr/>
        </p:nvSpPr>
        <p:spPr>
          <a:xfrm>
            <a:off x="5877216" y="1030370"/>
            <a:ext cx="1443944" cy="698149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/>
              <a:t>광명한진타운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1997</a:t>
            </a:r>
            <a:r>
              <a:rPr lang="ko-KR" altLang="en-US" sz="1100" b="1" dirty="0"/>
              <a:t>년 </a:t>
            </a:r>
            <a:r>
              <a:rPr lang="en-US" altLang="ko-KR" sz="1100" b="1" dirty="0"/>
              <a:t>1633</a:t>
            </a:r>
            <a:r>
              <a:rPr lang="ko-KR" altLang="en-US" sz="1100" b="1" dirty="0"/>
              <a:t>세대</a:t>
            </a:r>
            <a:endParaRPr lang="en-US" altLang="ko-KR" sz="1100" b="1" dirty="0"/>
          </a:p>
          <a:p>
            <a:pPr algn="ctr"/>
            <a:r>
              <a:rPr lang="en-US" altLang="ko-KR" sz="1100" b="1" dirty="0"/>
              <a:t>23</a:t>
            </a:r>
            <a:r>
              <a:rPr lang="ko-KR" altLang="en-US" sz="1100" b="1" dirty="0"/>
              <a:t>평 매매</a:t>
            </a:r>
            <a:r>
              <a:rPr lang="en-US" altLang="ko-KR" sz="1100" b="1" dirty="0"/>
              <a:t>:6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6000</a:t>
            </a:r>
          </a:p>
          <a:p>
            <a:pPr algn="ctr"/>
            <a:r>
              <a:rPr lang="ko-KR" altLang="en-US" sz="1100" b="1" dirty="0"/>
              <a:t>전세</a:t>
            </a:r>
            <a:r>
              <a:rPr lang="en-US" altLang="ko-KR" sz="1100" b="1" dirty="0"/>
              <a:t>:3</a:t>
            </a:r>
            <a:r>
              <a:rPr lang="ko-KR" altLang="en-US" sz="1100" b="1" dirty="0"/>
              <a:t>억</a:t>
            </a:r>
            <a:r>
              <a:rPr lang="en-US" altLang="ko-KR" sz="1100" b="1" dirty="0"/>
              <a:t>7000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A20F810A-BE3E-4954-95BE-1CE974B2E567}"/>
              </a:ext>
            </a:extLst>
          </p:cNvPr>
          <p:cNvSpPr/>
          <p:nvPr/>
        </p:nvSpPr>
        <p:spPr>
          <a:xfrm>
            <a:off x="4733296" y="1803197"/>
            <a:ext cx="1443944" cy="698149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광명한진타운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33</a:t>
            </a:r>
            <a:r>
              <a:rPr lang="ko-KR" altLang="en-US" sz="1050" b="1" dirty="0" err="1"/>
              <a:t>푱</a:t>
            </a:r>
            <a:r>
              <a:rPr lang="en-US" altLang="ko-KR" sz="1050" b="1" dirty="0"/>
              <a:t>: 7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:3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0852D19C-36EE-476C-8405-AE0D48D3C0E1}"/>
              </a:ext>
            </a:extLst>
          </p:cNvPr>
          <p:cNvCxnSpPr/>
          <p:nvPr/>
        </p:nvCxnSpPr>
        <p:spPr>
          <a:xfrm>
            <a:off x="6499412" y="1728520"/>
            <a:ext cx="0" cy="3349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18AB6985-40D5-400E-865F-521A9271BFB4}"/>
              </a:ext>
            </a:extLst>
          </p:cNvPr>
          <p:cNvCxnSpPr/>
          <p:nvPr/>
        </p:nvCxnSpPr>
        <p:spPr>
          <a:xfrm>
            <a:off x="6177240" y="2063452"/>
            <a:ext cx="259419" cy="88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33C077AD-F8D9-4270-B273-537654A84527}"/>
              </a:ext>
            </a:extLst>
          </p:cNvPr>
          <p:cNvSpPr/>
          <p:nvPr/>
        </p:nvSpPr>
        <p:spPr>
          <a:xfrm>
            <a:off x="4715978" y="5827629"/>
            <a:ext cx="1533552" cy="828039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광명푸르지오센트베르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2022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1335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24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7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6500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6000</a:t>
            </a:r>
            <a:endParaRPr lang="ko-KR" altLang="en-US" sz="1050" b="1" dirty="0"/>
          </a:p>
        </p:txBody>
      </p: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8ACFB8EA-13EB-46CD-BE75-9EB98586D5CB}"/>
              </a:ext>
            </a:extLst>
          </p:cNvPr>
          <p:cNvCxnSpPr/>
          <p:nvPr/>
        </p:nvCxnSpPr>
        <p:spPr>
          <a:xfrm>
            <a:off x="6177240" y="6042024"/>
            <a:ext cx="25941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FC50CAD1-3699-472E-8793-DBB99631EBD7}"/>
              </a:ext>
            </a:extLst>
          </p:cNvPr>
          <p:cNvSpPr/>
          <p:nvPr/>
        </p:nvSpPr>
        <p:spPr>
          <a:xfrm>
            <a:off x="6871883" y="5886629"/>
            <a:ext cx="1521907" cy="621728"/>
          </a:xfrm>
          <a:prstGeom prst="roundRect">
            <a:avLst>
              <a:gd name="adj" fmla="val 14694"/>
            </a:avLst>
          </a:prstGeom>
          <a:solidFill>
            <a:schemeClr val="accent4">
              <a:alpha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광명푸르지오센트베르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33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10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 6</a:t>
            </a:r>
            <a:r>
              <a:rPr lang="ko-KR" altLang="en-US" sz="1050" b="1" dirty="0"/>
              <a:t>억</a:t>
            </a: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02DF9D06-8DFA-4B05-9F9B-9F3353C8E44E}"/>
              </a:ext>
            </a:extLst>
          </p:cNvPr>
          <p:cNvCxnSpPr/>
          <p:nvPr/>
        </p:nvCxnSpPr>
        <p:spPr>
          <a:xfrm>
            <a:off x="6741459" y="6042024"/>
            <a:ext cx="1304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1E4957E7-5DC3-4EA1-8E63-2B9DC835A73F}"/>
              </a:ext>
            </a:extLst>
          </p:cNvPr>
          <p:cNvSpPr/>
          <p:nvPr/>
        </p:nvSpPr>
        <p:spPr>
          <a:xfrm>
            <a:off x="1988690" y="4513730"/>
            <a:ext cx="1443944" cy="726140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광명해모로이연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2015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1267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24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  <a:endParaRPr lang="en-US" altLang="ko-KR" sz="1050" b="1" dirty="0"/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D7D1F2E6-9140-4FA5-897E-609523073ED6}"/>
              </a:ext>
            </a:extLst>
          </p:cNvPr>
          <p:cNvCxnSpPr/>
          <p:nvPr/>
        </p:nvCxnSpPr>
        <p:spPr>
          <a:xfrm>
            <a:off x="3441886" y="4796118"/>
            <a:ext cx="314326" cy="806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E5FCC6E8-CD8A-44AF-9236-6CE2BC732E45}"/>
              </a:ext>
            </a:extLst>
          </p:cNvPr>
          <p:cNvCxnSpPr/>
          <p:nvPr/>
        </p:nvCxnSpPr>
        <p:spPr>
          <a:xfrm flipV="1">
            <a:off x="3460391" y="4994303"/>
            <a:ext cx="394738" cy="5354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B9C84499-C88C-43B4-B001-232ADABB7D7C}"/>
              </a:ext>
            </a:extLst>
          </p:cNvPr>
          <p:cNvSpPr/>
          <p:nvPr/>
        </p:nvSpPr>
        <p:spPr>
          <a:xfrm>
            <a:off x="333702" y="6197493"/>
            <a:ext cx="1030014" cy="464424"/>
          </a:xfrm>
          <a:prstGeom prst="roundRect">
            <a:avLst/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6</a:t>
            </a:r>
            <a:r>
              <a:rPr lang="ko-KR" altLang="en-US" sz="1600" dirty="0" err="1"/>
              <a:t>억이하</a:t>
            </a:r>
            <a:r>
              <a:rPr lang="ko-KR" altLang="en-US" sz="1600" dirty="0"/>
              <a:t> 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0F9A29CA-9413-4436-9735-72FDA77F770C}"/>
              </a:ext>
            </a:extLst>
          </p:cNvPr>
          <p:cNvSpPr/>
          <p:nvPr/>
        </p:nvSpPr>
        <p:spPr>
          <a:xfrm>
            <a:off x="4064192" y="2565141"/>
            <a:ext cx="1443944" cy="775701"/>
          </a:xfrm>
          <a:prstGeom prst="roundRect">
            <a:avLst/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b="1" dirty="0" err="1"/>
              <a:t>광명월드메르디앙</a:t>
            </a:r>
            <a:endParaRPr lang="en-US" altLang="ko-KR" sz="1050" b="1" dirty="0"/>
          </a:p>
          <a:p>
            <a:r>
              <a:rPr lang="en-US" altLang="ko-KR" sz="1050" b="1" dirty="0"/>
              <a:t>2007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577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r>
              <a:rPr lang="en-US" altLang="ko-KR" sz="1050" b="1" dirty="0"/>
              <a:t>24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5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8500</a:t>
            </a:r>
          </a:p>
          <a:p>
            <a:r>
              <a:rPr lang="en-US" altLang="ko-KR" sz="1050" b="1" dirty="0"/>
              <a:t>         </a:t>
            </a:r>
            <a:r>
              <a:rPr lang="ko-KR" altLang="en-US" sz="1050" b="1" dirty="0"/>
              <a:t>전세</a:t>
            </a:r>
            <a:r>
              <a:rPr lang="en-US" altLang="ko-KR" sz="1050" b="1" dirty="0"/>
              <a:t>: 3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8000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7480EEEF-C57D-4BEA-899C-376E01B7014F}"/>
              </a:ext>
            </a:extLst>
          </p:cNvPr>
          <p:cNvSpPr/>
          <p:nvPr/>
        </p:nvSpPr>
        <p:spPr>
          <a:xfrm>
            <a:off x="1773432" y="2482669"/>
            <a:ext cx="1459362" cy="698149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광명월드메르디앙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32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8000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 2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4F49BD01-1C17-4C1C-B620-3C80682913A4}"/>
              </a:ext>
            </a:extLst>
          </p:cNvPr>
          <p:cNvCxnSpPr>
            <a:endCxn id="50" idx="1"/>
          </p:cNvCxnSpPr>
          <p:nvPr/>
        </p:nvCxnSpPr>
        <p:spPr>
          <a:xfrm>
            <a:off x="3630706" y="2899925"/>
            <a:ext cx="433486" cy="530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A2045401-183F-4425-899E-410F927E990F}"/>
              </a:ext>
            </a:extLst>
          </p:cNvPr>
          <p:cNvCxnSpPr>
            <a:cxnSpLocks/>
            <a:stCxn id="52" idx="3"/>
          </p:cNvCxnSpPr>
          <p:nvPr/>
        </p:nvCxnSpPr>
        <p:spPr>
          <a:xfrm>
            <a:off x="3232794" y="2831744"/>
            <a:ext cx="397912" cy="1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738F40FF-2467-4273-BCD2-B6BBE8D44878}"/>
              </a:ext>
            </a:extLst>
          </p:cNvPr>
          <p:cNvSpPr/>
          <p:nvPr/>
        </p:nvSpPr>
        <p:spPr>
          <a:xfrm>
            <a:off x="4064192" y="3408703"/>
            <a:ext cx="1443944" cy="775701"/>
          </a:xfrm>
          <a:prstGeom prst="roundRect">
            <a:avLst/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b="1" dirty="0" err="1"/>
              <a:t>광명현진에버빌</a:t>
            </a:r>
            <a:endParaRPr lang="en-US" altLang="ko-KR" sz="1050" b="1" dirty="0"/>
          </a:p>
          <a:p>
            <a:r>
              <a:rPr lang="en-US" altLang="ko-KR" sz="1050" b="1" dirty="0"/>
              <a:t>2005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657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r>
              <a:rPr lang="en-US" altLang="ko-KR" sz="1050" b="1" dirty="0"/>
              <a:t>23</a:t>
            </a:r>
            <a:r>
              <a:rPr lang="ko-KR" altLang="en-US" sz="1050" b="1" dirty="0"/>
              <a:t>평 매매 </a:t>
            </a:r>
            <a:r>
              <a:rPr lang="en-US" altLang="ko-KR" sz="1050" b="1" dirty="0"/>
              <a:t>: 6</a:t>
            </a:r>
            <a:r>
              <a:rPr lang="ko-KR" altLang="en-US" sz="1050" b="1" dirty="0"/>
              <a:t>억</a:t>
            </a:r>
            <a:endParaRPr lang="en-US" altLang="ko-KR" sz="1050" b="1" dirty="0"/>
          </a:p>
          <a:p>
            <a:r>
              <a:rPr lang="ko-KR" altLang="en-US" sz="1050" b="1" dirty="0"/>
              <a:t>         전세 </a:t>
            </a:r>
            <a:r>
              <a:rPr lang="en-US" altLang="ko-KR" sz="1050" b="1" dirty="0"/>
              <a:t>:3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4000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10A385C2-A1E8-4152-A89B-AE7265287EF0}"/>
              </a:ext>
            </a:extLst>
          </p:cNvPr>
          <p:cNvSpPr/>
          <p:nvPr/>
        </p:nvSpPr>
        <p:spPr>
          <a:xfrm>
            <a:off x="1790209" y="3343558"/>
            <a:ext cx="1459362" cy="698149"/>
          </a:xfrm>
          <a:prstGeom prst="roundRect">
            <a:avLst/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광명현진에버빌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32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6000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:3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8000</a:t>
            </a:r>
          </a:p>
        </p:txBody>
      </p: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A04B93B1-829F-4996-8F8A-5647E68D57E2}"/>
              </a:ext>
            </a:extLst>
          </p:cNvPr>
          <p:cNvCxnSpPr/>
          <p:nvPr/>
        </p:nvCxnSpPr>
        <p:spPr>
          <a:xfrm flipV="1">
            <a:off x="3242081" y="3529893"/>
            <a:ext cx="356968" cy="1427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4DE7FDE2-DEEC-42A0-93ED-6044032A3823}"/>
              </a:ext>
            </a:extLst>
          </p:cNvPr>
          <p:cNvCxnSpPr/>
          <p:nvPr/>
        </p:nvCxnSpPr>
        <p:spPr>
          <a:xfrm flipH="1" flipV="1">
            <a:off x="3657760" y="3517788"/>
            <a:ext cx="349330" cy="2787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7A98F9D6-16DB-44F0-A5E4-ABAC7710DE82}"/>
              </a:ext>
            </a:extLst>
          </p:cNvPr>
          <p:cNvSpPr/>
          <p:nvPr/>
        </p:nvSpPr>
        <p:spPr>
          <a:xfrm>
            <a:off x="2044233" y="5388325"/>
            <a:ext cx="1443944" cy="698149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광명해모로이연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34</a:t>
            </a:r>
            <a:r>
              <a:rPr lang="ko-KR" altLang="en-US" sz="1050" b="1" dirty="0"/>
              <a:t>평 </a:t>
            </a:r>
            <a:r>
              <a:rPr lang="en-US" altLang="ko-KR" sz="1050" b="1" dirty="0"/>
              <a:t>: 8</a:t>
            </a:r>
            <a:r>
              <a:rPr lang="ko-KR" altLang="en-US" sz="1050" b="1" dirty="0"/>
              <a:t>억 </a:t>
            </a:r>
            <a:endParaRPr lang="en-US" altLang="ko-KR" sz="1050" b="1" dirty="0"/>
          </a:p>
        </p:txBody>
      </p:sp>
    </p:spTree>
    <p:extLst>
      <p:ext uri="{BB962C8B-B14F-4D97-AF65-F5344CB8AC3E}">
        <p14:creationId xmlns:p14="http://schemas.microsoft.com/office/powerpoint/2010/main" val="1381563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AE2CD6-0848-4FC8-99E4-46F5AE305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691511"/>
          </a:xfrm>
        </p:spPr>
        <p:txBody>
          <a:bodyPr/>
          <a:lstStyle/>
          <a:p>
            <a:r>
              <a:rPr lang="ko-KR" altLang="en-US" dirty="0" err="1"/>
              <a:t>하안동</a:t>
            </a:r>
            <a:r>
              <a:rPr lang="en-US" altLang="ko-KR" dirty="0"/>
              <a:t>(</a:t>
            </a:r>
            <a:r>
              <a:rPr lang="ko-KR" altLang="en-US" dirty="0"/>
              <a:t>시세분석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65205BF5-61FC-4262-A019-A869053893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5900" y="1325933"/>
            <a:ext cx="6657771" cy="5029200"/>
          </a:xfr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89E3E081-5E85-4724-A4AB-7873FB89BCD5}"/>
              </a:ext>
            </a:extLst>
          </p:cNvPr>
          <p:cNvGrpSpPr/>
          <p:nvPr/>
        </p:nvGrpSpPr>
        <p:grpSpPr>
          <a:xfrm>
            <a:off x="302170" y="1728519"/>
            <a:ext cx="1072060" cy="4336664"/>
            <a:chOff x="5298541" y="416560"/>
            <a:chExt cx="1163220" cy="5926690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A4706A4D-37FB-439C-9D57-D4D446BF55CE}"/>
                </a:ext>
              </a:extLst>
            </p:cNvPr>
            <p:cNvSpPr/>
            <p:nvPr/>
          </p:nvSpPr>
          <p:spPr>
            <a:xfrm>
              <a:off x="5344160" y="416560"/>
              <a:ext cx="1117600" cy="579120"/>
            </a:xfrm>
            <a:prstGeom prst="roundRect">
              <a:avLst/>
            </a:prstGeom>
            <a:solidFill>
              <a:srgbClr val="DE2AAB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13</a:t>
              </a:r>
              <a:r>
                <a:rPr lang="ko-KR" altLang="en-US" sz="1400" b="1" dirty="0"/>
                <a:t>억</a:t>
              </a:r>
              <a:endParaRPr lang="en-US" altLang="ko-KR" sz="1400" b="1" dirty="0"/>
            </a:p>
            <a:p>
              <a:pPr algn="ctr"/>
              <a:r>
                <a:rPr lang="ko-KR" altLang="en-US" sz="1400" b="1" dirty="0"/>
                <a:t>이상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36348079-0215-4F23-A6D0-FE05D5AA7382}"/>
                </a:ext>
              </a:extLst>
            </p:cNvPr>
            <p:cNvSpPr/>
            <p:nvPr/>
          </p:nvSpPr>
          <p:spPr>
            <a:xfrm>
              <a:off x="5321348" y="1173465"/>
              <a:ext cx="1140412" cy="550212"/>
            </a:xfrm>
            <a:prstGeom prst="roundRect">
              <a:avLst/>
            </a:prstGeom>
            <a:solidFill>
              <a:srgbClr val="C00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12~13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7D59AB5A-C475-4E8B-99BC-E7065CA64437}"/>
                </a:ext>
              </a:extLst>
            </p:cNvPr>
            <p:cNvSpPr/>
            <p:nvPr/>
          </p:nvSpPr>
          <p:spPr>
            <a:xfrm>
              <a:off x="5344160" y="2009299"/>
              <a:ext cx="1117600" cy="579120"/>
            </a:xfrm>
            <a:prstGeom prst="roundRect">
              <a:avLst/>
            </a:prstGeom>
            <a:solidFill>
              <a:srgbClr val="FF0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11~12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D83E508A-FBE4-4072-83E9-3D547EFA3718}"/>
                </a:ext>
              </a:extLst>
            </p:cNvPr>
            <p:cNvSpPr/>
            <p:nvPr/>
          </p:nvSpPr>
          <p:spPr>
            <a:xfrm>
              <a:off x="5344160" y="2750412"/>
              <a:ext cx="1117600" cy="579120"/>
            </a:xfrm>
            <a:prstGeom prst="roundRect">
              <a:avLst/>
            </a:prstGeom>
            <a:solidFill>
              <a:srgbClr val="FFC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FFC000"/>
                  </a:solidFill>
                  <a:highlight>
                    <a:srgbClr val="000080"/>
                  </a:highlight>
                </a:rPr>
                <a:t>10~11</a:t>
              </a:r>
              <a:r>
                <a:rPr lang="ko-KR" altLang="en-US" sz="1400" b="1" dirty="0">
                  <a:highlight>
                    <a:srgbClr val="000080"/>
                  </a:highlight>
                </a:rPr>
                <a:t>억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DA579464-995B-4449-A8FD-A6CA3FBF2FF0}"/>
                </a:ext>
              </a:extLst>
            </p:cNvPr>
            <p:cNvSpPr/>
            <p:nvPr/>
          </p:nvSpPr>
          <p:spPr>
            <a:xfrm>
              <a:off x="5321352" y="3533534"/>
              <a:ext cx="1140408" cy="622178"/>
            </a:xfrm>
            <a:prstGeom prst="roundRect">
              <a:avLst>
                <a:gd name="adj" fmla="val 33334"/>
              </a:avLst>
            </a:prstGeom>
            <a:solidFill>
              <a:srgbClr val="92D05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9~10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56164AB3-D122-416C-86D0-7FF30537B24C}"/>
                </a:ext>
              </a:extLst>
            </p:cNvPr>
            <p:cNvSpPr/>
            <p:nvPr/>
          </p:nvSpPr>
          <p:spPr>
            <a:xfrm>
              <a:off x="5298541" y="4300615"/>
              <a:ext cx="1163220" cy="579120"/>
            </a:xfrm>
            <a:prstGeom prst="roundRect">
              <a:avLst>
                <a:gd name="adj" fmla="val 23412"/>
              </a:avLst>
            </a:prstGeom>
            <a:solidFill>
              <a:srgbClr val="00B0F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8 ~9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63FDF6C-F055-4BED-9793-9C5726463955}"/>
                </a:ext>
              </a:extLst>
            </p:cNvPr>
            <p:cNvSpPr/>
            <p:nvPr/>
          </p:nvSpPr>
          <p:spPr>
            <a:xfrm>
              <a:off x="5321348" y="5032373"/>
              <a:ext cx="1140412" cy="579120"/>
            </a:xfrm>
            <a:prstGeom prst="roundRect">
              <a:avLst/>
            </a:prstGeom>
            <a:solidFill>
              <a:srgbClr val="00206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7~8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23F9476-C65A-4063-8D9D-9753F8F796CE}"/>
                </a:ext>
              </a:extLst>
            </p:cNvPr>
            <p:cNvSpPr/>
            <p:nvPr/>
          </p:nvSpPr>
          <p:spPr>
            <a:xfrm>
              <a:off x="5344160" y="5764130"/>
              <a:ext cx="1117600" cy="579120"/>
            </a:xfrm>
            <a:prstGeom prst="roundRect">
              <a:avLst/>
            </a:prstGeom>
            <a:solidFill>
              <a:srgbClr val="7030A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6~7</a:t>
              </a:r>
              <a:r>
                <a:rPr lang="ko-KR" altLang="en-US" dirty="0"/>
                <a:t>억</a:t>
              </a:r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54C24569-0FA2-4BAB-B8F0-9A08293F9D9E}"/>
              </a:ext>
            </a:extLst>
          </p:cNvPr>
          <p:cNvSpPr/>
          <p:nvPr/>
        </p:nvSpPr>
        <p:spPr>
          <a:xfrm>
            <a:off x="333702" y="6197493"/>
            <a:ext cx="1030014" cy="464424"/>
          </a:xfrm>
          <a:prstGeom prst="roundRect">
            <a:avLst>
              <a:gd name="adj" fmla="val 50000"/>
            </a:avLst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6</a:t>
            </a:r>
            <a:r>
              <a:rPr lang="ko-KR" altLang="en-US" sz="1600" dirty="0" err="1"/>
              <a:t>억이하</a:t>
            </a:r>
            <a:r>
              <a:rPr lang="ko-KR" altLang="en-US" sz="1600" dirty="0"/>
              <a:t> 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1D177311-4717-4A25-A85F-980D05F5AB2A}"/>
              </a:ext>
            </a:extLst>
          </p:cNvPr>
          <p:cNvSpPr/>
          <p:nvPr/>
        </p:nvSpPr>
        <p:spPr>
          <a:xfrm>
            <a:off x="2235392" y="1345392"/>
            <a:ext cx="1443944" cy="936968"/>
          </a:xfrm>
          <a:prstGeom prst="roundRect">
            <a:avLst>
              <a:gd name="adj" fmla="val 16667"/>
            </a:avLst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b="1" dirty="0" err="1"/>
              <a:t>광명하안현대</a:t>
            </a:r>
            <a:r>
              <a:rPr lang="en-US" altLang="ko-KR" sz="1050" b="1" dirty="0"/>
              <a:t>1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r>
              <a:rPr lang="en-US" altLang="ko-KR" sz="1050" b="1" dirty="0"/>
              <a:t>1995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298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r>
              <a:rPr lang="en-US" altLang="ko-KR" sz="1050" b="1" dirty="0"/>
              <a:t>21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:3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9000</a:t>
            </a:r>
          </a:p>
          <a:p>
            <a:r>
              <a:rPr lang="en-US" altLang="ko-KR" sz="1050" b="1" dirty="0"/>
              <a:t>         </a:t>
            </a:r>
            <a:r>
              <a:rPr lang="ko-KR" altLang="en-US" sz="1050" b="1" dirty="0"/>
              <a:t>전세</a:t>
            </a:r>
            <a:r>
              <a:rPr lang="en-US" altLang="ko-KR" sz="1050" b="1" dirty="0"/>
              <a:t>:2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  <a:p>
            <a:r>
              <a:rPr lang="en-US" altLang="ko-KR" sz="1050" b="1" dirty="0"/>
              <a:t>31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5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  <a:p>
            <a:r>
              <a:rPr lang="en-US" altLang="ko-KR" sz="1050" b="1" dirty="0"/>
              <a:t>         </a:t>
            </a:r>
            <a:r>
              <a:rPr lang="ko-KR" altLang="en-US" sz="1050" b="1" dirty="0"/>
              <a:t>전세</a:t>
            </a:r>
            <a:r>
              <a:rPr lang="en-US" altLang="ko-KR" sz="1050" b="1" dirty="0"/>
              <a:t>:3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E3CE1828-16C4-4A02-8093-66C3A5BE2CB3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3679336" y="1813876"/>
            <a:ext cx="791064" cy="447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0A31B9C6-E9C2-44A4-8615-16A4810D250E}"/>
              </a:ext>
            </a:extLst>
          </p:cNvPr>
          <p:cNvSpPr/>
          <p:nvPr/>
        </p:nvSpPr>
        <p:spPr>
          <a:xfrm>
            <a:off x="2235392" y="2440064"/>
            <a:ext cx="1467032" cy="731912"/>
          </a:xfrm>
          <a:prstGeom prst="roundRect">
            <a:avLst>
              <a:gd name="adj" fmla="val 16667"/>
            </a:avLst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b="1" dirty="0" err="1"/>
              <a:t>하안주공</a:t>
            </a:r>
            <a:r>
              <a:rPr lang="en-US" altLang="ko-KR" sz="1050" b="1" dirty="0"/>
              <a:t>5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r>
              <a:rPr lang="en-US" altLang="ko-KR" sz="1050" b="1" dirty="0"/>
              <a:t>1990</a:t>
            </a:r>
            <a:r>
              <a:rPr lang="ko-KR" altLang="en-US" sz="1050" b="1" dirty="0"/>
              <a:t>년</a:t>
            </a:r>
            <a:r>
              <a:rPr lang="en-US" altLang="ko-KR" sz="1050" b="1" dirty="0"/>
              <a:t>2176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r>
              <a:rPr lang="en-US" altLang="ko-KR" sz="1050" b="1" dirty="0"/>
              <a:t>25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  <a:p>
            <a:r>
              <a:rPr lang="en-US" altLang="ko-KR" sz="1050" b="1" dirty="0"/>
              <a:t>         </a:t>
            </a:r>
            <a:r>
              <a:rPr lang="ko-KR" altLang="en-US" sz="1050" b="1" dirty="0"/>
              <a:t>전세</a:t>
            </a:r>
            <a:r>
              <a:rPr lang="en-US" altLang="ko-KR" sz="1050" b="1" dirty="0"/>
              <a:t>:2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4000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F20354FA-C549-4D13-9F80-FED034DB1470}"/>
              </a:ext>
            </a:extLst>
          </p:cNvPr>
          <p:cNvSpPr/>
          <p:nvPr/>
        </p:nvSpPr>
        <p:spPr>
          <a:xfrm>
            <a:off x="2220932" y="3299041"/>
            <a:ext cx="1459362" cy="698149"/>
          </a:xfrm>
          <a:prstGeom prst="roundRect">
            <a:avLst>
              <a:gd name="adj" fmla="val 16667"/>
            </a:avLst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하안주공</a:t>
            </a:r>
            <a:r>
              <a:rPr lang="en-US" altLang="ko-KR" sz="1050" b="1" dirty="0"/>
              <a:t>5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1990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2176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32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7000</a:t>
            </a:r>
          </a:p>
          <a:p>
            <a:pPr algn="ctr"/>
            <a:r>
              <a:rPr lang="en-US" altLang="ko-KR" sz="1050" b="1" dirty="0"/>
              <a:t> </a:t>
            </a:r>
            <a:r>
              <a:rPr lang="ko-KR" altLang="en-US" sz="1050" b="1" dirty="0"/>
              <a:t>전세</a:t>
            </a:r>
            <a:r>
              <a:rPr lang="en-US" altLang="ko-KR" sz="1050" b="1" dirty="0"/>
              <a:t>: 2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8000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1C783217-1476-4AC1-96A4-E336E9B8896E}"/>
              </a:ext>
            </a:extLst>
          </p:cNvPr>
          <p:cNvCxnSpPr>
            <a:stCxn id="21" idx="3"/>
          </p:cNvCxnSpPr>
          <p:nvPr/>
        </p:nvCxnSpPr>
        <p:spPr>
          <a:xfrm flipV="1">
            <a:off x="3702424" y="2482130"/>
            <a:ext cx="950258" cy="3238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ED9388A7-77D6-4300-9D9E-82AF24D74E38}"/>
              </a:ext>
            </a:extLst>
          </p:cNvPr>
          <p:cNvCxnSpPr/>
          <p:nvPr/>
        </p:nvCxnSpPr>
        <p:spPr>
          <a:xfrm>
            <a:off x="8077200" y="1836232"/>
            <a:ext cx="89647" cy="1478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E346512E-D148-46A1-A565-8F981E61BFE8}"/>
              </a:ext>
            </a:extLst>
          </p:cNvPr>
          <p:cNvCxnSpPr>
            <a:stCxn id="22" idx="3"/>
          </p:cNvCxnSpPr>
          <p:nvPr/>
        </p:nvCxnSpPr>
        <p:spPr>
          <a:xfrm flipV="1">
            <a:off x="3680294" y="2615825"/>
            <a:ext cx="900671" cy="10322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0630007D-A430-431E-946A-0404E2A843E0}"/>
              </a:ext>
            </a:extLst>
          </p:cNvPr>
          <p:cNvSpPr/>
          <p:nvPr/>
        </p:nvSpPr>
        <p:spPr>
          <a:xfrm>
            <a:off x="4177553" y="502867"/>
            <a:ext cx="1443944" cy="698149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E</a:t>
            </a:r>
            <a:r>
              <a:rPr lang="ko-KR" altLang="en-US" sz="1050" b="1" dirty="0"/>
              <a:t>편한세상 </a:t>
            </a:r>
            <a:r>
              <a:rPr lang="ko-KR" altLang="en-US" sz="1050" b="1" dirty="0" err="1"/>
              <a:t>센트레빌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2010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2815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25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7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8500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 5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4000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FC8E72AE-5E70-4A3F-B377-232C49336E61}"/>
              </a:ext>
            </a:extLst>
          </p:cNvPr>
          <p:cNvSpPr/>
          <p:nvPr/>
        </p:nvSpPr>
        <p:spPr>
          <a:xfrm>
            <a:off x="5765927" y="519720"/>
            <a:ext cx="1609156" cy="731288"/>
          </a:xfrm>
          <a:prstGeom prst="roundRect">
            <a:avLst>
              <a:gd name="adj" fmla="val 33334"/>
            </a:avLst>
          </a:prstGeom>
          <a:solidFill>
            <a:srgbClr val="92D05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E</a:t>
            </a:r>
            <a:r>
              <a:rPr lang="ko-KR" altLang="en-US" sz="1050" b="1" dirty="0"/>
              <a:t>편한세상 </a:t>
            </a:r>
            <a:r>
              <a:rPr lang="ko-KR" altLang="en-US" sz="1050" b="1" dirty="0" err="1"/>
              <a:t>센트레빌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2010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2815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 </a:t>
            </a:r>
            <a:r>
              <a:rPr lang="en-US" altLang="ko-KR" sz="1050" b="1" dirty="0"/>
              <a:t>33</a:t>
            </a:r>
            <a:r>
              <a:rPr lang="ko-KR" altLang="en-US" sz="1050" b="1" dirty="0"/>
              <a:t>평 매매 </a:t>
            </a:r>
            <a:r>
              <a:rPr lang="en-US" altLang="ko-KR" sz="1050" b="1" dirty="0"/>
              <a:t>: 9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</a:t>
            </a:r>
            <a:r>
              <a:rPr lang="ko-KR" altLang="en-US" sz="1050" b="1" dirty="0"/>
              <a:t>천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1000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8FB6B6FC-3A87-4B9E-A0FA-DE540EC91409}"/>
              </a:ext>
            </a:extLst>
          </p:cNvPr>
          <p:cNvCxnSpPr>
            <a:stCxn id="29" idx="2"/>
          </p:cNvCxnSpPr>
          <p:nvPr/>
        </p:nvCxnSpPr>
        <p:spPr>
          <a:xfrm>
            <a:off x="4899525" y="1201016"/>
            <a:ext cx="308969" cy="611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B69214E1-13E1-4977-90B6-3B1B92729B66}"/>
              </a:ext>
            </a:extLst>
          </p:cNvPr>
          <p:cNvCxnSpPr>
            <a:cxnSpLocks/>
          </p:cNvCxnSpPr>
          <p:nvPr/>
        </p:nvCxnSpPr>
        <p:spPr>
          <a:xfrm flipH="1">
            <a:off x="5208494" y="1251009"/>
            <a:ext cx="705850" cy="5852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ABE40AD4-C3A9-4E7E-8A22-41449DEDFBC5}"/>
              </a:ext>
            </a:extLst>
          </p:cNvPr>
          <p:cNvSpPr/>
          <p:nvPr/>
        </p:nvSpPr>
        <p:spPr>
          <a:xfrm>
            <a:off x="7361200" y="1122588"/>
            <a:ext cx="1467032" cy="731912"/>
          </a:xfrm>
          <a:prstGeom prst="roundRect">
            <a:avLst>
              <a:gd name="adj" fmla="val 16667"/>
            </a:avLst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b="1" dirty="0" err="1"/>
              <a:t>하안주공</a:t>
            </a:r>
            <a:r>
              <a:rPr lang="en-US" altLang="ko-KR" sz="1050" b="1" dirty="0"/>
              <a:t>9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r>
              <a:rPr lang="en-US" altLang="ko-KR" sz="1050" b="1" dirty="0"/>
              <a:t>1990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1818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r>
              <a:rPr lang="en-US" altLang="ko-KR" sz="1050" b="1" dirty="0"/>
              <a:t>25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5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1200</a:t>
            </a:r>
          </a:p>
          <a:p>
            <a:r>
              <a:rPr lang="en-US" altLang="ko-KR" sz="1050" b="1" dirty="0"/>
              <a:t>         </a:t>
            </a:r>
            <a:r>
              <a:rPr lang="ko-KR" altLang="en-US" sz="1050" b="1" dirty="0"/>
              <a:t>전세</a:t>
            </a:r>
            <a:r>
              <a:rPr lang="en-US" altLang="ko-KR" sz="1050" b="1" dirty="0"/>
              <a:t>:2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9000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52DCEA18-D2D3-47CD-99EF-5AC34B949047}"/>
              </a:ext>
            </a:extLst>
          </p:cNvPr>
          <p:cNvSpPr/>
          <p:nvPr/>
        </p:nvSpPr>
        <p:spPr>
          <a:xfrm>
            <a:off x="5443086" y="2028148"/>
            <a:ext cx="1172867" cy="698149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하안주공</a:t>
            </a:r>
            <a:r>
              <a:rPr lang="en-US" altLang="ko-KR" sz="1050" b="1" dirty="0"/>
              <a:t>9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32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7</a:t>
            </a:r>
            <a:r>
              <a:rPr lang="ko-KR" altLang="en-US" sz="1050" b="1" dirty="0"/>
              <a:t>억 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:3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7000</a:t>
            </a: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12DD4278-7861-4AD4-9E45-C21C54E2D47A}"/>
              </a:ext>
            </a:extLst>
          </p:cNvPr>
          <p:cNvCxnSpPr/>
          <p:nvPr/>
        </p:nvCxnSpPr>
        <p:spPr>
          <a:xfrm flipH="1">
            <a:off x="7013755" y="1728519"/>
            <a:ext cx="302063" cy="4237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C3D0E704-B47E-437B-A5B9-503798E5049E}"/>
              </a:ext>
            </a:extLst>
          </p:cNvPr>
          <p:cNvCxnSpPr>
            <a:stCxn id="40" idx="3"/>
          </p:cNvCxnSpPr>
          <p:nvPr/>
        </p:nvCxnSpPr>
        <p:spPr>
          <a:xfrm flipV="1">
            <a:off x="6615953" y="2152271"/>
            <a:ext cx="394447" cy="2249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BAA533C2-0F9D-470C-A259-007BFBA6AF40}"/>
              </a:ext>
            </a:extLst>
          </p:cNvPr>
          <p:cNvSpPr/>
          <p:nvPr/>
        </p:nvSpPr>
        <p:spPr>
          <a:xfrm>
            <a:off x="7976158" y="1840972"/>
            <a:ext cx="1467032" cy="731912"/>
          </a:xfrm>
          <a:prstGeom prst="roundRect">
            <a:avLst>
              <a:gd name="adj" fmla="val 16667"/>
            </a:avLst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b="1" dirty="0" err="1"/>
              <a:t>하안주공</a:t>
            </a:r>
            <a:r>
              <a:rPr lang="en-US" altLang="ko-KR" sz="1050" b="1" dirty="0"/>
              <a:t>10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r>
              <a:rPr lang="en-US" altLang="ko-KR" sz="1050" b="1" dirty="0"/>
              <a:t>1990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2032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r>
              <a:rPr lang="en-US" altLang="ko-KR" sz="1050" b="1" dirty="0"/>
              <a:t>25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5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8000</a:t>
            </a:r>
          </a:p>
          <a:p>
            <a:r>
              <a:rPr lang="en-US" altLang="ko-KR" sz="1050" b="1" dirty="0"/>
              <a:t>         </a:t>
            </a:r>
            <a:r>
              <a:rPr lang="ko-KR" altLang="en-US" sz="1050" b="1" dirty="0"/>
              <a:t>전세</a:t>
            </a:r>
            <a:r>
              <a:rPr lang="en-US" altLang="ko-KR" sz="1050" b="1" dirty="0"/>
              <a:t>: 2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7500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15925502-1FBF-4CDD-B5A3-DB02E163C64B}"/>
              </a:ext>
            </a:extLst>
          </p:cNvPr>
          <p:cNvSpPr/>
          <p:nvPr/>
        </p:nvSpPr>
        <p:spPr>
          <a:xfrm>
            <a:off x="6737795" y="2451900"/>
            <a:ext cx="1172867" cy="698149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하안주공</a:t>
            </a:r>
            <a:r>
              <a:rPr lang="en-US" altLang="ko-KR" sz="1050" b="1" dirty="0"/>
              <a:t>10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32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7</a:t>
            </a:r>
            <a:r>
              <a:rPr lang="ko-KR" altLang="en-US" sz="1050" b="1" dirty="0"/>
              <a:t>억 </a:t>
            </a:r>
            <a:r>
              <a:rPr lang="en-US" altLang="ko-KR" sz="1050" b="1" dirty="0"/>
              <a:t>5800</a:t>
            </a:r>
            <a:r>
              <a:rPr lang="ko-KR" altLang="en-US" sz="1050" b="1" dirty="0"/>
              <a:t> 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:3</a:t>
            </a:r>
            <a:r>
              <a:rPr lang="ko-KR" altLang="en-US" sz="1050" b="1" dirty="0"/>
              <a:t>억</a:t>
            </a:r>
            <a:endParaRPr lang="en-US" altLang="ko-KR" sz="1050" b="1" dirty="0"/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9E5269B5-2BCC-4FB7-BA9A-77B255159DB5}"/>
              </a:ext>
            </a:extLst>
          </p:cNvPr>
          <p:cNvSpPr/>
          <p:nvPr/>
        </p:nvSpPr>
        <p:spPr>
          <a:xfrm>
            <a:off x="8004459" y="2591921"/>
            <a:ext cx="1467032" cy="698149"/>
          </a:xfrm>
          <a:prstGeom prst="roundRect">
            <a:avLst>
              <a:gd name="adj" fmla="val 16667"/>
            </a:avLst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b="1" dirty="0" err="1"/>
              <a:t>하안주공</a:t>
            </a:r>
            <a:r>
              <a:rPr lang="en-US" altLang="ko-KR" sz="1050" b="1" dirty="0"/>
              <a:t>11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r>
              <a:rPr lang="en-US" altLang="ko-KR" sz="1050" b="1" dirty="0"/>
              <a:t>1990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1080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r>
              <a:rPr lang="en-US" altLang="ko-KR" sz="1050" b="1" dirty="0"/>
              <a:t>21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8500</a:t>
            </a:r>
          </a:p>
          <a:p>
            <a:r>
              <a:rPr lang="en-US" altLang="ko-KR" sz="1050" b="1" dirty="0"/>
              <a:t>         </a:t>
            </a:r>
            <a:r>
              <a:rPr lang="ko-KR" altLang="en-US" sz="1050" b="1" dirty="0"/>
              <a:t>전세</a:t>
            </a:r>
            <a:r>
              <a:rPr lang="en-US" altLang="ko-KR" sz="1050" b="1" dirty="0"/>
              <a:t>: 2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4000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15DFB8B1-EBB1-4206-8EE0-760D714032F3}"/>
              </a:ext>
            </a:extLst>
          </p:cNvPr>
          <p:cNvSpPr/>
          <p:nvPr/>
        </p:nvSpPr>
        <p:spPr>
          <a:xfrm>
            <a:off x="8237541" y="3328113"/>
            <a:ext cx="1467032" cy="698149"/>
          </a:xfrm>
          <a:prstGeom prst="roundRect">
            <a:avLst>
              <a:gd name="adj" fmla="val 16667"/>
            </a:avLst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b="1" dirty="0" err="1"/>
              <a:t>하안주공</a:t>
            </a:r>
            <a:r>
              <a:rPr lang="en-US" altLang="ko-KR" sz="1050" b="1" dirty="0"/>
              <a:t>12</a:t>
            </a:r>
            <a:r>
              <a:rPr lang="ko-KR" altLang="en-US" sz="1050" b="1" dirty="0"/>
              <a:t>단지 </a:t>
            </a:r>
            <a:endParaRPr lang="en-US" altLang="ko-KR" sz="1050" b="1" dirty="0"/>
          </a:p>
          <a:p>
            <a:r>
              <a:rPr lang="en-US" altLang="ko-KR" sz="1050" b="1" dirty="0"/>
              <a:t>1990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2392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r>
              <a:rPr lang="en-US" altLang="ko-KR" sz="1050" b="1" dirty="0"/>
              <a:t>24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5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9900</a:t>
            </a:r>
          </a:p>
          <a:p>
            <a:r>
              <a:rPr lang="ko-KR" altLang="en-US" sz="1050" b="1" dirty="0"/>
              <a:t>          전세</a:t>
            </a:r>
            <a:r>
              <a:rPr lang="en-US" altLang="ko-KR" sz="1050" b="1" dirty="0"/>
              <a:t>:2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3000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97B87794-A2BE-424B-AAA7-E8E55E914560}"/>
              </a:ext>
            </a:extLst>
          </p:cNvPr>
          <p:cNvSpPr/>
          <p:nvPr/>
        </p:nvSpPr>
        <p:spPr>
          <a:xfrm>
            <a:off x="6904333" y="3373953"/>
            <a:ext cx="1172867" cy="635311"/>
          </a:xfrm>
          <a:prstGeom prst="roundRect">
            <a:avLst/>
          </a:prstGeom>
          <a:solidFill>
            <a:srgbClr val="00B0F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하안주공</a:t>
            </a:r>
            <a:r>
              <a:rPr lang="en-US" altLang="ko-KR" sz="1050" b="1" dirty="0"/>
              <a:t>12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31</a:t>
            </a:r>
            <a:r>
              <a:rPr lang="ko-KR" altLang="en-US" sz="1050" b="1" dirty="0"/>
              <a:t>평 </a:t>
            </a:r>
            <a:r>
              <a:rPr lang="en-US" altLang="ko-KR" sz="1050" b="1" dirty="0"/>
              <a:t>:8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4000</a:t>
            </a:r>
          </a:p>
        </p:txBody>
      </p:sp>
    </p:spTree>
    <p:extLst>
      <p:ext uri="{BB962C8B-B14F-4D97-AF65-F5344CB8AC3E}">
        <p14:creationId xmlns:p14="http://schemas.microsoft.com/office/powerpoint/2010/main" val="1926430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1F523B-50E2-4217-BC2D-F91A4078C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372" y="0"/>
            <a:ext cx="10484068" cy="681037"/>
          </a:xfrm>
        </p:spPr>
        <p:txBody>
          <a:bodyPr/>
          <a:lstStyle/>
          <a:p>
            <a:r>
              <a:rPr lang="ko-KR" altLang="en-US" dirty="0" err="1"/>
              <a:t>소하동</a:t>
            </a:r>
            <a:r>
              <a:rPr lang="en-US" altLang="ko-KR" dirty="0"/>
              <a:t>(</a:t>
            </a:r>
            <a:r>
              <a:rPr lang="ko-KR" altLang="en-US" dirty="0"/>
              <a:t>단지분석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AC763B24-EC7B-42CE-84DE-7F3113806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8899" y="537882"/>
            <a:ext cx="10276959" cy="5794269"/>
          </a:xfr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C83B6E79-029B-4889-AF4D-E30F2B424EAB}"/>
              </a:ext>
            </a:extLst>
          </p:cNvPr>
          <p:cNvGrpSpPr/>
          <p:nvPr/>
        </p:nvGrpSpPr>
        <p:grpSpPr>
          <a:xfrm>
            <a:off x="116840" y="803275"/>
            <a:ext cx="1072060" cy="4336664"/>
            <a:chOff x="5298541" y="416560"/>
            <a:chExt cx="1163220" cy="5926690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FE79EC09-7320-45F1-8451-3D7A85B44D34}"/>
                </a:ext>
              </a:extLst>
            </p:cNvPr>
            <p:cNvSpPr/>
            <p:nvPr/>
          </p:nvSpPr>
          <p:spPr>
            <a:xfrm>
              <a:off x="5344160" y="416560"/>
              <a:ext cx="1117600" cy="579120"/>
            </a:xfrm>
            <a:prstGeom prst="roundRect">
              <a:avLst/>
            </a:prstGeom>
            <a:solidFill>
              <a:srgbClr val="DE2AAB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13</a:t>
              </a:r>
              <a:r>
                <a:rPr lang="ko-KR" altLang="en-US" sz="1400" b="1" dirty="0"/>
                <a:t>억</a:t>
              </a:r>
              <a:endParaRPr lang="en-US" altLang="ko-KR" sz="1400" b="1" dirty="0"/>
            </a:p>
            <a:p>
              <a:pPr algn="ctr"/>
              <a:r>
                <a:rPr lang="ko-KR" altLang="en-US" sz="1400" b="1" dirty="0"/>
                <a:t>이상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56E6627-A831-40B2-8C9E-D829830C44FE}"/>
                </a:ext>
              </a:extLst>
            </p:cNvPr>
            <p:cNvSpPr/>
            <p:nvPr/>
          </p:nvSpPr>
          <p:spPr>
            <a:xfrm>
              <a:off x="5321348" y="1173465"/>
              <a:ext cx="1140412" cy="550212"/>
            </a:xfrm>
            <a:prstGeom prst="roundRect">
              <a:avLst/>
            </a:prstGeom>
            <a:solidFill>
              <a:srgbClr val="C00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12~13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66806CB1-3570-40FA-AAFB-3EEE0F2E5C32}"/>
                </a:ext>
              </a:extLst>
            </p:cNvPr>
            <p:cNvSpPr/>
            <p:nvPr/>
          </p:nvSpPr>
          <p:spPr>
            <a:xfrm>
              <a:off x="5344160" y="2009299"/>
              <a:ext cx="1117600" cy="579120"/>
            </a:xfrm>
            <a:prstGeom prst="roundRect">
              <a:avLst/>
            </a:prstGeom>
            <a:solidFill>
              <a:srgbClr val="FF0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11~12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99C840D7-D6B5-4E15-AA49-35AEE0225311}"/>
                </a:ext>
              </a:extLst>
            </p:cNvPr>
            <p:cNvSpPr/>
            <p:nvPr/>
          </p:nvSpPr>
          <p:spPr>
            <a:xfrm>
              <a:off x="5344160" y="2750412"/>
              <a:ext cx="1117600" cy="579120"/>
            </a:xfrm>
            <a:prstGeom prst="roundRect">
              <a:avLst/>
            </a:prstGeom>
            <a:solidFill>
              <a:srgbClr val="FFC00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FFC000"/>
                  </a:solidFill>
                  <a:highlight>
                    <a:srgbClr val="000080"/>
                  </a:highlight>
                </a:rPr>
                <a:t>10~11</a:t>
              </a:r>
              <a:r>
                <a:rPr lang="ko-KR" altLang="en-US" sz="1400" b="1" dirty="0">
                  <a:highlight>
                    <a:srgbClr val="000080"/>
                  </a:highlight>
                </a:rPr>
                <a:t>억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FE1832AB-15D8-4E73-ADB3-C18E0BC8C231}"/>
                </a:ext>
              </a:extLst>
            </p:cNvPr>
            <p:cNvSpPr/>
            <p:nvPr/>
          </p:nvSpPr>
          <p:spPr>
            <a:xfrm>
              <a:off x="5321352" y="3533534"/>
              <a:ext cx="1140408" cy="622178"/>
            </a:xfrm>
            <a:prstGeom prst="roundRect">
              <a:avLst>
                <a:gd name="adj" fmla="val 33334"/>
              </a:avLst>
            </a:prstGeom>
            <a:solidFill>
              <a:srgbClr val="92D05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9~10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0D139F8B-297D-4CB4-BAED-2A7F27C7362F}"/>
                </a:ext>
              </a:extLst>
            </p:cNvPr>
            <p:cNvSpPr/>
            <p:nvPr/>
          </p:nvSpPr>
          <p:spPr>
            <a:xfrm>
              <a:off x="5298541" y="4300615"/>
              <a:ext cx="1163220" cy="579120"/>
            </a:xfrm>
            <a:prstGeom prst="roundRect">
              <a:avLst>
                <a:gd name="adj" fmla="val 23412"/>
              </a:avLst>
            </a:prstGeom>
            <a:solidFill>
              <a:srgbClr val="00B0F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8 ~9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0A14C2C4-FBAE-4DAA-9377-CAB49D6C04D2}"/>
                </a:ext>
              </a:extLst>
            </p:cNvPr>
            <p:cNvSpPr/>
            <p:nvPr/>
          </p:nvSpPr>
          <p:spPr>
            <a:xfrm>
              <a:off x="5321348" y="5032373"/>
              <a:ext cx="1140412" cy="579120"/>
            </a:xfrm>
            <a:prstGeom prst="roundRect">
              <a:avLst/>
            </a:prstGeom>
            <a:solidFill>
              <a:srgbClr val="00206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/>
                <a:t>7~8</a:t>
              </a:r>
              <a:r>
                <a:rPr lang="ko-KR" altLang="en-US" sz="1400" b="1" dirty="0"/>
                <a:t>억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C44521E3-5B78-4683-9B0E-71B550CC15CB}"/>
                </a:ext>
              </a:extLst>
            </p:cNvPr>
            <p:cNvSpPr/>
            <p:nvPr/>
          </p:nvSpPr>
          <p:spPr>
            <a:xfrm>
              <a:off x="5344160" y="5764130"/>
              <a:ext cx="1117600" cy="579120"/>
            </a:xfrm>
            <a:prstGeom prst="roundRect">
              <a:avLst/>
            </a:prstGeom>
            <a:solidFill>
              <a:srgbClr val="7030A0">
                <a:alpha val="60000"/>
              </a:srgb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6~7</a:t>
              </a:r>
              <a:r>
                <a:rPr lang="ko-KR" altLang="en-US" dirty="0"/>
                <a:t>억</a:t>
              </a:r>
            </a:p>
          </p:txBody>
        </p:sp>
      </p:grp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F2A9AD73-9E88-4E56-A243-9F4BBD125B37}"/>
              </a:ext>
            </a:extLst>
          </p:cNvPr>
          <p:cNvSpPr/>
          <p:nvPr/>
        </p:nvSpPr>
        <p:spPr>
          <a:xfrm>
            <a:off x="148372" y="5321904"/>
            <a:ext cx="1030014" cy="464424"/>
          </a:xfrm>
          <a:prstGeom prst="roundRect">
            <a:avLst>
              <a:gd name="adj" fmla="val 50000"/>
            </a:avLst>
          </a:prstGeom>
          <a:solidFill>
            <a:srgbClr val="848484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6</a:t>
            </a:r>
            <a:r>
              <a:rPr lang="ko-KR" altLang="en-US" sz="1600" dirty="0" err="1"/>
              <a:t>억이하</a:t>
            </a:r>
            <a:r>
              <a:rPr lang="ko-KR" altLang="en-US" sz="1600" dirty="0"/>
              <a:t> 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FB76D529-6798-45B3-ABDA-0C98F9DF6842}"/>
              </a:ext>
            </a:extLst>
          </p:cNvPr>
          <p:cNvSpPr/>
          <p:nvPr/>
        </p:nvSpPr>
        <p:spPr>
          <a:xfrm>
            <a:off x="8552391" y="584499"/>
            <a:ext cx="1459362" cy="947714"/>
          </a:xfrm>
          <a:prstGeom prst="roundRect">
            <a:avLst>
              <a:gd name="adj" fmla="val 16667"/>
            </a:avLst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광명신촌휴먼시아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1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2010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859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24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2500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3000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E003092E-D293-461F-819A-026DEE1BF87D}"/>
              </a:ext>
            </a:extLst>
          </p:cNvPr>
          <p:cNvSpPr/>
          <p:nvPr/>
        </p:nvSpPr>
        <p:spPr>
          <a:xfrm>
            <a:off x="10017009" y="592226"/>
            <a:ext cx="1459362" cy="947714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광명신촌휴먼시아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1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34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:7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7000</a:t>
            </a:r>
            <a:r>
              <a:rPr lang="ko-KR" altLang="en-US" sz="1050" b="1" dirty="0"/>
              <a:t>전세</a:t>
            </a:r>
            <a:r>
              <a:rPr lang="en-US" altLang="ko-KR" sz="1050" b="1" dirty="0"/>
              <a:t>: 5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7000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9426CCC2-D6ED-4180-8D6B-37FC1CDF8D9C}"/>
              </a:ext>
            </a:extLst>
          </p:cNvPr>
          <p:cNvSpPr/>
          <p:nvPr/>
        </p:nvSpPr>
        <p:spPr>
          <a:xfrm>
            <a:off x="7881486" y="2369593"/>
            <a:ext cx="1307338" cy="947714"/>
          </a:xfrm>
          <a:prstGeom prst="roundRect">
            <a:avLst/>
          </a:prstGeom>
          <a:solidFill>
            <a:srgbClr val="00B0F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소하휴먼시아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7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2010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701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37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:8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2</a:t>
            </a:r>
            <a:r>
              <a:rPr lang="ko-KR" altLang="en-US" sz="1050" b="1" dirty="0"/>
              <a:t>천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:5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7000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91EC879F-9529-4136-B966-2C2DFA95194C}"/>
              </a:ext>
            </a:extLst>
          </p:cNvPr>
          <p:cNvSpPr/>
          <p:nvPr/>
        </p:nvSpPr>
        <p:spPr>
          <a:xfrm>
            <a:off x="7386979" y="4532006"/>
            <a:ext cx="1459362" cy="947714"/>
          </a:xfrm>
          <a:prstGeom prst="roundRect">
            <a:avLst>
              <a:gd name="adj" fmla="val 16667"/>
            </a:avLst>
          </a:prstGeom>
          <a:solidFill>
            <a:srgbClr val="7030A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광명역세권휴먼시아</a:t>
            </a:r>
            <a:r>
              <a:rPr lang="en-US" altLang="ko-KR" sz="1050" b="1" dirty="0"/>
              <a:t>1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2010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859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24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 6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2500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:4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3000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FCE05CA0-6C08-4876-A535-C969F316A9D5}"/>
              </a:ext>
            </a:extLst>
          </p:cNvPr>
          <p:cNvSpPr/>
          <p:nvPr/>
        </p:nvSpPr>
        <p:spPr>
          <a:xfrm>
            <a:off x="8950209" y="4532006"/>
            <a:ext cx="1459362" cy="947714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광명역세권휴먼시아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1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34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:7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7000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:5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7000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2D48AA8E-4BE7-4835-A67C-BBC54ACC7DF2}"/>
              </a:ext>
            </a:extLst>
          </p:cNvPr>
          <p:cNvSpPr/>
          <p:nvPr/>
        </p:nvSpPr>
        <p:spPr>
          <a:xfrm>
            <a:off x="4339873" y="3820407"/>
            <a:ext cx="1459362" cy="947714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광명역세권휴먼시아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2011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797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34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:7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6800</a:t>
            </a:r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:5</a:t>
            </a:r>
            <a:r>
              <a:rPr lang="ko-KR" altLang="en-US" sz="1050" b="1" dirty="0"/>
              <a:t>억</a:t>
            </a:r>
            <a:r>
              <a:rPr lang="en-US" altLang="ko-KR" sz="1050" b="1" dirty="0"/>
              <a:t>5000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6895C77E-3347-4CA1-B17C-0F6B4F17AB82}"/>
              </a:ext>
            </a:extLst>
          </p:cNvPr>
          <p:cNvSpPr/>
          <p:nvPr/>
        </p:nvSpPr>
        <p:spPr>
          <a:xfrm>
            <a:off x="3610192" y="5312471"/>
            <a:ext cx="1459362" cy="947714"/>
          </a:xfrm>
          <a:prstGeom prst="roundRect">
            <a:avLst/>
          </a:prstGeom>
          <a:solidFill>
            <a:srgbClr val="002060">
              <a:alpha val="60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광명역세권휴먼시아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4</a:t>
            </a:r>
            <a:r>
              <a:rPr lang="ko-KR" altLang="en-US" sz="1050" b="1" dirty="0"/>
              <a:t>단지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2010</a:t>
            </a:r>
            <a:r>
              <a:rPr lang="ko-KR" altLang="en-US" sz="1050" b="1" dirty="0"/>
              <a:t>년 </a:t>
            </a:r>
            <a:r>
              <a:rPr lang="en-US" altLang="ko-KR" sz="1050" b="1" dirty="0"/>
              <a:t>730</a:t>
            </a:r>
            <a:r>
              <a:rPr lang="ko-KR" altLang="en-US" sz="1050" b="1" dirty="0"/>
              <a:t>세대</a:t>
            </a:r>
            <a:endParaRPr lang="en-US" altLang="ko-KR" sz="1050" b="1" dirty="0"/>
          </a:p>
          <a:p>
            <a:pPr algn="ctr"/>
            <a:r>
              <a:rPr lang="en-US" altLang="ko-KR" sz="1050" b="1" dirty="0"/>
              <a:t>34</a:t>
            </a:r>
            <a:r>
              <a:rPr lang="ko-KR" altLang="en-US" sz="1050" b="1" dirty="0"/>
              <a:t>평 매매</a:t>
            </a:r>
            <a:r>
              <a:rPr lang="en-US" altLang="ko-KR" sz="1050" b="1" dirty="0"/>
              <a:t>:7</a:t>
            </a:r>
            <a:r>
              <a:rPr lang="ko-KR" altLang="en-US" sz="1050" b="1" dirty="0"/>
              <a:t>억</a:t>
            </a:r>
            <a:endParaRPr lang="en-US" altLang="ko-KR" sz="1050" b="1" dirty="0"/>
          </a:p>
          <a:p>
            <a:pPr algn="ctr"/>
            <a:r>
              <a:rPr lang="ko-KR" altLang="en-US" sz="1050" b="1" dirty="0"/>
              <a:t>전세</a:t>
            </a:r>
            <a:r>
              <a:rPr lang="en-US" altLang="ko-KR" sz="1050" b="1" dirty="0"/>
              <a:t>:6</a:t>
            </a:r>
            <a:r>
              <a:rPr lang="ko-KR" altLang="en-US" sz="1050" b="1" dirty="0"/>
              <a:t>억</a:t>
            </a:r>
            <a:endParaRPr lang="en-US" altLang="ko-KR" sz="1050" b="1" dirty="0"/>
          </a:p>
        </p:txBody>
      </p:sp>
    </p:spTree>
    <p:extLst>
      <p:ext uri="{BB962C8B-B14F-4D97-AF65-F5344CB8AC3E}">
        <p14:creationId xmlns:p14="http://schemas.microsoft.com/office/powerpoint/2010/main" val="473153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C94D92-83B4-4165-AC90-FFA4CE89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41" y="153443"/>
            <a:ext cx="10515600" cy="823913"/>
          </a:xfrm>
        </p:spPr>
        <p:txBody>
          <a:bodyPr/>
          <a:lstStyle/>
          <a:p>
            <a:r>
              <a:rPr lang="ko-KR" altLang="en-US" dirty="0"/>
              <a:t>단지분석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ADE095-03D3-4C47-B51B-7833DEB58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718" y="5136777"/>
            <a:ext cx="3135642" cy="1721223"/>
          </a:xfrm>
        </p:spPr>
        <p:txBody>
          <a:bodyPr>
            <a:normAutofit/>
          </a:bodyPr>
          <a:lstStyle/>
          <a:p>
            <a:r>
              <a:rPr lang="en-US" altLang="ko-KR" sz="1200" dirty="0"/>
              <a:t> </a:t>
            </a:r>
            <a:r>
              <a:rPr lang="ko-KR" altLang="en-US" sz="1200" dirty="0" err="1"/>
              <a:t>래미안자이</a:t>
            </a:r>
            <a:r>
              <a:rPr lang="ko-KR" altLang="en-US" sz="1200" dirty="0"/>
              <a:t> 아파트는 </a:t>
            </a:r>
            <a:r>
              <a:rPr lang="ko-KR" altLang="en-US" sz="1200" dirty="0" err="1"/>
              <a:t>철산초</a:t>
            </a:r>
            <a:r>
              <a:rPr lang="en-US" altLang="ko-KR" sz="1200" dirty="0"/>
              <a:t>,</a:t>
            </a:r>
            <a:r>
              <a:rPr lang="ko-KR" altLang="en-US" sz="1200" dirty="0" err="1"/>
              <a:t>철산중에</a:t>
            </a:r>
            <a:r>
              <a:rPr lang="ko-KR" altLang="en-US" sz="1200" dirty="0"/>
              <a:t> 인접해 있다</a:t>
            </a:r>
            <a:r>
              <a:rPr lang="en-US" altLang="ko-KR" sz="1200" dirty="0"/>
              <a:t>. </a:t>
            </a:r>
            <a:r>
              <a:rPr lang="ko-KR" altLang="en-US" sz="1200" dirty="0"/>
              <a:t>따라서 </a:t>
            </a:r>
            <a:r>
              <a:rPr lang="ko-KR" altLang="en-US" sz="1200" dirty="0" err="1"/>
              <a:t>초품아로서</a:t>
            </a:r>
            <a:r>
              <a:rPr lang="ko-KR" altLang="en-US" sz="1200" dirty="0"/>
              <a:t> 선호도가 높다</a:t>
            </a:r>
            <a:r>
              <a:rPr lang="en-US" altLang="ko-KR" sz="1200" dirty="0"/>
              <a:t>.</a:t>
            </a:r>
            <a:r>
              <a:rPr lang="ko-KR" altLang="en-US" sz="1200" dirty="0"/>
              <a:t>또한 평지에 위치하고 있고 주변에 아파트단지와 학교로 </a:t>
            </a:r>
            <a:r>
              <a:rPr lang="ko-KR" altLang="en-US" sz="1200" dirty="0" err="1"/>
              <a:t>둘러쌓여</a:t>
            </a:r>
            <a:r>
              <a:rPr lang="ko-KR" altLang="en-US" sz="1200" dirty="0"/>
              <a:t> 있어 유해시설이 없는 조용한 동네이다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</a:t>
            </a:r>
            <a:r>
              <a:rPr lang="ko-KR" altLang="en-US" sz="1200" dirty="0" err="1"/>
              <a:t>후문쪽으로는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세이브존이</a:t>
            </a:r>
            <a:r>
              <a:rPr lang="ko-KR" altLang="en-US" sz="1200" dirty="0"/>
              <a:t> 있어서 간단한 장을 보기 편리하다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단지내에 차량은 지하주차장을 이용하므로 아이들이 안전하게 생활할 수 있다</a:t>
            </a:r>
            <a:r>
              <a:rPr lang="en-US" altLang="ko-KR" sz="1300" dirty="0"/>
              <a:t>.</a:t>
            </a:r>
            <a:endParaRPr lang="ko-KR" altLang="en-US" sz="1300" dirty="0"/>
          </a:p>
        </p:txBody>
      </p:sp>
      <p:pic>
        <p:nvPicPr>
          <p:cNvPr id="8" name="내용 개체 틀 7">
            <a:extLst>
              <a:ext uri="{FF2B5EF4-FFF2-40B4-BE49-F238E27FC236}">
                <a16:creationId xmlns:a16="http://schemas.microsoft.com/office/drawing/2014/main" id="{B5543D09-6E7D-4EB0-AC64-1B80C8F62A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5695" y="1072886"/>
            <a:ext cx="3135642" cy="4063891"/>
          </a:xfr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8CEF01F7-7172-41A9-8827-6E448870C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805" y="57912"/>
            <a:ext cx="4300390" cy="111252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EA9CF5B-816D-497C-9E96-4E6745B3F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373" y="1332863"/>
            <a:ext cx="3342822" cy="406389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829039E-2793-43F3-BA16-3381884FA8E3}"/>
              </a:ext>
            </a:extLst>
          </p:cNvPr>
          <p:cNvSpPr txBox="1"/>
          <p:nvPr/>
        </p:nvSpPr>
        <p:spPr>
          <a:xfrm>
            <a:off x="4052047" y="6383100"/>
            <a:ext cx="3245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종전가</a:t>
            </a:r>
            <a:r>
              <a:rPr lang="ko-KR" altLang="en-US" dirty="0"/>
              <a:t> 대비 </a:t>
            </a:r>
            <a:r>
              <a:rPr lang="en-US" altLang="ko-KR" dirty="0"/>
              <a:t>13% </a:t>
            </a:r>
            <a:r>
              <a:rPr lang="ko-KR" altLang="en-US" dirty="0"/>
              <a:t>하락함 </a:t>
            </a:r>
          </a:p>
        </p:txBody>
      </p:sp>
      <p:graphicFrame>
        <p:nvGraphicFramePr>
          <p:cNvPr id="26" name="표 26">
            <a:extLst>
              <a:ext uri="{FF2B5EF4-FFF2-40B4-BE49-F238E27FC236}">
                <a16:creationId xmlns:a16="http://schemas.microsoft.com/office/drawing/2014/main" id="{A1EDA046-879B-4B91-9EEF-18F9AC97EC97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84350080"/>
              </p:ext>
            </p:extLst>
          </p:nvPr>
        </p:nvGraphicFramePr>
        <p:xfrm>
          <a:off x="7754471" y="365129"/>
          <a:ext cx="375481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249">
                  <a:extLst>
                    <a:ext uri="{9D8B030D-6E8A-4147-A177-3AD203B41FA5}">
                      <a16:colId xmlns:a16="http://schemas.microsoft.com/office/drawing/2014/main" val="1504085051"/>
                    </a:ext>
                  </a:extLst>
                </a:gridCol>
                <a:gridCol w="950521">
                  <a:extLst>
                    <a:ext uri="{9D8B030D-6E8A-4147-A177-3AD203B41FA5}">
                      <a16:colId xmlns:a16="http://schemas.microsoft.com/office/drawing/2014/main" val="1321496082"/>
                    </a:ext>
                  </a:extLst>
                </a:gridCol>
                <a:gridCol w="950521">
                  <a:extLst>
                    <a:ext uri="{9D8B030D-6E8A-4147-A177-3AD203B41FA5}">
                      <a16:colId xmlns:a16="http://schemas.microsoft.com/office/drawing/2014/main" val="1958069629"/>
                    </a:ext>
                  </a:extLst>
                </a:gridCol>
                <a:gridCol w="950521">
                  <a:extLst>
                    <a:ext uri="{9D8B030D-6E8A-4147-A177-3AD203B41FA5}">
                      <a16:colId xmlns:a16="http://schemas.microsoft.com/office/drawing/2014/main" val="92194916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     </a:t>
                      </a:r>
                      <a:r>
                        <a:rPr lang="ko-KR" altLang="en-US" dirty="0" err="1"/>
                        <a:t>철산동</a:t>
                      </a:r>
                      <a:r>
                        <a:rPr lang="ko-KR" altLang="en-US" dirty="0"/>
                        <a:t> 생활권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4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직장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교통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환경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학군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57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B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C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011436"/>
                  </a:ext>
                </a:extLst>
              </a:tr>
            </a:tbl>
          </a:graphicData>
        </a:graphic>
      </p:graphicFrame>
      <p:pic>
        <p:nvPicPr>
          <p:cNvPr id="28" name="그림 27">
            <a:extLst>
              <a:ext uri="{FF2B5EF4-FFF2-40B4-BE49-F238E27FC236}">
                <a16:creationId xmlns:a16="http://schemas.microsoft.com/office/drawing/2014/main" id="{672F87F6-6E4E-4D3C-80C8-FC2B523BCB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0668" y="1672254"/>
            <a:ext cx="4009896" cy="4999153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57943FCB-45A1-4863-8808-EE6426F598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4886" y="5396755"/>
            <a:ext cx="3581710" cy="82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58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107F70-6D07-4AC4-BA18-92760FD5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6" y="181819"/>
            <a:ext cx="10515600" cy="669828"/>
          </a:xfrm>
        </p:spPr>
        <p:txBody>
          <a:bodyPr>
            <a:normAutofit/>
          </a:bodyPr>
          <a:lstStyle/>
          <a:p>
            <a:r>
              <a:rPr lang="ko-KR" altLang="en-US" dirty="0"/>
              <a:t>단지분석 </a:t>
            </a:r>
          </a:p>
        </p:txBody>
      </p:sp>
      <p:pic>
        <p:nvPicPr>
          <p:cNvPr id="8" name="내용 개체 틀 7">
            <a:extLst>
              <a:ext uri="{FF2B5EF4-FFF2-40B4-BE49-F238E27FC236}">
                <a16:creationId xmlns:a16="http://schemas.microsoft.com/office/drawing/2014/main" id="{A6FE0A9A-F6AF-4908-8558-8A1AE570DB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20471" y="1082824"/>
            <a:ext cx="3505504" cy="3424919"/>
          </a:xfrm>
        </p:spPr>
      </p:pic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658367E-0A10-4362-9CF0-8D1B02C97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592867" y="1681163"/>
            <a:ext cx="2762523" cy="823912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13" name="내용 개체 틀 12">
            <a:extLst>
              <a:ext uri="{FF2B5EF4-FFF2-40B4-BE49-F238E27FC236}">
                <a16:creationId xmlns:a16="http://schemas.microsoft.com/office/drawing/2014/main" id="{7C5D3AC8-AB72-460A-A985-F49EAADAD11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901292" y="5438740"/>
            <a:ext cx="3566469" cy="1143099"/>
          </a:xfr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27CA6E5-0A08-4D39-A0AC-B47A7376A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223" y="67747"/>
            <a:ext cx="3729318" cy="10150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9ECD19-5E8F-4D89-A510-E3E63FDCEB61}"/>
              </a:ext>
            </a:extLst>
          </p:cNvPr>
          <p:cNvSpPr txBox="1"/>
          <p:nvPr/>
        </p:nvSpPr>
        <p:spPr>
          <a:xfrm>
            <a:off x="1082907" y="4550514"/>
            <a:ext cx="34053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초역세권 아파트로서 관공서가 가깝고 주변 편의시설의 접근성이 좋다</a:t>
            </a:r>
            <a:r>
              <a:rPr lang="en-US" altLang="ko-KR" sz="1400" dirty="0"/>
              <a:t>. </a:t>
            </a:r>
          </a:p>
          <a:p>
            <a:endParaRPr lang="en-US" altLang="ko-KR" sz="1400" dirty="0"/>
          </a:p>
          <a:p>
            <a:r>
              <a:rPr lang="ko-KR" altLang="en-US" sz="1400" dirty="0"/>
              <a:t>초등학교는 걸어서</a:t>
            </a:r>
            <a:r>
              <a:rPr lang="en-US" altLang="ko-KR" sz="1400" dirty="0"/>
              <a:t>8</a:t>
            </a:r>
            <a:r>
              <a:rPr lang="ko-KR" altLang="en-US" sz="1400" dirty="0"/>
              <a:t>분 거리에 위치해 있으며 바로 대로변을 만날 수 있다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r>
              <a:rPr lang="ko-KR" altLang="en-US" sz="1400" dirty="0"/>
              <a:t>철산 상업지구의 학원가를 이용하기 쉬우나 주차장이 협소하여 주차난이 심각함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464111FF-4EB7-4237-905F-9F7AD2B01D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9306" y="885801"/>
            <a:ext cx="3566469" cy="4359018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124B31E-496F-4735-A231-5EC1CEE63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7761" y="965719"/>
            <a:ext cx="3627434" cy="5616120"/>
          </a:xfrm>
          <a:prstGeom prst="rect">
            <a:avLst/>
          </a:prstGeom>
        </p:spPr>
      </p:pic>
      <p:graphicFrame>
        <p:nvGraphicFramePr>
          <p:cNvPr id="20" name="표 26">
            <a:extLst>
              <a:ext uri="{FF2B5EF4-FFF2-40B4-BE49-F238E27FC236}">
                <a16:creationId xmlns:a16="http://schemas.microsoft.com/office/drawing/2014/main" id="{15EB5C1A-CE3B-433B-A379-3C9914B28F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2686748"/>
              </p:ext>
            </p:extLst>
          </p:nvPr>
        </p:nvGraphicFramePr>
        <p:xfrm>
          <a:off x="8255293" y="85803"/>
          <a:ext cx="375481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249">
                  <a:extLst>
                    <a:ext uri="{9D8B030D-6E8A-4147-A177-3AD203B41FA5}">
                      <a16:colId xmlns:a16="http://schemas.microsoft.com/office/drawing/2014/main" val="1504085051"/>
                    </a:ext>
                  </a:extLst>
                </a:gridCol>
                <a:gridCol w="950521">
                  <a:extLst>
                    <a:ext uri="{9D8B030D-6E8A-4147-A177-3AD203B41FA5}">
                      <a16:colId xmlns:a16="http://schemas.microsoft.com/office/drawing/2014/main" val="1321496082"/>
                    </a:ext>
                  </a:extLst>
                </a:gridCol>
                <a:gridCol w="950521">
                  <a:extLst>
                    <a:ext uri="{9D8B030D-6E8A-4147-A177-3AD203B41FA5}">
                      <a16:colId xmlns:a16="http://schemas.microsoft.com/office/drawing/2014/main" val="1958069629"/>
                    </a:ext>
                  </a:extLst>
                </a:gridCol>
                <a:gridCol w="950521">
                  <a:extLst>
                    <a:ext uri="{9D8B030D-6E8A-4147-A177-3AD203B41FA5}">
                      <a16:colId xmlns:a16="http://schemas.microsoft.com/office/drawing/2014/main" val="92194916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 </a:t>
                      </a:r>
                      <a:r>
                        <a:rPr lang="ko-KR" altLang="en-US" dirty="0" err="1"/>
                        <a:t>철산동</a:t>
                      </a:r>
                      <a:r>
                        <a:rPr lang="ko-KR" altLang="en-US" dirty="0"/>
                        <a:t> 생활권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4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직장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교통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환경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학군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57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B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C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01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7764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B9EFDC-BBBD-4C94-99C3-7936B3834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76" y="239624"/>
            <a:ext cx="10515600" cy="576164"/>
          </a:xfrm>
        </p:spPr>
        <p:txBody>
          <a:bodyPr/>
          <a:lstStyle/>
          <a:p>
            <a:r>
              <a:rPr lang="ko-KR" altLang="en-US" dirty="0"/>
              <a:t>단지분석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4537B05-9239-43B8-AF54-73A8291B7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5507" y="5338308"/>
            <a:ext cx="3777035" cy="15196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1400" b="1" dirty="0" err="1"/>
              <a:t>철산역으로</a:t>
            </a:r>
            <a:r>
              <a:rPr lang="ko-KR" altLang="en-US" sz="1400" b="1" dirty="0"/>
              <a:t> 도보로 </a:t>
            </a:r>
            <a:r>
              <a:rPr lang="en-US" altLang="ko-KR" sz="1400" b="1" dirty="0"/>
              <a:t>10</a:t>
            </a:r>
            <a:r>
              <a:rPr lang="ko-KR" altLang="en-US" sz="1400" b="1" dirty="0"/>
              <a:t>분내외로 걸리고 평지에 위치해 있다</a:t>
            </a:r>
            <a:r>
              <a:rPr lang="en-US" altLang="ko-KR" sz="1400" b="1" dirty="0"/>
              <a:t>.</a:t>
            </a:r>
            <a:r>
              <a:rPr lang="ko-KR" altLang="en-US" sz="1400" b="1" dirty="0"/>
              <a:t>지하주차장은 도로처럼 길게 정문에서 각동으로 연결되어 지상에는 차가 없어서 아이들이 놀기 편하고 안전하다</a:t>
            </a:r>
            <a:r>
              <a:rPr lang="en-US" altLang="ko-KR" sz="1400" b="1" dirty="0"/>
              <a:t>. </a:t>
            </a:r>
          </a:p>
          <a:p>
            <a:pPr marL="0" indent="0">
              <a:buNone/>
            </a:pPr>
            <a:r>
              <a:rPr lang="ko-KR" altLang="en-US" sz="1400" b="1" dirty="0"/>
              <a:t>단지 간격도 넓어서 쾌적하며 어린 자녀를 둔 가족이 선호할 것으로 보인다</a:t>
            </a:r>
            <a:r>
              <a:rPr lang="en-US" altLang="ko-KR" sz="1400" b="1" dirty="0"/>
              <a:t>. 24</a:t>
            </a:r>
            <a:r>
              <a:rPr lang="ko-KR" altLang="en-US" sz="1400" b="1" dirty="0"/>
              <a:t>평형부터 </a:t>
            </a:r>
            <a:r>
              <a:rPr lang="en-US" altLang="ko-KR" sz="1400" b="1" dirty="0"/>
              <a:t>50</a:t>
            </a:r>
            <a:r>
              <a:rPr lang="ko-KR" altLang="en-US" sz="1400" b="1" dirty="0"/>
              <a:t>평까지 다양함 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85B4B8A-AACA-4F92-B8F5-3D8685324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24" y="1030941"/>
            <a:ext cx="3705600" cy="425823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1531FF0-7CE4-4657-A4E1-48ACE4923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236" y="71083"/>
            <a:ext cx="3929166" cy="105847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5173049B-9C20-4074-B4DE-2A453DEAA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6824" y="1030941"/>
            <a:ext cx="3619814" cy="448633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99424742-7BFF-4D2A-80FC-01D2CD1B04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1498" y="1129552"/>
            <a:ext cx="3345470" cy="557700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AE70F1B-AFE2-4906-B05D-F516DFC2E6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6941" y="5418668"/>
            <a:ext cx="3436918" cy="83869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8DA8CA6-2C7B-4EBE-A929-8D66BA025CE0}"/>
              </a:ext>
            </a:extLst>
          </p:cNvPr>
          <p:cNvSpPr txBox="1"/>
          <p:nvPr/>
        </p:nvSpPr>
        <p:spPr>
          <a:xfrm>
            <a:off x="5118847" y="6364941"/>
            <a:ext cx="2938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종전대비 </a:t>
            </a:r>
            <a:r>
              <a:rPr lang="en-US" altLang="ko-KR" dirty="0"/>
              <a:t>13% </a:t>
            </a:r>
            <a:r>
              <a:rPr lang="ko-KR" altLang="en-US" dirty="0"/>
              <a:t>하락함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B33D81-2C1E-40AB-BD5A-3EF107464891}"/>
              </a:ext>
            </a:extLst>
          </p:cNvPr>
          <p:cNvSpPr txBox="1"/>
          <p:nvPr/>
        </p:nvSpPr>
        <p:spPr>
          <a:xfrm>
            <a:off x="3048000" y="328467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 </a:t>
            </a:r>
            <a:r>
              <a:rPr lang="ko-KR" altLang="en-US" dirty="0" err="1"/>
              <a:t>철산동</a:t>
            </a:r>
            <a:r>
              <a:rPr lang="ko-KR" altLang="en-US" dirty="0"/>
              <a:t> 생활권 </a:t>
            </a:r>
          </a:p>
        </p:txBody>
      </p:sp>
      <p:graphicFrame>
        <p:nvGraphicFramePr>
          <p:cNvPr id="21" name="표 26">
            <a:extLst>
              <a:ext uri="{FF2B5EF4-FFF2-40B4-BE49-F238E27FC236}">
                <a16:creationId xmlns:a16="http://schemas.microsoft.com/office/drawing/2014/main" id="{69CEA578-B5EA-443B-81B8-810CB688E8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2449310"/>
              </p:ext>
            </p:extLst>
          </p:nvPr>
        </p:nvGraphicFramePr>
        <p:xfrm>
          <a:off x="8187426" y="41766"/>
          <a:ext cx="375481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249">
                  <a:extLst>
                    <a:ext uri="{9D8B030D-6E8A-4147-A177-3AD203B41FA5}">
                      <a16:colId xmlns:a16="http://schemas.microsoft.com/office/drawing/2014/main" val="1504085051"/>
                    </a:ext>
                  </a:extLst>
                </a:gridCol>
                <a:gridCol w="950521">
                  <a:extLst>
                    <a:ext uri="{9D8B030D-6E8A-4147-A177-3AD203B41FA5}">
                      <a16:colId xmlns:a16="http://schemas.microsoft.com/office/drawing/2014/main" val="1321496082"/>
                    </a:ext>
                  </a:extLst>
                </a:gridCol>
                <a:gridCol w="950521">
                  <a:extLst>
                    <a:ext uri="{9D8B030D-6E8A-4147-A177-3AD203B41FA5}">
                      <a16:colId xmlns:a16="http://schemas.microsoft.com/office/drawing/2014/main" val="1958069629"/>
                    </a:ext>
                  </a:extLst>
                </a:gridCol>
                <a:gridCol w="950521">
                  <a:extLst>
                    <a:ext uri="{9D8B030D-6E8A-4147-A177-3AD203B41FA5}">
                      <a16:colId xmlns:a16="http://schemas.microsoft.com/office/drawing/2014/main" val="92194916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 </a:t>
                      </a:r>
                      <a:r>
                        <a:rPr lang="ko-KR" altLang="en-US" dirty="0" err="1"/>
                        <a:t>철산동</a:t>
                      </a:r>
                      <a:r>
                        <a:rPr lang="ko-KR" altLang="en-US" dirty="0"/>
                        <a:t> 생활권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4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직장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교통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환경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학군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57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B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C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01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93009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5A09EC-2629-4F82-B43B-ABD193E6F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5" y="172854"/>
            <a:ext cx="10515600" cy="495483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단지분석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BCC3040-865D-45B2-B409-84CB3CC88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9775" y="4017511"/>
            <a:ext cx="4002555" cy="2704187"/>
          </a:xfrm>
        </p:spPr>
        <p:txBody>
          <a:bodyPr>
            <a:normAutofit/>
          </a:bodyPr>
          <a:lstStyle/>
          <a:p>
            <a:r>
              <a:rPr lang="ko-KR" altLang="en-US" sz="1200" dirty="0" err="1"/>
              <a:t>에비뉴프랑</a:t>
            </a:r>
            <a:r>
              <a:rPr lang="ko-KR" altLang="en-US" sz="1200" dirty="0"/>
              <a:t> 상가로 인해 주변 아파트보다 가격이 높게 형성되어 있음</a:t>
            </a:r>
            <a:r>
              <a:rPr lang="en-US" altLang="ko-KR" sz="1200" dirty="0"/>
              <a:t>. </a:t>
            </a:r>
            <a:r>
              <a:rPr lang="ko-KR" altLang="en-US" sz="1200" dirty="0"/>
              <a:t>옆 </a:t>
            </a:r>
            <a:r>
              <a:rPr lang="ko-KR" altLang="en-US" sz="1200" dirty="0" err="1"/>
              <a:t>데시앙보다</a:t>
            </a:r>
            <a:r>
              <a:rPr lang="ko-KR" altLang="en-US" sz="1200" dirty="0"/>
              <a:t> 아파트 간격이 넓고 쾌적함</a:t>
            </a:r>
            <a:r>
              <a:rPr lang="en-US" altLang="ko-KR" sz="1200" dirty="0"/>
              <a:t>. </a:t>
            </a:r>
            <a:r>
              <a:rPr lang="ko-KR" altLang="en-US" sz="1200" dirty="0" err="1"/>
              <a:t>데시앙</a:t>
            </a:r>
            <a:r>
              <a:rPr lang="ko-KR" altLang="en-US" sz="1200" dirty="0"/>
              <a:t> 상가는 상부가 </a:t>
            </a:r>
            <a:r>
              <a:rPr lang="ko-KR" altLang="en-US" sz="1200" dirty="0" err="1"/>
              <a:t>뚫려있어</a:t>
            </a:r>
            <a:r>
              <a:rPr lang="ko-KR" altLang="en-US" sz="1200" dirty="0"/>
              <a:t> 비</a:t>
            </a:r>
            <a:r>
              <a:rPr lang="en-US" altLang="ko-KR" sz="1200" dirty="0"/>
              <a:t>,</a:t>
            </a:r>
            <a:r>
              <a:rPr lang="ko-KR" altLang="en-US" sz="1200" dirty="0"/>
              <a:t>눈</a:t>
            </a:r>
            <a:r>
              <a:rPr lang="en-US" altLang="ko-KR" sz="1200" dirty="0"/>
              <a:t>,</a:t>
            </a:r>
            <a:r>
              <a:rPr lang="ko-KR" altLang="en-US" sz="1200" dirty="0"/>
              <a:t>바람에 취약하지만 </a:t>
            </a:r>
            <a:r>
              <a:rPr lang="ko-KR" altLang="en-US" sz="1200" dirty="0" err="1"/>
              <a:t>에비뉴프랑</a:t>
            </a:r>
            <a:r>
              <a:rPr lang="ko-KR" altLang="en-US" sz="1200" dirty="0"/>
              <a:t> 상가는 상부가 막혀진 건물로 구성되어 완성도 있는 상가의 모습임</a:t>
            </a:r>
            <a:r>
              <a:rPr lang="en-US" altLang="ko-KR" sz="1200" dirty="0"/>
              <a:t>.</a:t>
            </a:r>
          </a:p>
          <a:p>
            <a:endParaRPr lang="en-US" altLang="ko-KR" sz="1200" dirty="0"/>
          </a:p>
          <a:p>
            <a:r>
              <a:rPr lang="ko-KR" altLang="en-US" sz="1200" dirty="0"/>
              <a:t>상가를 나가면 </a:t>
            </a:r>
            <a:r>
              <a:rPr lang="en-US" altLang="ko-KR" sz="1200" dirty="0"/>
              <a:t>1</a:t>
            </a:r>
            <a:r>
              <a:rPr lang="ko-KR" altLang="en-US" sz="1200" dirty="0" err="1"/>
              <a:t>분컷</a:t>
            </a:r>
            <a:r>
              <a:rPr lang="ko-KR" altLang="en-US" sz="1200" dirty="0"/>
              <a:t> 거리에 </a:t>
            </a:r>
            <a:r>
              <a:rPr lang="en-US" altLang="ko-KR" sz="1200" dirty="0" err="1"/>
              <a:t>ktx</a:t>
            </a:r>
            <a:r>
              <a:rPr lang="ko-KR" altLang="en-US" sz="1200" dirty="0"/>
              <a:t>역이 있어 출퇴근시 용이함</a:t>
            </a:r>
            <a:r>
              <a:rPr lang="en-US" altLang="ko-KR" sz="1200" dirty="0"/>
              <a:t>. </a:t>
            </a:r>
            <a:r>
              <a:rPr lang="ko-KR" altLang="en-US" sz="1200" dirty="0"/>
              <a:t>광명역에서 출발하는 다양한 간선</a:t>
            </a:r>
            <a:r>
              <a:rPr lang="en-US" altLang="ko-KR" sz="1200" dirty="0"/>
              <a:t>,</a:t>
            </a:r>
            <a:r>
              <a:rPr lang="ko-KR" altLang="en-US" sz="1200" dirty="0"/>
              <a:t>광역 버스들이 인근도시로 이동을 편리하게 </a:t>
            </a:r>
            <a:r>
              <a:rPr lang="ko-KR" altLang="en-US" sz="1200" dirty="0" err="1"/>
              <a:t>도와줌</a:t>
            </a:r>
            <a:endParaRPr lang="en-US" altLang="ko-KR" sz="1200" dirty="0"/>
          </a:p>
          <a:p>
            <a:r>
              <a:rPr lang="ko-KR" altLang="en-US" sz="1200" dirty="0"/>
              <a:t>토요일 주말 상가주변을 도는 미니 기차에 어린아이들과 부모들이 즐기는 모습은 마치 미니 아울렛에 와있는 느낌을 주었음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4499F72-B9D2-4EE5-9A3E-4082E1DFC4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1600" y="5919132"/>
            <a:ext cx="3164541" cy="5444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400" dirty="0" err="1"/>
              <a:t>전고점</a:t>
            </a:r>
            <a:r>
              <a:rPr lang="ko-KR" altLang="en-US" sz="1400" dirty="0"/>
              <a:t> 대비 </a:t>
            </a:r>
            <a:r>
              <a:rPr lang="en-US" altLang="ko-KR" sz="1400" dirty="0"/>
              <a:t>21% </a:t>
            </a:r>
            <a:r>
              <a:rPr lang="ko-KR" altLang="en-US" sz="1400" dirty="0"/>
              <a:t>하락함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C04B832-87D2-4BE0-9E1E-6DCB13590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75" y="857601"/>
            <a:ext cx="4002554" cy="307874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A6FE754-5F32-4BA8-94A5-DC3E2DD82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824" y="136302"/>
            <a:ext cx="4234395" cy="64013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B5E3BAF-7103-47C0-95F4-E59D25E2C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349" y="4600458"/>
            <a:ext cx="3452159" cy="120406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49B2929-1D9E-401A-B849-A8A45C96C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901" y="622473"/>
            <a:ext cx="3543607" cy="3977985"/>
          </a:xfrm>
          <a:prstGeom prst="rect">
            <a:avLst/>
          </a:prstGeom>
        </p:spPr>
      </p:pic>
      <p:graphicFrame>
        <p:nvGraphicFramePr>
          <p:cNvPr id="15" name="표 26">
            <a:extLst>
              <a:ext uri="{FF2B5EF4-FFF2-40B4-BE49-F238E27FC236}">
                <a16:creationId xmlns:a16="http://schemas.microsoft.com/office/drawing/2014/main" id="{2C5FE2CC-8F75-483D-A756-8D785DE84F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3901135"/>
              </p:ext>
            </p:extLst>
          </p:nvPr>
        </p:nvGraphicFramePr>
        <p:xfrm>
          <a:off x="8407693" y="238203"/>
          <a:ext cx="375481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249">
                  <a:extLst>
                    <a:ext uri="{9D8B030D-6E8A-4147-A177-3AD203B41FA5}">
                      <a16:colId xmlns:a16="http://schemas.microsoft.com/office/drawing/2014/main" val="1504085051"/>
                    </a:ext>
                  </a:extLst>
                </a:gridCol>
                <a:gridCol w="950521">
                  <a:extLst>
                    <a:ext uri="{9D8B030D-6E8A-4147-A177-3AD203B41FA5}">
                      <a16:colId xmlns:a16="http://schemas.microsoft.com/office/drawing/2014/main" val="1321496082"/>
                    </a:ext>
                  </a:extLst>
                </a:gridCol>
                <a:gridCol w="950521">
                  <a:extLst>
                    <a:ext uri="{9D8B030D-6E8A-4147-A177-3AD203B41FA5}">
                      <a16:colId xmlns:a16="http://schemas.microsoft.com/office/drawing/2014/main" val="1958069629"/>
                    </a:ext>
                  </a:extLst>
                </a:gridCol>
                <a:gridCol w="950521">
                  <a:extLst>
                    <a:ext uri="{9D8B030D-6E8A-4147-A177-3AD203B41FA5}">
                      <a16:colId xmlns:a16="http://schemas.microsoft.com/office/drawing/2014/main" val="921949161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/>
                        <a:t>일직동</a:t>
                      </a:r>
                      <a:r>
                        <a:rPr lang="ko-KR" altLang="en-US" dirty="0"/>
                        <a:t> 생활권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4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직장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교통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환경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학군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57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B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B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C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011436"/>
                  </a:ext>
                </a:extLst>
              </a:tr>
            </a:tbl>
          </a:graphicData>
        </a:graphic>
      </p:graphicFrame>
      <p:pic>
        <p:nvPicPr>
          <p:cNvPr id="17" name="그림 16">
            <a:extLst>
              <a:ext uri="{FF2B5EF4-FFF2-40B4-BE49-F238E27FC236}">
                <a16:creationId xmlns:a16="http://schemas.microsoft.com/office/drawing/2014/main" id="{F148CF04-77B7-4F67-BD74-83526862A1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6671" y="1350723"/>
            <a:ext cx="3490262" cy="541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61874"/>
      </p:ext>
    </p:extLst>
  </p:cSld>
  <p:clrMapOvr>
    <a:masterClrMapping/>
  </p:clrMapOvr>
</p:sld>
</file>

<file path=ppt/theme/theme1.xml><?xml version="1.0" encoding="utf-8"?>
<a:theme xmlns:a="http://schemas.openxmlformats.org/drawingml/2006/main" name="샤샤샤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2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샤샤샤" id="{500ED639-4DA0-40AF-A941-A4385E37DAE9}" vid="{39EF2C26-8ABC-4263-A0EB-7CCEF40886D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샤샤샤</Template>
  <TotalTime>29330</TotalTime>
  <Words>1832</Words>
  <Application>Microsoft Office PowerPoint</Application>
  <PresentationFormat>와이드스크린</PresentationFormat>
  <Paragraphs>488</Paragraphs>
  <Slides>27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1" baseType="lpstr">
      <vt:lpstr>나눔고딕</vt:lpstr>
      <vt:lpstr>맑은 고딕</vt:lpstr>
      <vt:lpstr>Arial</vt:lpstr>
      <vt:lpstr>샤샤샤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시세분석(랜드마크 아파트)</vt:lpstr>
      <vt:lpstr>시세분석(철산동)</vt:lpstr>
      <vt:lpstr>시세분석(일직동)</vt:lpstr>
      <vt:lpstr>광명동(시세분석)</vt:lpstr>
      <vt:lpstr>하안동(시세분석)</vt:lpstr>
      <vt:lpstr>소하동(단지분석)</vt:lpstr>
      <vt:lpstr>단지분석</vt:lpstr>
      <vt:lpstr>단지분석 </vt:lpstr>
      <vt:lpstr>단지분석</vt:lpstr>
      <vt:lpstr>단지분석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월부 실전준비반 임장보고서 탬플릿</dc:title>
  <dc:creator>shasha</dc:creator>
  <cp:lastModifiedBy>kim rina</cp:lastModifiedBy>
  <cp:revision>823</cp:revision>
  <dcterms:created xsi:type="dcterms:W3CDTF">2020-09-24T00:31:38Z</dcterms:created>
  <dcterms:modified xsi:type="dcterms:W3CDTF">2023-10-25T14:30:33Z</dcterms:modified>
</cp:coreProperties>
</file>