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5"/>
  </p:notesMasterIdLst>
  <p:sldIdLst>
    <p:sldId id="1351" r:id="rId2"/>
    <p:sldId id="1350" r:id="rId3"/>
    <p:sldId id="1388" r:id="rId4"/>
    <p:sldId id="1390" r:id="rId5"/>
    <p:sldId id="1425" r:id="rId6"/>
    <p:sldId id="1429" r:id="rId7"/>
    <p:sldId id="1428" r:id="rId8"/>
    <p:sldId id="1426" r:id="rId9"/>
    <p:sldId id="1427" r:id="rId10"/>
    <p:sldId id="1430" r:id="rId11"/>
    <p:sldId id="1435" r:id="rId12"/>
    <p:sldId id="1436" r:id="rId13"/>
    <p:sldId id="1438" r:id="rId14"/>
    <p:sldId id="1439" r:id="rId15"/>
    <p:sldId id="1441" r:id="rId16"/>
    <p:sldId id="2707" r:id="rId17"/>
    <p:sldId id="1442" r:id="rId18"/>
    <p:sldId id="2711" r:id="rId19"/>
    <p:sldId id="2723" r:id="rId20"/>
    <p:sldId id="2713" r:id="rId21"/>
    <p:sldId id="2715" r:id="rId22"/>
    <p:sldId id="2717" r:id="rId23"/>
    <p:sldId id="1402" r:id="rId2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im junghyun" initials="kj" lastIdx="5" clrIdx="0"/>
  <p:cmAuthor id="2" name="김정현" initials="김정현" lastIdx="1" clrIdx="1"/>
  <p:cmAuthor id="3" name="ve7709" initials="v" lastIdx="2" clrIdx="2">
    <p:extLst>
      <p:ext uri="{19B8F6BF-5375-455C-9EA6-DF929625EA0E}">
        <p15:presenceInfo xmlns:p15="http://schemas.microsoft.com/office/powerpoint/2012/main" userId="ve7709" providerId="None"/>
      </p:ext>
    </p:extLst>
  </p:cmAuthor>
  <p:cmAuthor id="4" name="shasha" initials="shasha" lastIdx="1" clrIdx="3">
    <p:extLst>
      <p:ext uri="{19B8F6BF-5375-455C-9EA6-DF929625EA0E}">
        <p15:presenceInfo xmlns:p15="http://schemas.microsoft.com/office/powerpoint/2012/main" userId="shash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E6"/>
    <a:srgbClr val="F5B52C"/>
    <a:srgbClr val="249EB3"/>
    <a:srgbClr val="1C788D"/>
    <a:srgbClr val="A8DDD7"/>
    <a:srgbClr val="4588B1"/>
    <a:srgbClr val="45B1A4"/>
    <a:srgbClr val="00863D"/>
    <a:srgbClr val="72CED8"/>
    <a:srgbClr val="F79E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799B23B-EC83-4686-B30A-512413B5E67A}" styleName="밝은 스타일 3 - 강조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FECB4D8-DB02-4DC6-A0A2-4F2EBAE1DC90}" styleName="보통 스타일 1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보통 스타일 1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1EBBBCC-DAD2-459C-BE2E-F6DE35CF9A28}" styleName="어두운 스타일 2 - 강조 3/강조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548" autoAdjust="0"/>
    <p:restoredTop sz="96242" autoAdjust="0"/>
  </p:normalViewPr>
  <p:slideViewPr>
    <p:cSldViewPr snapToGrid="0">
      <p:cViewPr varScale="1">
        <p:scale>
          <a:sx n="110" d="100"/>
          <a:sy n="110" d="100"/>
        </p:scale>
        <p:origin x="7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8T05:42:34.2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19 24575,'4'0'0,"5"0"0,2-4 0,2-1 0,4-1 0,-2 2-8191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8T05:42:47.9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24575,'0'0'-8191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8T05:42:54.03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8T05:44:06.00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441 1985 24575,'0'3'0,"0"1"0,1 0 0,0-1 0,0 1 0,0-1 0,0 1 0,0-1 0,1 1 0,-1-1 0,1 0 0,0 0 0,0 0 0,0 0 0,1 0 0,-1 0 0,1 0 0,-1-1 0,1 1 0,5 3 0,7 4 0,0-1 0,1-1 0,16 7 0,13 8 0,-6-2 0,1-2 0,1-1 0,1-3 0,45 12 0,35 13 0,-83-29 0,0-2 0,1-1 0,0-2 0,43 1 0,233-4 0,-170-5 0,-119 1 0,1-2 0,31-7 0,-4 0 0,-45 9 0,-1-2 0,1 1 0,-1-1 0,0 0 0,0-1 0,0 0 0,0 0 0,-1-1 0,13-9 0,1-4 0,-2-1 0,20-21 0,-11 10 0,9-6 0,30-33 0,-51 48 0,0-1 0,-2-1 0,16-28 0,-25 38 0,0-1 0,-1 1 0,-1-1 0,0 0 0,-1 0 0,0 0 0,1-26 0,-3-31 0,-1 42 0,0 0 0,2 0 0,9-41 0,-5 28 0,-1 0 0,-2 0 0,-2 0 0,-4-46 0,0-10 0,1 74 0,0-1 0,-2 1 0,-1 0 0,-9-25 0,-8-46 0,20 85 0,-1-1 0,-1 1 0,1 0 0,-10-17 0,-9-28 0,13 27 0,-1 0 0,-1 0 0,-2 1 0,0 0 0,-29-41 0,12 27 0,-1 2 0,-57-57 0,36 43 0,-41-37 0,46 54 0,-98-58 0,73 50 0,46 30 0,0 1 0,-41-14 0,2 0 0,45 19 0,0 1 0,0 1 0,0 1 0,-1 0 0,-36-2 0,-106 4 0,88 5 0,61-2 0,0 2 0,0 0 0,-1 1 0,2 0 0,-1 1 0,-20 8 0,-80 43 0,85-40 0,-129 74 0,143-80 0,1 0 0,0 1 0,0 1 0,1 0 0,0 1 0,1 0 0,0 1 0,-13 19 0,-23 23 0,20-25 0,1 2 0,-30 46 0,-38 89 0,79-138 0,1 0 0,2 1 0,-17 52 0,8-21 0,14-42 0,1 0 0,0 1 0,2 0 0,0 0 0,2 0 0,-3 29 0,6-8 0,-2-1 0,-10 50 0,8-69 0,0 1 0,1 0 0,1 0 0,1 0 0,1 0 0,1 0 0,1 0 0,1 0 0,1 0 0,1-1 0,1 1 0,9 23 0,28 67 0,-34-83 0,1-1 0,2 0 0,28 49 0,-20-44 0,-13-19 0,1-1 0,1-1 0,14 18 0,24 29 0,-39-47 0,0-1 0,1 0 0,0 0 0,0-1 0,2 0 0,-1-1 0,16 11 0,39 25 0,-42-27 0,42 22 0,-56-35 0,1-1 0,0 0 0,0-1 0,0 1 0,1-2 0,-1 0 0,1 0 0,11 0 0,50 1 0,74-8 0,-88-9-1365,-41 10-5461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BE6700-EC8D-4110-B9A7-6048D4D32FE5}" type="datetimeFigureOut">
              <a:rPr lang="ko-KR" altLang="en-US" smtClean="0"/>
              <a:t>2023-09-10(Sun)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7C6963-EAAE-4151-8649-6C77087EA4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16475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1AAAA35-6487-4667-B7CB-5952821D22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ko-KR" altLang="en-US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5344FD1E-5C44-4196-B6B9-7117D9DAF6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83" indent="0" algn="ctr">
              <a:buNone/>
              <a:defRPr sz="1500"/>
            </a:lvl2pPr>
            <a:lvl3pPr marL="685766" indent="0" algn="ctr">
              <a:buNone/>
              <a:defRPr sz="1351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4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3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ko-KR" altLang="en-US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4285CF8-2832-4412-B562-84D413101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2023-09-10(Sun)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EF81C64-2360-408F-BEF1-EFA0C7A49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762C518-6371-4888-81D9-D5A1B36D1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7244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96570C1-5760-41BF-943B-0C88D1DC5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DBF6493-0E70-4391-9296-B7344E3F8F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F9EF21D-9151-43AC-B0E9-CF6DB5472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2023-09-10(Sun)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368F1B9-15D4-4771-A570-2F604BF7A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34C139A-9AB8-436A-85FE-E5BD199A3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1881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D3A5AAD-086B-45E9-A3FC-474F271CC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6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D446A74-5E7E-45BA-A556-71A32E26F0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71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8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66" indent="0">
              <a:buNone/>
              <a:defRPr sz="1351">
                <a:solidFill>
                  <a:schemeClr val="tx1">
                    <a:tint val="75000"/>
                  </a:schemeClr>
                </a:solidFill>
              </a:defRPr>
            </a:lvl3pPr>
            <a:lvl4pPr marL="102864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1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29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18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06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2B9EAE5-9006-40F7-86B1-3CE04CBE4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2023-09-10(Sun)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189A3D9-6CF7-44A7-A9CA-EF2B5D6B9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AF3FD21-A059-44D6-9D35-3882CE148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447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48627DE-A975-491D-9EDE-70A15B638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A1C8C66-B9B3-4F30-955B-0EC0057F63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F89D3CD-A07C-437B-91C1-E5C3FB02F3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63DFF52-F91A-4754-BA83-77725683B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2023-09-10(Sun)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36B4B19-172C-4A1F-8D37-819A60E48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76682E5-A17F-477E-A3C4-E903E8294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1367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035D057-5E31-4C81-AFCB-20171E3D0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189D185-1AF0-4375-B8AC-CAFFD91893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83" indent="0">
              <a:buNone/>
              <a:defRPr sz="1500" b="1"/>
            </a:lvl2pPr>
            <a:lvl3pPr marL="685766" indent="0">
              <a:buNone/>
              <a:defRPr sz="1351" b="1"/>
            </a:lvl3pPr>
            <a:lvl4pPr marL="1028649" indent="0">
              <a:buNone/>
              <a:defRPr sz="1200" b="1"/>
            </a:lvl4pPr>
            <a:lvl5pPr marL="1371532" indent="0">
              <a:buNone/>
              <a:defRPr sz="1200" b="1"/>
            </a:lvl5pPr>
            <a:lvl6pPr marL="1714414" indent="0">
              <a:buNone/>
              <a:defRPr sz="1200" b="1"/>
            </a:lvl6pPr>
            <a:lvl7pPr marL="2057297" indent="0">
              <a:buNone/>
              <a:defRPr sz="1200" b="1"/>
            </a:lvl7pPr>
            <a:lvl8pPr marL="2400180" indent="0">
              <a:buNone/>
              <a:defRPr sz="1200" b="1"/>
            </a:lvl8pPr>
            <a:lvl9pPr marL="2743063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FB622C5-0BC1-488D-8375-CF7D3452B8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E310083-9C07-471D-9F0D-60F4691563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83" indent="0">
              <a:buNone/>
              <a:defRPr sz="1500" b="1"/>
            </a:lvl2pPr>
            <a:lvl3pPr marL="685766" indent="0">
              <a:buNone/>
              <a:defRPr sz="1351" b="1"/>
            </a:lvl3pPr>
            <a:lvl4pPr marL="1028649" indent="0">
              <a:buNone/>
              <a:defRPr sz="1200" b="1"/>
            </a:lvl4pPr>
            <a:lvl5pPr marL="1371532" indent="0">
              <a:buNone/>
              <a:defRPr sz="1200" b="1"/>
            </a:lvl5pPr>
            <a:lvl6pPr marL="1714414" indent="0">
              <a:buNone/>
              <a:defRPr sz="1200" b="1"/>
            </a:lvl6pPr>
            <a:lvl7pPr marL="2057297" indent="0">
              <a:buNone/>
              <a:defRPr sz="1200" b="1"/>
            </a:lvl7pPr>
            <a:lvl8pPr marL="2400180" indent="0">
              <a:buNone/>
              <a:defRPr sz="1200" b="1"/>
            </a:lvl8pPr>
            <a:lvl9pPr marL="2743063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8E30B10F-0351-4758-ACA7-D0AA62E127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2ADB7454-750E-4FAE-961C-3DFDE22EF7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2023-09-10(Sun)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13DD667-C82F-4601-B010-1E12348CC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BFE6D455-2931-4B16-B0AB-A5A8C0A6C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2605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59BD190-D03F-4C7E-AA89-23BC4DE5E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C4BD248D-38D8-4B1E-AC31-A35F35FCD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2023-09-10(Sun)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EBA19A4-119F-4E6A-AF2B-D3852229B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8F520E9-84E8-4E99-8460-8105A2E2C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4252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3BFC5DA-C318-4610-B946-8E4F87596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2023-09-10(Sun)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972ADA9-9365-466C-85A1-3A4B1B4B3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BE22761-FF56-4678-82C6-57989F814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6418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E20DC09-8E45-46CE-B0BB-4B462BF10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7A0663B-EBB7-4D41-84C0-E849B8CCF8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33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D4FF282-1B77-4647-A1D7-ACE4FD018D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83" indent="0">
              <a:buNone/>
              <a:defRPr sz="1051"/>
            </a:lvl2pPr>
            <a:lvl3pPr marL="685766" indent="0">
              <a:buNone/>
              <a:defRPr sz="900"/>
            </a:lvl3pPr>
            <a:lvl4pPr marL="1028649" indent="0">
              <a:buNone/>
              <a:defRPr sz="751"/>
            </a:lvl4pPr>
            <a:lvl5pPr marL="1371532" indent="0">
              <a:buNone/>
              <a:defRPr sz="751"/>
            </a:lvl5pPr>
            <a:lvl6pPr marL="1714414" indent="0">
              <a:buNone/>
              <a:defRPr sz="751"/>
            </a:lvl6pPr>
            <a:lvl7pPr marL="2057297" indent="0">
              <a:buNone/>
              <a:defRPr sz="751"/>
            </a:lvl7pPr>
            <a:lvl8pPr marL="2400180" indent="0">
              <a:buNone/>
              <a:defRPr sz="751"/>
            </a:lvl8pPr>
            <a:lvl9pPr marL="2743063" indent="0">
              <a:buNone/>
              <a:defRPr sz="75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C784DBA-FD11-4CB6-BFC8-CBD89AA17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2023-09-10(Sun)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D9B5B88-E0B8-4E02-9318-E3C792EC9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2F10D54-3871-4B1B-94C5-3B0F4B120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876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F3ED6F6-FBE6-4F2F-917F-B085C45BA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580A69A1-7B09-48B6-843D-F129AAC229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33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883" indent="0">
              <a:buNone/>
              <a:defRPr sz="2100"/>
            </a:lvl2pPr>
            <a:lvl3pPr marL="685766" indent="0">
              <a:buNone/>
              <a:defRPr sz="1800"/>
            </a:lvl3pPr>
            <a:lvl4pPr marL="1028649" indent="0">
              <a:buNone/>
              <a:defRPr sz="1500"/>
            </a:lvl4pPr>
            <a:lvl5pPr marL="1371532" indent="0">
              <a:buNone/>
              <a:defRPr sz="1500"/>
            </a:lvl5pPr>
            <a:lvl6pPr marL="1714414" indent="0">
              <a:buNone/>
              <a:defRPr sz="1500"/>
            </a:lvl6pPr>
            <a:lvl7pPr marL="2057297" indent="0">
              <a:buNone/>
              <a:defRPr sz="1500"/>
            </a:lvl7pPr>
            <a:lvl8pPr marL="2400180" indent="0">
              <a:buNone/>
              <a:defRPr sz="1500"/>
            </a:lvl8pPr>
            <a:lvl9pPr marL="2743063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DBFBEF-D0DA-4F5F-A10E-2D007C1853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83" indent="0">
              <a:buNone/>
              <a:defRPr sz="1051"/>
            </a:lvl2pPr>
            <a:lvl3pPr marL="685766" indent="0">
              <a:buNone/>
              <a:defRPr sz="900"/>
            </a:lvl3pPr>
            <a:lvl4pPr marL="1028649" indent="0">
              <a:buNone/>
              <a:defRPr sz="751"/>
            </a:lvl4pPr>
            <a:lvl5pPr marL="1371532" indent="0">
              <a:buNone/>
              <a:defRPr sz="751"/>
            </a:lvl5pPr>
            <a:lvl6pPr marL="1714414" indent="0">
              <a:buNone/>
              <a:defRPr sz="751"/>
            </a:lvl6pPr>
            <a:lvl7pPr marL="2057297" indent="0">
              <a:buNone/>
              <a:defRPr sz="751"/>
            </a:lvl7pPr>
            <a:lvl8pPr marL="2400180" indent="0">
              <a:buNone/>
              <a:defRPr sz="751"/>
            </a:lvl8pPr>
            <a:lvl9pPr marL="2743063" indent="0">
              <a:buNone/>
              <a:defRPr sz="75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E88AFDE-A457-4BB4-807B-C077FE44A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2023-09-10(Sun)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8D06BA6-18E4-40F3-9C8A-3C2A0AFF2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78E12ED-33E4-4F15-A1DD-DBF3F329B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5715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99E44DA-6FFB-408E-BB64-14E498620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98C1A0E2-F652-423D-8AA7-47D37AA0B0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1C25D46-C89B-4342-80DD-911FCBC5D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2023-09-10(Sun)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A30D24D-8599-46FB-86CF-94C5DEDFB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3E86BB8-AC17-499A-831E-72D596A91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2624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A78A1905-5C4A-464E-8FA7-403D9938AF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36F46877-2D8E-4A25-9847-3CFF2238A5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ABF3EAB-8839-4FDA-AED5-58673AD17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2023-09-10(Sun)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70403BA-85DF-4BF5-B0AA-C9B1C12AB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979D01D-A4F5-49D8-A370-14F702DC7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0805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3B09B5C4-0CCB-46B6-90FF-8A68E3446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8D121B9-45CF-4817-92C1-ED38ED1829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398AF4E-EB73-4ADE-8D78-C0B00F09A4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812C18E3-A64E-4F42-9570-406C27FEA4B9}" type="datetimeFigureOut">
              <a:rPr lang="ko-KR" altLang="en-US" smtClean="0"/>
              <a:pPr/>
              <a:t>2023-09-10(Sun)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85FDF92-A6AB-44CC-B891-ACD130769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CD39090-77A0-4F0A-8DC7-1F6029C39D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201BFCE9-736B-45DB-8A01-4A32CF531A3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3993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685766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j-cs"/>
        </a:defRPr>
      </a:lvl1pPr>
    </p:titleStyle>
    <p:bodyStyle>
      <a:lvl1pPr marL="171442" indent="-171442" algn="l" defTabSz="685766" rtl="0" eaLnBrk="1" latinLnBrk="1" hangingPunct="1">
        <a:lnSpc>
          <a:spcPct val="90000"/>
        </a:lnSpc>
        <a:spcBef>
          <a:spcPts val="751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1pPr>
      <a:lvl2pPr marL="514324" indent="-171442" algn="l" defTabSz="685766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2pPr>
      <a:lvl3pPr marL="857207" indent="-171442" algn="l" defTabSz="685766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3pPr>
      <a:lvl4pPr marL="1200090" indent="-171442" algn="l" defTabSz="685766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4pPr>
      <a:lvl5pPr marL="1542973" indent="-171442" algn="l" defTabSz="685766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5pPr>
      <a:lvl6pPr marL="1885856" indent="-171442" algn="l" defTabSz="685766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228739" indent="-171442" algn="l" defTabSz="685766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571622" indent="-171442" algn="l" defTabSz="685766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914504" indent="-171442" algn="l" defTabSz="685766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5766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83" algn="l" defTabSz="685766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66" algn="l" defTabSz="685766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49" algn="l" defTabSz="685766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32" algn="l" defTabSz="685766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14" algn="l" defTabSz="685766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297" algn="l" defTabSz="685766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180" algn="l" defTabSz="685766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063" algn="l" defTabSz="685766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map.kakao.com/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namu.wiki/w/%EC%B2%AD%EA%B3%84%EC%B2%9C" TargetMode="External"/><Relationship Id="rId13" Type="http://schemas.openxmlformats.org/officeDocument/2006/relationships/hyperlink" Target="https://namu.wiki/w/%EC%82%AC%EA%B7%BC%EB%8F%99" TargetMode="External"/><Relationship Id="rId18" Type="http://schemas.openxmlformats.org/officeDocument/2006/relationships/hyperlink" Target="https://namu.wiki/w/%EA%B4%91%EC%A7%84%EA%B5%AC" TargetMode="External"/><Relationship Id="rId3" Type="http://schemas.openxmlformats.org/officeDocument/2006/relationships/hyperlink" Target="https://namu.wiki/w/%EC%84%9C%EC%9A%B8%ED%8A%B9%EB%B3%84%EC%8B%9C" TargetMode="External"/><Relationship Id="rId7" Type="http://schemas.openxmlformats.org/officeDocument/2006/relationships/hyperlink" Target="https://namu.wiki/w/%EC%A4%91%EB%9E%91%EC%B2%9C" TargetMode="External"/><Relationship Id="rId12" Type="http://schemas.openxmlformats.org/officeDocument/2006/relationships/hyperlink" Target="https://namu.wiki/w/%ED%96%89%EB%8B%B9%EB%8F%99" TargetMode="External"/><Relationship Id="rId17" Type="http://schemas.openxmlformats.org/officeDocument/2006/relationships/hyperlink" Target="https://namu.wiki/w/%EB%8F%99%EC%9D%BC%EB%A1%9C" TargetMode="External"/><Relationship Id="rId2" Type="http://schemas.openxmlformats.org/officeDocument/2006/relationships/hyperlink" Target="https://namu.wiki/" TargetMode="External"/><Relationship Id="rId16" Type="http://schemas.openxmlformats.org/officeDocument/2006/relationships/hyperlink" Target="https://namu.wiki/w/%EA%B4%91%EB%82%98%EB%A3%A8%EB%A1%9C" TargetMode="External"/><Relationship Id="rId20" Type="http://schemas.openxmlformats.org/officeDocument/2006/relationships/hyperlink" Target="https://namu.wiki/w/%EC%9E%90%EC%96%91%EB%8F%99(%EA%B4%91%EC%A7%84%EA%B5%AC)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namu.wiki/w/%ED%95%9C%EA%B0%95" TargetMode="External"/><Relationship Id="rId11" Type="http://schemas.openxmlformats.org/officeDocument/2006/relationships/hyperlink" Target="https://namu.wiki/w/%EC%9D%91%EB%B4%89%EB%8F%99" TargetMode="External"/><Relationship Id="rId5" Type="http://schemas.openxmlformats.org/officeDocument/2006/relationships/hyperlink" Target="https://namu.wiki/w/%EB%B2%95%EC%A0%95%EB%8F%99" TargetMode="External"/><Relationship Id="rId15" Type="http://schemas.openxmlformats.org/officeDocument/2006/relationships/hyperlink" Target="https://namu.wiki/w/%EC%86%A1%EC%A0%95%EB%8F%99(%EC%84%9C%EC%9A%B8)" TargetMode="External"/><Relationship Id="rId10" Type="http://schemas.openxmlformats.org/officeDocument/2006/relationships/hyperlink" Target="https://namu.wiki/w/%EA%B8%88%ED%98%B8%EB%8F%99(%EC%84%9C%EC%9A%B8)" TargetMode="External"/><Relationship Id="rId19" Type="http://schemas.openxmlformats.org/officeDocument/2006/relationships/hyperlink" Target="https://namu.wiki/w/%ED%99%94%EC%96%91%EB%8F%99" TargetMode="External"/><Relationship Id="rId4" Type="http://schemas.openxmlformats.org/officeDocument/2006/relationships/hyperlink" Target="https://namu.wiki/w/%EC%84%B1%EB%8F%99%EA%B5%AC" TargetMode="External"/><Relationship Id="rId9" Type="http://schemas.openxmlformats.org/officeDocument/2006/relationships/hyperlink" Target="https://namu.wiki/w/%EC%98%A5%EC%88%98%EB%8F%99" TargetMode="External"/><Relationship Id="rId14" Type="http://schemas.openxmlformats.org/officeDocument/2006/relationships/hyperlink" Target="https://namu.wiki/w/%EC%9A%A9%EB%8B%B5%EB%8F%99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customXml" Target="../ink/ink2.xml"/><Relationship Id="rId4" Type="http://schemas.openxmlformats.org/officeDocument/2006/relationships/image" Target="../media/image5.png"/><Relationship Id="rId9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cafe.naver.com/wecando7/1683678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cafe.naver.com/wecando7/8945797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hyperlink" Target="https://jumin.mois.go.kr/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ptgin.com/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cafe.naver.com/wecando7/4550033" TargetMode="Externa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s://cafe.naver.com/wecando7/4862265" TargetMode="Externa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microsoft.com/office/2007/relationships/hdphoto" Target="../media/hdphoto1.wdp"/><Relationship Id="rId7" Type="http://schemas.openxmlformats.org/officeDocument/2006/relationships/image" Target="../media/image4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부제 2">
            <a:extLst>
              <a:ext uri="{FF2B5EF4-FFF2-40B4-BE49-F238E27FC236}">
                <a16:creationId xmlns:a16="http://schemas.microsoft.com/office/drawing/2014/main" id="{22EB9CCD-2E19-478B-A745-B2AB453DAED9}"/>
              </a:ext>
            </a:extLst>
          </p:cNvPr>
          <p:cNvSpPr txBox="1">
            <a:spLocks/>
          </p:cNvSpPr>
          <p:nvPr/>
        </p:nvSpPr>
        <p:spPr>
          <a:xfrm>
            <a:off x="2648534" y="3689764"/>
            <a:ext cx="6894931" cy="12458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46" indent="-171446" algn="l" defTabSz="685783" rtl="0" eaLnBrk="1" latinLnBrk="1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514337" indent="-171446" algn="l" defTabSz="685783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2pPr>
            <a:lvl3pPr marL="857228" indent="-171446" algn="l" defTabSz="685783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3pPr>
            <a:lvl4pPr marL="1200120" indent="-171446" algn="l" defTabSz="685783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4pPr>
            <a:lvl5pPr marL="1543012" indent="-171446" algn="l" defTabSz="685783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5pPr>
            <a:lvl6pPr marL="1885903" indent="-171446" algn="l" defTabSz="685783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en-US" altLang="ko-KR" sz="2000" b="1" dirty="0"/>
          </a:p>
          <a:p>
            <a:pPr marL="0" indent="0" algn="ctr">
              <a:buNone/>
            </a:pPr>
            <a:endParaRPr kumimoji="1" lang="en-US" altLang="ko-KR" sz="2000" b="1" dirty="0"/>
          </a:p>
          <a:p>
            <a:pPr marL="0" indent="0" algn="ctr">
              <a:buNone/>
            </a:pPr>
            <a:r>
              <a:rPr kumimoji="1" lang="ko-KR" altLang="en-US" sz="2000" b="1" dirty="0"/>
              <a:t>서울투자 기초반 </a:t>
            </a:r>
            <a:r>
              <a:rPr kumimoji="1" lang="en-US" altLang="ko-KR" sz="2000" b="1" dirty="0"/>
              <a:t>4</a:t>
            </a:r>
            <a:r>
              <a:rPr kumimoji="1" lang="ko-KR" altLang="en-US" sz="2000" b="1" dirty="0"/>
              <a:t>기 </a:t>
            </a:r>
            <a:r>
              <a:rPr kumimoji="1" lang="en-US" altLang="ko-KR" sz="2000" b="1" dirty="0"/>
              <a:t>43</a:t>
            </a:r>
            <a:r>
              <a:rPr kumimoji="1" lang="ko-KR" altLang="en-US" sz="2000" b="1" dirty="0"/>
              <a:t>조</a:t>
            </a:r>
            <a:endParaRPr kumimoji="1" lang="en-US" altLang="ko-KR" sz="2000" b="1" dirty="0"/>
          </a:p>
          <a:p>
            <a:pPr marL="0" indent="0" algn="ctr">
              <a:buNone/>
            </a:pPr>
            <a:r>
              <a:rPr kumimoji="1" lang="ko-KR" altLang="en-US" sz="2000" b="1" dirty="0" err="1"/>
              <a:t>진아짱</a:t>
            </a:r>
            <a:endParaRPr kumimoji="1" lang="en-US" altLang="ko-KR" sz="2000" b="1" dirty="0"/>
          </a:p>
          <a:p>
            <a:pPr marL="0" indent="0" algn="ctr">
              <a:buNone/>
            </a:pPr>
            <a:endParaRPr kumimoji="1" lang="en-US" altLang="ko-KR" sz="2000" b="1" dirty="0"/>
          </a:p>
        </p:txBody>
      </p:sp>
    </p:spTree>
    <p:extLst>
      <p:ext uri="{BB962C8B-B14F-4D97-AF65-F5344CB8AC3E}">
        <p14:creationId xmlns:p14="http://schemas.microsoft.com/office/powerpoint/2010/main" val="12618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>
            <a:extLst>
              <a:ext uri="{FF2B5EF4-FFF2-40B4-BE49-F238E27FC236}">
                <a16:creationId xmlns:a16="http://schemas.microsoft.com/office/drawing/2014/main" id="{EDA155E5-602E-4D4A-B619-C13AC9DB9156}"/>
              </a:ext>
            </a:extLst>
          </p:cNvPr>
          <p:cNvSpPr/>
          <p:nvPr/>
        </p:nvSpPr>
        <p:spPr>
          <a:xfrm>
            <a:off x="0" y="0"/>
            <a:ext cx="12192000" cy="2510090"/>
          </a:xfrm>
          <a:prstGeom prst="rect">
            <a:avLst/>
          </a:prstGeom>
          <a:solidFill>
            <a:srgbClr val="F5B5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BA78A6D2-7C9B-462B-BC89-5764AAA0B6C3}"/>
              </a:ext>
            </a:extLst>
          </p:cNvPr>
          <p:cNvSpPr/>
          <p:nvPr/>
        </p:nvSpPr>
        <p:spPr>
          <a:xfrm>
            <a:off x="2854037" y="1782049"/>
            <a:ext cx="6765596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ko-KR" altLang="en-US" sz="27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서울투자 기초반 임장보고서 </a:t>
            </a:r>
            <a:r>
              <a:rPr kumimoji="1" lang="ko-KR" altLang="en-US" sz="2700" b="1" dirty="0" err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탬플릿</a:t>
            </a:r>
            <a:r>
              <a:rPr kumimoji="1" lang="ko-KR" altLang="en-US" sz="27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kumimoji="1" lang="en-US" altLang="ko-KR" sz="27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409B97F-435F-27DE-0C41-CC72E3A19DE8}"/>
              </a:ext>
            </a:extLst>
          </p:cNvPr>
          <p:cNvSpPr txBox="1"/>
          <p:nvPr/>
        </p:nvSpPr>
        <p:spPr>
          <a:xfrm>
            <a:off x="159315" y="2602901"/>
            <a:ext cx="11737720" cy="37782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62" indent="-257162">
              <a:lnSpc>
                <a:spcPct val="150000"/>
              </a:lnSpc>
              <a:buFontTx/>
              <a:buAutoNum type="arabicPeriod"/>
            </a:pPr>
            <a:r>
              <a:rPr lang="ko-KR" altLang="en-US" dirty="0"/>
              <a:t>첫 서울 임장보고서 작성을 앞두고 </a:t>
            </a:r>
            <a:r>
              <a:rPr lang="ko-KR" altLang="en-US" dirty="0" err="1"/>
              <a:t>계시다구요</a:t>
            </a:r>
            <a:r>
              <a:rPr lang="en-US" altLang="ko-KR" dirty="0"/>
              <a:t>? </a:t>
            </a:r>
            <a:r>
              <a:rPr lang="ko-KR" altLang="en-US" dirty="0"/>
              <a:t>너무 </a:t>
            </a:r>
            <a:r>
              <a:rPr lang="ko-KR" altLang="en-US" dirty="0" err="1"/>
              <a:t>걱정하지마세요</a:t>
            </a:r>
            <a:r>
              <a:rPr lang="en-US" altLang="ko-KR" dirty="0"/>
              <a:t>! “</a:t>
            </a:r>
            <a:r>
              <a:rPr lang="ko-KR" altLang="en-US" dirty="0"/>
              <a:t>자료 찾아 카페 </a:t>
            </a:r>
            <a:r>
              <a:rPr lang="ko-KR" altLang="en-US" dirty="0" err="1"/>
              <a:t>삼만리</a:t>
            </a:r>
            <a:r>
              <a:rPr lang="en-US" altLang="ko-KR" dirty="0"/>
              <a:t>＂</a:t>
            </a:r>
            <a:r>
              <a:rPr lang="ko-KR" altLang="en-US" dirty="0"/>
              <a:t>하지 않아도 되도록</a:t>
            </a:r>
            <a:r>
              <a:rPr lang="en-US" altLang="ko-KR" dirty="0"/>
              <a:t>, </a:t>
            </a:r>
            <a:r>
              <a:rPr lang="ko-KR" altLang="en-US" dirty="0" err="1"/>
              <a:t>월급쟁이부자들에서</a:t>
            </a:r>
            <a:r>
              <a:rPr lang="ko-KR" altLang="en-US" dirty="0"/>
              <a:t> 임장보고서 </a:t>
            </a:r>
            <a:r>
              <a:rPr lang="ko-KR" altLang="en-US" dirty="0" err="1"/>
              <a:t>탬플릿을</a:t>
            </a:r>
            <a:r>
              <a:rPr lang="ko-KR" altLang="en-US" dirty="0"/>
              <a:t> 제공해드립니다 </a:t>
            </a:r>
            <a:r>
              <a:rPr lang="en-US" altLang="ko-KR" dirty="0"/>
              <a:t>^^</a:t>
            </a:r>
          </a:p>
          <a:p>
            <a:pPr marL="257162" indent="-257162">
              <a:lnSpc>
                <a:spcPct val="150000"/>
              </a:lnSpc>
              <a:buAutoNum type="arabicPeriod"/>
            </a:pPr>
            <a:r>
              <a:rPr lang="ko-KR" altLang="en-US" dirty="0"/>
              <a:t>본 임장보고서 </a:t>
            </a:r>
            <a:r>
              <a:rPr lang="ko-KR" altLang="en-US" dirty="0" err="1"/>
              <a:t>탬플릿은</a:t>
            </a:r>
            <a:r>
              <a:rPr lang="ko-KR" altLang="en-US" dirty="0"/>
              <a:t> 서울 임장보고서에 꼭 들어가야 하는 핵심을 엄선하여 구성했습니다</a:t>
            </a:r>
            <a:r>
              <a:rPr lang="en-US" altLang="ko-KR" dirty="0"/>
              <a:t>. (</a:t>
            </a:r>
            <a:r>
              <a:rPr lang="ko-KR" altLang="en-US" dirty="0"/>
              <a:t>본인 임장보고서 틀이 있으신 분들은 원래대로 작성하셔도 무방합니다</a:t>
            </a:r>
            <a:r>
              <a:rPr lang="en-US" altLang="ko-KR" dirty="0"/>
              <a:t>. </a:t>
            </a:r>
            <a:r>
              <a:rPr lang="ko-KR" altLang="en-US" dirty="0"/>
              <a:t>내 </a:t>
            </a:r>
            <a:r>
              <a:rPr lang="ko-KR" altLang="en-US" dirty="0" err="1"/>
              <a:t>임보에</a:t>
            </a:r>
            <a:r>
              <a:rPr lang="ko-KR" altLang="en-US" dirty="0"/>
              <a:t> 핵심 요소가 있는지 체크해보세요</a:t>
            </a:r>
            <a:r>
              <a:rPr lang="en-US" altLang="ko-KR" dirty="0"/>
              <a:t>!)</a:t>
            </a:r>
          </a:p>
          <a:p>
            <a:pPr marL="257162" indent="-257162">
              <a:lnSpc>
                <a:spcPct val="150000"/>
              </a:lnSpc>
              <a:buFontTx/>
              <a:buAutoNum type="arabicPeriod"/>
            </a:pPr>
            <a:r>
              <a:rPr lang="ko-KR" altLang="en-US" dirty="0"/>
              <a:t>매주 임장보고서 </a:t>
            </a:r>
            <a:r>
              <a:rPr lang="ko-KR" altLang="en-US" dirty="0" err="1"/>
              <a:t>탬플릿을</a:t>
            </a:r>
            <a:r>
              <a:rPr lang="ko-KR" altLang="en-US" dirty="0"/>
              <a:t> 업로드해드립니다</a:t>
            </a:r>
            <a:r>
              <a:rPr lang="en-US" altLang="ko-KR" dirty="0"/>
              <a:t>. </a:t>
            </a:r>
            <a:r>
              <a:rPr lang="ko-KR" altLang="en-US" dirty="0"/>
              <a:t>주차별로 임장보고서 작성 내용과 과제마감일이 있지만</a:t>
            </a:r>
            <a:r>
              <a:rPr lang="en-US" altLang="ko-KR" dirty="0"/>
              <a:t>, </a:t>
            </a:r>
            <a:r>
              <a:rPr lang="ko-KR" altLang="en-US" dirty="0"/>
              <a:t>일정에 쫓겨 해당 주차에 미처 완성하지 못하셨더라도 최종 마감일까지 작성해서 업로드 하시면 과제 완수하실 수 있어요</a:t>
            </a:r>
            <a:r>
              <a:rPr lang="en-US" altLang="ko-KR" dirty="0"/>
              <a:t>! </a:t>
            </a:r>
            <a:r>
              <a:rPr lang="ko-KR" altLang="en-US" dirty="0"/>
              <a:t>중간에 포기하지 말고 끝까지 힘내세요</a:t>
            </a:r>
            <a:r>
              <a:rPr lang="en-US" altLang="ko-KR" dirty="0"/>
              <a:t>~! </a:t>
            </a:r>
          </a:p>
          <a:p>
            <a:pPr marL="257162" indent="-257162">
              <a:lnSpc>
                <a:spcPct val="150000"/>
              </a:lnSpc>
              <a:buFontTx/>
              <a:buAutoNum type="arabicPeriod"/>
            </a:pPr>
            <a:r>
              <a:rPr lang="ko-KR" altLang="en-US" dirty="0"/>
              <a:t>월급쟁이부자들 임장보고서 가이드</a:t>
            </a:r>
            <a:r>
              <a:rPr lang="en-US" altLang="ko-KR" dirty="0"/>
              <a:t>(</a:t>
            </a:r>
            <a:r>
              <a:rPr lang="ko-KR" altLang="en-US" dirty="0" err="1"/>
              <a:t>탬플릿</a:t>
            </a:r>
            <a:r>
              <a:rPr lang="en-US" altLang="ko-KR" dirty="0"/>
              <a:t>)</a:t>
            </a:r>
            <a:r>
              <a:rPr lang="ko-KR" altLang="en-US" dirty="0"/>
              <a:t>는 월급쟁이부자들의 지적재산권으로 무단으로 복제나 배포가 금지되어 있습니다</a:t>
            </a:r>
            <a:r>
              <a:rPr lang="en-US" altLang="ko-KR" dirty="0"/>
              <a:t>. </a:t>
            </a:r>
            <a:r>
              <a:rPr lang="ko-KR" altLang="en-US" dirty="0"/>
              <a:t>소중한 자료이니 서울투자 기초반 수강생 분들만 활용 부탁드립니다</a:t>
            </a:r>
            <a:r>
              <a:rPr lang="en-US" altLang="ko-KR" dirty="0"/>
              <a:t>.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AE1BA7DD-A8A4-D3D1-A22B-2D6A77A6DB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4562" y="673535"/>
            <a:ext cx="1322876" cy="107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3567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F5B5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6FC0E1A1-EB9B-4E93-823C-C27D8BEE79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3827865"/>
              </p:ext>
            </p:extLst>
          </p:nvPr>
        </p:nvGraphicFramePr>
        <p:xfrm>
          <a:off x="1729914" y="1176607"/>
          <a:ext cx="5911850" cy="4739813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2955925">
                  <a:extLst>
                    <a:ext uri="{9D8B030D-6E8A-4147-A177-3AD203B41FA5}">
                      <a16:colId xmlns:a16="http://schemas.microsoft.com/office/drawing/2014/main" val="4228558074"/>
                    </a:ext>
                  </a:extLst>
                </a:gridCol>
                <a:gridCol w="2955925">
                  <a:extLst>
                    <a:ext uri="{9D8B030D-6E8A-4147-A177-3AD203B41FA5}">
                      <a16:colId xmlns:a16="http://schemas.microsoft.com/office/drawing/2014/main" val="3028835864"/>
                    </a:ext>
                  </a:extLst>
                </a:gridCol>
              </a:tblGrid>
              <a:tr h="535081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 </a:t>
                      </a:r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지역개요 </a:t>
                      </a:r>
                      <a:endParaRPr lang="ko-KR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지역개요</a:t>
                      </a:r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22468904"/>
                  </a:ext>
                </a:extLst>
              </a:tr>
              <a:tr h="267541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 </a:t>
                      </a:r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입지분석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입지 평가 기준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43291791"/>
                  </a:ext>
                </a:extLst>
              </a:tr>
              <a:tr h="267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직장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53735732"/>
                  </a:ext>
                </a:extLst>
              </a:tr>
              <a:tr h="267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교통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5658839"/>
                  </a:ext>
                </a:extLst>
              </a:tr>
              <a:tr h="267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학군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53969491"/>
                  </a:ext>
                </a:extLst>
              </a:tr>
              <a:tr h="267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환경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88448943"/>
                  </a:ext>
                </a:extLst>
              </a:tr>
              <a:tr h="267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공급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16737540"/>
                  </a:ext>
                </a:extLst>
              </a:tr>
              <a:tr h="26754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3. </a:t>
                      </a:r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시세분석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구별 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TOP10 </a:t>
                      </a:r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아파트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52663448"/>
                  </a:ext>
                </a:extLst>
              </a:tr>
              <a:tr h="28028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동별</a:t>
                      </a:r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시세지도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298112593"/>
                  </a:ext>
                </a:extLst>
              </a:tr>
              <a:tr h="6165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4. </a:t>
                      </a:r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단지분석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단지별 입지분석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78616911"/>
                  </a:ext>
                </a:extLst>
              </a:tr>
              <a:tr h="290393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5. </a:t>
                      </a:r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결론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투자기준표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51663633"/>
                  </a:ext>
                </a:extLst>
              </a:tr>
              <a:tr h="267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입지분석표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6893488"/>
                  </a:ext>
                </a:extLst>
              </a:tr>
              <a:tr h="267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생활권별 입지분석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64860747"/>
                  </a:ext>
                </a:extLst>
              </a:tr>
              <a:tr h="267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저평가 단지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05163252"/>
                  </a:ext>
                </a:extLst>
              </a:tr>
              <a:tr h="267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지역 총평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0479134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>
                <a:solidFill>
                  <a:schemeClr val="bg1"/>
                </a:solidFill>
              </a:rPr>
              <a:t>목차 및 주차별 작성 일정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0F2B6CC-23FC-4436-9864-529D3FFCBC34}"/>
              </a:ext>
            </a:extLst>
          </p:cNvPr>
          <p:cNvSpPr txBox="1"/>
          <p:nvPr/>
        </p:nvSpPr>
        <p:spPr>
          <a:xfrm>
            <a:off x="7961624" y="2987763"/>
            <a:ext cx="320095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600" b="1" dirty="0"/>
              <a:t>1</a:t>
            </a:r>
            <a:r>
              <a:rPr lang="ko-KR" altLang="en-US" sz="1600" b="1" dirty="0"/>
              <a:t>주차 </a:t>
            </a:r>
            <a:r>
              <a:rPr lang="en-US" altLang="ko-KR" sz="1600" b="1" dirty="0"/>
              <a:t>: </a:t>
            </a:r>
            <a:r>
              <a:rPr lang="ko-KR" altLang="en-US" sz="1600" b="1" dirty="0"/>
              <a:t>지역 개요 및 입지 분석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D4E6CD-F953-402B-A717-F8A844BCEA06}"/>
              </a:ext>
            </a:extLst>
          </p:cNvPr>
          <p:cNvSpPr txBox="1"/>
          <p:nvPr/>
        </p:nvSpPr>
        <p:spPr>
          <a:xfrm>
            <a:off x="9555630" y="3542384"/>
            <a:ext cx="160695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600" b="1" dirty="0"/>
              <a:t>2</a:t>
            </a:r>
            <a:r>
              <a:rPr lang="ko-KR" altLang="en-US" sz="1600" b="1" dirty="0"/>
              <a:t>주차 </a:t>
            </a:r>
            <a:r>
              <a:rPr lang="en-US" altLang="ko-KR" sz="1600" b="1" dirty="0"/>
              <a:t>: </a:t>
            </a:r>
            <a:r>
              <a:rPr lang="ko-KR" altLang="en-US" sz="1600" b="1" dirty="0"/>
              <a:t>시세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38AED8E-E9A9-454B-A1AB-A5A9E8680851}"/>
              </a:ext>
            </a:extLst>
          </p:cNvPr>
          <p:cNvSpPr txBox="1"/>
          <p:nvPr/>
        </p:nvSpPr>
        <p:spPr>
          <a:xfrm>
            <a:off x="9223696" y="4229706"/>
            <a:ext cx="226669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600" b="1" dirty="0"/>
              <a:t>3</a:t>
            </a:r>
            <a:r>
              <a:rPr lang="ko-KR" altLang="en-US" sz="1600" b="1" dirty="0"/>
              <a:t>주차 </a:t>
            </a:r>
            <a:r>
              <a:rPr lang="en-US" altLang="ko-KR" sz="1600" b="1" dirty="0"/>
              <a:t>: </a:t>
            </a:r>
            <a:r>
              <a:rPr lang="ko-KR" altLang="en-US" sz="1600" b="1" dirty="0"/>
              <a:t>단지 분석</a:t>
            </a: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4CF9EBA1-2008-40F6-85E5-D84E08FEF6D7}"/>
              </a:ext>
            </a:extLst>
          </p:cNvPr>
          <p:cNvCxnSpPr>
            <a:cxnSpLocks/>
          </p:cNvCxnSpPr>
          <p:nvPr/>
        </p:nvCxnSpPr>
        <p:spPr>
          <a:xfrm>
            <a:off x="1729914" y="3354024"/>
            <a:ext cx="9167392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95006623-3B07-AC1E-2B78-A54658EB6E39}"/>
              </a:ext>
            </a:extLst>
          </p:cNvPr>
          <p:cNvCxnSpPr>
            <a:cxnSpLocks/>
          </p:cNvCxnSpPr>
          <p:nvPr/>
        </p:nvCxnSpPr>
        <p:spPr>
          <a:xfrm>
            <a:off x="1729914" y="3906570"/>
            <a:ext cx="9167392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DC6F8FC8-3186-0C9C-A129-C2FEDF571AF5}"/>
              </a:ext>
            </a:extLst>
          </p:cNvPr>
          <p:cNvCxnSpPr>
            <a:cxnSpLocks/>
          </p:cNvCxnSpPr>
          <p:nvPr/>
        </p:nvCxnSpPr>
        <p:spPr>
          <a:xfrm>
            <a:off x="1729914" y="4540552"/>
            <a:ext cx="9167392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0338E640-E8E5-04F1-07DE-F535DAAF19FE}"/>
              </a:ext>
            </a:extLst>
          </p:cNvPr>
          <p:cNvCxnSpPr>
            <a:cxnSpLocks/>
          </p:cNvCxnSpPr>
          <p:nvPr/>
        </p:nvCxnSpPr>
        <p:spPr>
          <a:xfrm>
            <a:off x="1729914" y="5916420"/>
            <a:ext cx="9167392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73CC5144-5278-E2E2-EBD3-D7B3C187D581}"/>
              </a:ext>
            </a:extLst>
          </p:cNvPr>
          <p:cNvSpPr txBox="1"/>
          <p:nvPr/>
        </p:nvSpPr>
        <p:spPr>
          <a:xfrm>
            <a:off x="8629038" y="5576643"/>
            <a:ext cx="253354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600" b="1" dirty="0"/>
              <a:t>4</a:t>
            </a:r>
            <a:r>
              <a:rPr lang="ko-KR" altLang="en-US" sz="1600" b="1" dirty="0"/>
              <a:t>주차 </a:t>
            </a:r>
            <a:r>
              <a:rPr lang="en-US" altLang="ko-KR" sz="1600" b="1" dirty="0"/>
              <a:t>: </a:t>
            </a:r>
            <a:r>
              <a:rPr lang="ko-KR" altLang="en-US" sz="1600" b="1" dirty="0"/>
              <a:t>임장보고서 결론 </a:t>
            </a:r>
          </a:p>
        </p:txBody>
      </p:sp>
    </p:spTree>
    <p:extLst>
      <p:ext uri="{BB962C8B-B14F-4D97-AF65-F5344CB8AC3E}">
        <p14:creationId xmlns:p14="http://schemas.microsoft.com/office/powerpoint/2010/main" val="24902368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1. </a:t>
            </a:r>
            <a:r>
              <a:rPr lang="ko-KR" altLang="en-US" sz="2400" b="1" dirty="0">
                <a:solidFill>
                  <a:schemeClr val="bg1"/>
                </a:solidFill>
              </a:rPr>
              <a:t>지역 개요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D3268D6-5EDB-5950-0E4C-D1025268FE2B}"/>
              </a:ext>
            </a:extLst>
          </p:cNvPr>
          <p:cNvSpPr txBox="1"/>
          <p:nvPr/>
        </p:nvSpPr>
        <p:spPr>
          <a:xfrm>
            <a:off x="245964" y="1541743"/>
            <a:ext cx="4090895" cy="3824445"/>
          </a:xfrm>
          <a:prstGeom prst="rect">
            <a:avLst/>
          </a:prstGeom>
          <a:solidFill>
            <a:schemeClr val="bg2">
              <a:alpha val="46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ko-KR" altLang="en-US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카카오맵</a:t>
            </a:r>
            <a:r>
              <a:rPr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(</a:t>
            </a:r>
            <a:r>
              <a:rPr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  <a:hlinkClick r:id="rId2"/>
              </a:rPr>
              <a:t>https://map.kakao.com/</a:t>
            </a:r>
            <a:r>
              <a:rPr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으로 해당 구가 강남에서부터 얼마만큼 떨어진 위치에 있는지 확인해봅니다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위치를 확인하는 이유는 지도에서 그 지역이 어디에 있는지를 확인하고 주변 지역이 등 지역에 대한 기본 정보를 확인하기 위함 입니다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>
              <a:lnSpc>
                <a:spcPct val="150000"/>
              </a:lnSpc>
            </a:pPr>
            <a:r>
              <a:rPr kumimoji="1"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👉</a:t>
            </a:r>
            <a:r>
              <a:rPr kumimoji="1" lang="ko-KR" altLang="en-US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깨알팁</a:t>
            </a:r>
            <a:r>
              <a:rPr kumimoji="1"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! 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화면 캡처는 윈도우 키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+Shift+ S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를 눌러 할 수 있습니다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9" name="타원 8">
            <a:extLst>
              <a:ext uri="{FF2B5EF4-FFF2-40B4-BE49-F238E27FC236}">
                <a16:creationId xmlns:a16="http://schemas.microsoft.com/office/drawing/2014/main" id="{9917569D-B3E5-725E-6616-CF6F30124705}"/>
              </a:ext>
            </a:extLst>
          </p:cNvPr>
          <p:cNvSpPr/>
          <p:nvPr/>
        </p:nvSpPr>
        <p:spPr>
          <a:xfrm>
            <a:off x="6262013" y="4080428"/>
            <a:ext cx="806321" cy="654854"/>
          </a:xfrm>
          <a:prstGeom prst="ellipse">
            <a:avLst/>
          </a:prstGeom>
          <a:solidFill>
            <a:srgbClr val="C00000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51" b="1" dirty="0"/>
              <a:t>구로</a:t>
            </a:r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6A9051BA-0B2B-711F-3247-621AC874088A}"/>
              </a:ext>
            </a:extLst>
          </p:cNvPr>
          <p:cNvSpPr/>
          <p:nvPr/>
        </p:nvSpPr>
        <p:spPr>
          <a:xfrm>
            <a:off x="9236511" y="4145081"/>
            <a:ext cx="923489" cy="805609"/>
          </a:xfrm>
          <a:prstGeom prst="ellipse">
            <a:avLst/>
          </a:prstGeom>
          <a:solidFill>
            <a:srgbClr val="002060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51" b="1"/>
              <a:t>강남</a:t>
            </a:r>
            <a:endParaRPr lang="ko-KR" altLang="en-US" sz="1351" b="1" dirty="0"/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58A9683B-90C3-56FF-53CD-3EA7E4BB2B8A}"/>
              </a:ext>
            </a:extLst>
          </p:cNvPr>
          <p:cNvSpPr/>
          <p:nvPr/>
        </p:nvSpPr>
        <p:spPr>
          <a:xfrm>
            <a:off x="6890542" y="3591763"/>
            <a:ext cx="995012" cy="651428"/>
          </a:xfrm>
          <a:prstGeom prst="ellipse">
            <a:avLst/>
          </a:prstGeom>
          <a:solidFill>
            <a:srgbClr val="002060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/>
              <a:t>영등포</a:t>
            </a:r>
            <a:endParaRPr lang="ko-KR" altLang="en-US" sz="1200" b="1" dirty="0"/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C20004AD-39A6-4AEA-8521-E3E3FC16CE89}"/>
              </a:ext>
            </a:extLst>
          </p:cNvPr>
          <p:cNvSpPr/>
          <p:nvPr/>
        </p:nvSpPr>
        <p:spPr>
          <a:xfrm>
            <a:off x="7707761" y="4068750"/>
            <a:ext cx="753855" cy="651428"/>
          </a:xfrm>
          <a:prstGeom prst="ellipse">
            <a:avLst/>
          </a:prstGeom>
          <a:solidFill>
            <a:srgbClr val="002060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/>
              <a:t>동작</a:t>
            </a:r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8CA8DC86-FB8F-4829-A5DD-DA8CFD60FBF9}"/>
              </a:ext>
            </a:extLst>
          </p:cNvPr>
          <p:cNvSpPr/>
          <p:nvPr/>
        </p:nvSpPr>
        <p:spPr>
          <a:xfrm>
            <a:off x="5749239" y="3538019"/>
            <a:ext cx="753855" cy="651428"/>
          </a:xfrm>
          <a:prstGeom prst="ellipse">
            <a:avLst/>
          </a:prstGeom>
          <a:solidFill>
            <a:srgbClr val="002060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/>
              <a:t>양천</a:t>
            </a:r>
            <a:endParaRPr lang="ko-KR" altLang="en-US" sz="1200" b="1" dirty="0"/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59BEF619-F34F-40C1-9D03-B8074B603036}"/>
              </a:ext>
            </a:extLst>
          </p:cNvPr>
          <p:cNvSpPr/>
          <p:nvPr/>
        </p:nvSpPr>
        <p:spPr>
          <a:xfrm>
            <a:off x="6513614" y="4796662"/>
            <a:ext cx="753855" cy="651428"/>
          </a:xfrm>
          <a:prstGeom prst="ellipse">
            <a:avLst/>
          </a:prstGeom>
          <a:solidFill>
            <a:srgbClr val="002060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/>
              <a:t>금천</a:t>
            </a:r>
            <a:endParaRPr lang="ko-KR" altLang="en-US" sz="1200" b="1" dirty="0"/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E9A7C5C2-AEAD-4FFD-8AD6-4C978EE7F61C}"/>
              </a:ext>
            </a:extLst>
          </p:cNvPr>
          <p:cNvSpPr/>
          <p:nvPr/>
        </p:nvSpPr>
        <p:spPr>
          <a:xfrm>
            <a:off x="5575891" y="4687889"/>
            <a:ext cx="753855" cy="651428"/>
          </a:xfrm>
          <a:prstGeom prst="ellipse">
            <a:avLst/>
          </a:prstGeom>
          <a:solidFill>
            <a:srgbClr val="002060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/>
              <a:t>광명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FD9385D-994D-441A-ACD6-E4CBDEA4BBD4}"/>
              </a:ext>
            </a:extLst>
          </p:cNvPr>
          <p:cNvSpPr txBox="1"/>
          <p:nvPr/>
        </p:nvSpPr>
        <p:spPr>
          <a:xfrm>
            <a:off x="0" y="861101"/>
            <a:ext cx="2724727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kumimoji="1" lang="ko-KR" altLang="en-US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✅ 지리적 위치</a:t>
            </a:r>
            <a:endParaRPr kumimoji="1" lang="en-US" altLang="ko-KR" sz="24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87C00F51-51D2-53A4-1D7A-A4468F4AFE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0727" y="911568"/>
            <a:ext cx="7563807" cy="5727718"/>
          </a:xfrm>
          <a:prstGeom prst="rect">
            <a:avLst/>
          </a:prstGeom>
        </p:spPr>
      </p:pic>
      <p:sp>
        <p:nvSpPr>
          <p:cNvPr id="24" name="타원 23">
            <a:extLst>
              <a:ext uri="{FF2B5EF4-FFF2-40B4-BE49-F238E27FC236}">
                <a16:creationId xmlns:a16="http://schemas.microsoft.com/office/drawing/2014/main" id="{0948CBBC-B2D2-8709-0045-A52E81FDAB5D}"/>
              </a:ext>
            </a:extLst>
          </p:cNvPr>
          <p:cNvSpPr/>
          <p:nvPr/>
        </p:nvSpPr>
        <p:spPr>
          <a:xfrm>
            <a:off x="7404908" y="4945658"/>
            <a:ext cx="1194147" cy="827285"/>
          </a:xfrm>
          <a:prstGeom prst="ellipse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/>
              <a:t>강남구</a:t>
            </a:r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78666B21-44C6-DD3E-FE10-3A3186378A50}"/>
              </a:ext>
            </a:extLst>
          </p:cNvPr>
          <p:cNvSpPr/>
          <p:nvPr/>
        </p:nvSpPr>
        <p:spPr>
          <a:xfrm>
            <a:off x="7473628" y="1838023"/>
            <a:ext cx="1194147" cy="827285"/>
          </a:xfrm>
          <a:prstGeom prst="ellipse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/>
              <a:t>성동구</a:t>
            </a:r>
          </a:p>
        </p:txBody>
      </p:sp>
    </p:spTree>
    <p:extLst>
      <p:ext uri="{BB962C8B-B14F-4D97-AF65-F5344CB8AC3E}">
        <p14:creationId xmlns:p14="http://schemas.microsoft.com/office/powerpoint/2010/main" val="41321621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1. </a:t>
            </a:r>
            <a:r>
              <a:rPr lang="ko-KR" altLang="en-US" sz="2400" b="1" dirty="0">
                <a:solidFill>
                  <a:schemeClr val="bg1"/>
                </a:solidFill>
              </a:rPr>
              <a:t>지역 개요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104635D-6147-41A3-932A-67079B302D47}"/>
              </a:ext>
            </a:extLst>
          </p:cNvPr>
          <p:cNvSpPr txBox="1"/>
          <p:nvPr/>
        </p:nvSpPr>
        <p:spPr>
          <a:xfrm>
            <a:off x="1534672" y="1414936"/>
            <a:ext cx="9539728" cy="1200329"/>
          </a:xfrm>
          <a:prstGeom prst="rect">
            <a:avLst/>
          </a:prstGeom>
          <a:solidFill>
            <a:schemeClr val="bg2">
              <a:alpha val="46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나무위키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  <a:hlinkClick r:id="rId2"/>
              </a:rPr>
              <a:t>https://namu.wiki/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)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지역 검색을 통해 지역에 대한 전반적인 정보 확인 후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주요 정보를 복사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+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붙여넣기 후 정리해보세요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읽으면서 주요 정보라고 생각한 부분에는 빨간색으로 글씨 색상을 달리해서 표시해보세요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지역 상징 캐릭터나 특색 있는 장소 등을 넣으면 조금 더 생동감 있고 기억하기 쉬워요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F6C3F60-07A2-49D4-9880-56A2ACE5DDCA}"/>
              </a:ext>
            </a:extLst>
          </p:cNvPr>
          <p:cNvSpPr txBox="1"/>
          <p:nvPr/>
        </p:nvSpPr>
        <p:spPr>
          <a:xfrm>
            <a:off x="0" y="861101"/>
            <a:ext cx="3574733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kumimoji="1" lang="ko-KR" altLang="en-US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✅ 지역 개요를 써보자</a:t>
            </a:r>
            <a:r>
              <a:rPr kumimoji="1" lang="en-US" altLang="ko-KR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E9621D2-9EAC-EA06-F501-B81C48EB287E}"/>
              </a:ext>
            </a:extLst>
          </p:cNvPr>
          <p:cNvSpPr txBox="1"/>
          <p:nvPr/>
        </p:nvSpPr>
        <p:spPr>
          <a:xfrm>
            <a:off x="885687" y="2928947"/>
            <a:ext cx="1042062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b="0" i="0" u="none" strike="noStrike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Open Sans" panose="020B0606030504020204" pitchFamily="34" charset="0"/>
                <a:hlinkClick r:id="rId3" tooltip="서울특별시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서울특별시</a:t>
            </a:r>
            <a:r>
              <a:rPr lang="ko-KR" altLang="en-US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Open Sans" panose="020B0606030504020204" pitchFamily="34" charset="0"/>
              </a:rPr>
              <a:t> </a:t>
            </a:r>
            <a:r>
              <a:rPr lang="ko-KR" altLang="en-US" b="0" i="0" u="none" strike="noStrike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Open Sans" panose="020B0606030504020204" pitchFamily="34" charset="0"/>
                <a:hlinkClick r:id="rId4" tooltip="성동구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성동구</a:t>
            </a:r>
            <a:r>
              <a:rPr lang="ko-KR" altLang="en-US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Open Sans" panose="020B0606030504020204" pitchFamily="34" charset="0"/>
              </a:rPr>
              <a:t>에 속한 </a:t>
            </a:r>
            <a:r>
              <a:rPr lang="ko-KR" altLang="en-US" b="0" i="0" u="none" strike="noStrike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Open Sans" panose="020B0606030504020204" pitchFamily="34" charset="0"/>
                <a:hlinkClick r:id="rId5" tooltip="법정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법정동</a:t>
            </a:r>
            <a:r>
              <a:rPr lang="ko-KR" altLang="en-US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Open Sans" panose="020B0606030504020204" pitchFamily="34" charset="0"/>
              </a:rPr>
              <a:t> 성수동</a:t>
            </a:r>
            <a:r>
              <a:rPr lang="en-US" altLang="ko-KR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Open Sans" panose="020B0606030504020204" pitchFamily="34" charset="0"/>
              </a:rPr>
              <a:t>1</a:t>
            </a:r>
            <a:r>
              <a:rPr lang="ko-KR" altLang="en-US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Open Sans" panose="020B0606030504020204" pitchFamily="34" charset="0"/>
              </a:rPr>
              <a:t>가와 성수동</a:t>
            </a:r>
            <a:r>
              <a:rPr lang="en-US" altLang="ko-KR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Open Sans" panose="020B0606030504020204" pitchFamily="34" charset="0"/>
              </a:rPr>
              <a:t>2</a:t>
            </a:r>
            <a:r>
              <a:rPr lang="ko-KR" altLang="en-US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Open Sans" panose="020B0606030504020204" pitchFamily="34" charset="0"/>
              </a:rPr>
              <a:t>가를 포함하는 지역으로</a:t>
            </a:r>
            <a:r>
              <a:rPr lang="en-US" altLang="ko-KR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ko-KR" altLang="en-US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Open Sans" panose="020B0606030504020204" pitchFamily="34" charset="0"/>
              </a:rPr>
              <a:t>흔히 </a:t>
            </a:r>
            <a:r>
              <a:rPr lang="en-US" altLang="ko-KR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Open Sans" panose="020B0606030504020204" pitchFamily="34" charset="0"/>
              </a:rPr>
              <a:t>'</a:t>
            </a:r>
            <a:r>
              <a:rPr lang="ko-KR" altLang="en-US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Open Sans" panose="020B0606030504020204" pitchFamily="34" charset="0"/>
              </a:rPr>
              <a:t>뚝섬</a:t>
            </a:r>
            <a:r>
              <a:rPr lang="en-US" altLang="ko-KR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Open Sans" panose="020B0606030504020204" pitchFamily="34" charset="0"/>
              </a:rPr>
              <a:t>'</a:t>
            </a:r>
            <a:r>
              <a:rPr lang="ko-KR" altLang="en-US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Open Sans" panose="020B0606030504020204" pitchFamily="34" charset="0"/>
              </a:rPr>
              <a:t>이라고 부르는 지역이다</a:t>
            </a:r>
            <a:r>
              <a:rPr lang="en-US" altLang="ko-KR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Open Sans" panose="020B0606030504020204" pitchFamily="34" charset="0"/>
              </a:rPr>
              <a:t>. </a:t>
            </a:r>
            <a:r>
              <a:rPr lang="ko-KR" altLang="en-US" b="0" i="0" u="none" strike="noStrike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Open Sans" panose="020B0606030504020204" pitchFamily="34" charset="0"/>
                <a:hlinkClick r:id="rId6" tooltip="한강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한강</a:t>
            </a:r>
            <a:r>
              <a:rPr lang="ko-KR" altLang="en-US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Open Sans" panose="020B0606030504020204" pitchFamily="34" charset="0"/>
              </a:rPr>
              <a:t>과 </a:t>
            </a:r>
            <a:r>
              <a:rPr lang="ko-KR" altLang="en-US" b="0" i="0" u="none" strike="noStrike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Open Sans" panose="020B0606030504020204" pitchFamily="34" charset="0"/>
                <a:hlinkClick r:id="rId7" tooltip="중랑천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중랑천</a:t>
            </a:r>
            <a:r>
              <a:rPr lang="ko-KR" altLang="en-US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Open Sans" panose="020B0606030504020204" pitchFamily="34" charset="0"/>
              </a:rPr>
              <a:t>이 만나는 합류부에 위치하는 반도 형태의 지역이며</a:t>
            </a:r>
            <a:r>
              <a:rPr lang="en-US" altLang="ko-KR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ko-KR" altLang="en-US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Open Sans" panose="020B0606030504020204" pitchFamily="34" charset="0"/>
              </a:rPr>
              <a:t>중랑천을 따라 조금 더 상류로 올라가면 성수</a:t>
            </a:r>
            <a:r>
              <a:rPr lang="en-US" altLang="ko-KR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Open Sans" panose="020B0606030504020204" pitchFamily="34" charset="0"/>
              </a:rPr>
              <a:t>1</a:t>
            </a:r>
            <a:r>
              <a:rPr lang="ko-KR" altLang="en-US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Open Sans" panose="020B0606030504020204" pitchFamily="34" charset="0"/>
              </a:rPr>
              <a:t>가</a:t>
            </a:r>
            <a:r>
              <a:rPr lang="en-US" altLang="ko-KR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Open Sans" panose="020B0606030504020204" pitchFamily="34" charset="0"/>
              </a:rPr>
              <a:t>1</a:t>
            </a:r>
            <a:r>
              <a:rPr lang="ko-KR" altLang="en-US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Open Sans" panose="020B0606030504020204" pitchFamily="34" charset="0"/>
              </a:rPr>
              <a:t>동에서 </a:t>
            </a:r>
            <a:r>
              <a:rPr lang="ko-KR" altLang="en-US" b="0" i="0" u="sng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Open Sans" panose="020B0606030504020204" pitchFamily="34" charset="0"/>
                <a:hlinkClick r:id="rId8" tooltip="청계천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청계천</a:t>
            </a:r>
            <a:r>
              <a:rPr lang="ko-KR" altLang="en-US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Open Sans" panose="020B0606030504020204" pitchFamily="34" charset="0"/>
              </a:rPr>
              <a:t>과 중랑천이 합류한다</a:t>
            </a:r>
            <a:r>
              <a:rPr lang="en-US" altLang="ko-KR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Open Sans" panose="020B0606030504020204" pitchFamily="34" charset="0"/>
              </a:rPr>
              <a:t>.</a:t>
            </a:r>
            <a:br>
              <a:rPr lang="ko-KR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br>
              <a:rPr lang="ko-KR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ko-KR" altLang="en-US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Open Sans" panose="020B0606030504020204" pitchFamily="34" charset="0"/>
              </a:rPr>
              <a:t>서쪽과 북쪽으로는 </a:t>
            </a:r>
            <a:r>
              <a:rPr lang="ko-KR" altLang="en-US" b="0" i="0" u="none" strike="noStrike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Open Sans" panose="020B0606030504020204" pitchFamily="34" charset="0"/>
                <a:hlinkClick r:id="rId7" tooltip="중랑천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중랑천</a:t>
            </a:r>
            <a:r>
              <a:rPr lang="ko-KR" altLang="en-US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Open Sans" panose="020B0606030504020204" pitchFamily="34" charset="0"/>
              </a:rPr>
              <a:t>을 사이에 두고 </a:t>
            </a:r>
            <a:r>
              <a:rPr lang="ko-KR" altLang="en-US" b="0" i="0" u="none" strike="noStrike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Open Sans" panose="020B0606030504020204" pitchFamily="34" charset="0"/>
                <a:hlinkClick r:id="rId9" tooltip="옥수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옥수동</a:t>
            </a:r>
            <a:r>
              <a:rPr lang="en-US" altLang="ko-KR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Open Sans" panose="020B0606030504020204" pitchFamily="34" charset="0"/>
              </a:rPr>
              <a:t>, </a:t>
            </a:r>
            <a:r>
              <a:rPr lang="ko-KR" altLang="en-US" b="0" i="0" u="none" strike="noStrike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Open Sans" panose="020B0606030504020204" pitchFamily="34" charset="0"/>
                <a:hlinkClick r:id="rId10" tooltip="금호동(서울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금호동</a:t>
            </a:r>
            <a:r>
              <a:rPr lang="en-US" altLang="ko-KR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Open Sans" panose="020B0606030504020204" pitchFamily="34" charset="0"/>
              </a:rPr>
              <a:t>, </a:t>
            </a:r>
            <a:r>
              <a:rPr lang="ko-KR" altLang="en-US" b="0" i="0" u="none" strike="noStrike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Open Sans" panose="020B0606030504020204" pitchFamily="34" charset="0"/>
                <a:hlinkClick r:id="rId11" tooltip="응봉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응봉동</a:t>
            </a:r>
            <a:r>
              <a:rPr lang="en-US" altLang="ko-KR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Open Sans" panose="020B0606030504020204" pitchFamily="34" charset="0"/>
              </a:rPr>
              <a:t>, </a:t>
            </a:r>
            <a:r>
              <a:rPr lang="ko-KR" altLang="en-US" b="0" i="0" u="none" strike="noStrike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Open Sans" panose="020B0606030504020204" pitchFamily="34" charset="0"/>
                <a:hlinkClick r:id="rId12" tooltip="행당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행당동</a:t>
            </a:r>
            <a:r>
              <a:rPr lang="en-US" altLang="ko-KR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Open Sans" panose="020B0606030504020204" pitchFamily="34" charset="0"/>
              </a:rPr>
              <a:t>, </a:t>
            </a:r>
            <a:r>
              <a:rPr lang="ko-KR" altLang="en-US" b="0" i="0" u="none" strike="noStrike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Open Sans" panose="020B0606030504020204" pitchFamily="34" charset="0"/>
                <a:hlinkClick r:id="rId13" tooltip="사근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사근동</a:t>
            </a:r>
            <a:r>
              <a:rPr lang="en-US" altLang="ko-KR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Open Sans" panose="020B0606030504020204" pitchFamily="34" charset="0"/>
              </a:rPr>
              <a:t>, </a:t>
            </a:r>
            <a:r>
              <a:rPr lang="ko-KR" altLang="en-US" b="0" i="0" u="none" strike="noStrike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Open Sans" panose="020B0606030504020204" pitchFamily="34" charset="0"/>
                <a:hlinkClick r:id="rId14" tooltip="용답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용답동</a:t>
            </a:r>
            <a:r>
              <a:rPr lang="ko-KR" altLang="en-US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Open Sans" panose="020B0606030504020204" pitchFamily="34" charset="0"/>
              </a:rPr>
              <a:t>과 인접하며</a:t>
            </a:r>
            <a:r>
              <a:rPr lang="en-US" altLang="ko-KR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Open Sans" panose="020B0606030504020204" pitchFamily="34" charset="0"/>
              </a:rPr>
              <a:t>, </a:t>
            </a:r>
            <a:r>
              <a:rPr lang="ko-KR" altLang="en-US" b="0" i="0" u="none" strike="noStrike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Open Sans" panose="020B0606030504020204" pitchFamily="34" charset="0"/>
                <a:hlinkClick r:id="rId15" tooltip="송정동(서울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송정동</a:t>
            </a:r>
            <a:r>
              <a:rPr lang="ko-KR" altLang="en-US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Open Sans" panose="020B0606030504020204" pitchFamily="34" charset="0"/>
              </a:rPr>
              <a:t>은 성수동 바로 북쪽에 </a:t>
            </a:r>
            <a:r>
              <a:rPr lang="ko-KR" altLang="en-US" b="0" i="0" u="none" strike="noStrike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Open Sans" panose="020B0606030504020204" pitchFamily="34" charset="0"/>
                <a:hlinkClick r:id="rId16" tooltip="광나루로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광나루로</a:t>
            </a:r>
            <a:r>
              <a:rPr lang="ko-KR" altLang="en-US" b="0" i="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Open Sans" panose="020B0606030504020204" pitchFamily="34" charset="0"/>
              </a:rPr>
              <a:t>를</a:t>
            </a:r>
            <a:r>
              <a:rPr lang="ko-KR" altLang="en-US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Open Sans" panose="020B0606030504020204" pitchFamily="34" charset="0"/>
              </a:rPr>
              <a:t> 사이에 두고 붙어있다</a:t>
            </a:r>
            <a:r>
              <a:rPr lang="en-US" altLang="ko-KR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ko-KR" altLang="en-US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Open Sans" panose="020B0606030504020204" pitchFamily="34" charset="0"/>
              </a:rPr>
              <a:t>동쪽은 </a:t>
            </a:r>
            <a:r>
              <a:rPr lang="ko-KR" altLang="en-US" b="0" i="0" u="none" strike="noStrike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Open Sans" panose="020B0606030504020204" pitchFamily="34" charset="0"/>
                <a:hlinkClick r:id="rId17" tooltip="동일로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동일로</a:t>
            </a:r>
            <a:r>
              <a:rPr lang="ko-KR" altLang="en-US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Open Sans" panose="020B0606030504020204" pitchFamily="34" charset="0"/>
              </a:rPr>
              <a:t>를 경계로 </a:t>
            </a:r>
            <a:r>
              <a:rPr lang="ko-KR" altLang="en-US" b="0" i="0" u="none" strike="noStrike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Open Sans" panose="020B0606030504020204" pitchFamily="34" charset="0"/>
                <a:hlinkClick r:id="rId18" tooltip="광진구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광진구</a:t>
            </a:r>
            <a:r>
              <a:rPr lang="ko-KR" altLang="en-US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Open Sans" panose="020B0606030504020204" pitchFamily="34" charset="0"/>
              </a:rPr>
              <a:t> </a:t>
            </a:r>
            <a:r>
              <a:rPr lang="ko-KR" altLang="en-US" b="0" i="0" u="none" strike="noStrike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Open Sans" panose="020B0606030504020204" pitchFamily="34" charset="0"/>
                <a:hlinkClick r:id="rId19" tooltip="화양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화양동</a:t>
            </a:r>
            <a:r>
              <a:rPr lang="en-US" altLang="ko-KR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Open Sans" panose="020B0606030504020204" pitchFamily="34" charset="0"/>
              </a:rPr>
              <a:t>, </a:t>
            </a:r>
            <a:r>
              <a:rPr lang="ko-KR" altLang="en-US" b="0" i="0" u="none" strike="noStrike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Open Sans" panose="020B0606030504020204" pitchFamily="34" charset="0"/>
                <a:hlinkClick r:id="rId20" tooltip="자양동(광진구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자양동</a:t>
            </a:r>
            <a:r>
              <a:rPr lang="ko-KR" altLang="en-US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Open Sans" panose="020B0606030504020204" pitchFamily="34" charset="0"/>
              </a:rPr>
              <a:t>과 인접한다</a:t>
            </a:r>
            <a:r>
              <a:rPr lang="en-US" altLang="ko-KR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Open Sans" panose="020B0606030504020204" pitchFamily="34" charset="0"/>
              </a:rPr>
              <a:t>.</a:t>
            </a:r>
            <a:br>
              <a:rPr lang="ko-KR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br>
              <a:rPr lang="ko-KR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ko-KR" altLang="en-US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Open Sans" panose="020B0606030504020204" pitchFamily="34" charset="0"/>
              </a:rPr>
              <a:t>성수동에 오랫동안 거주한 사람들 사이에선 상가가 즐비한 </a:t>
            </a:r>
            <a:r>
              <a:rPr lang="ko-KR" altLang="en-US" b="0" i="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Open Sans" panose="020B0606030504020204" pitchFamily="34" charset="0"/>
              </a:rPr>
              <a:t>상원길</a:t>
            </a:r>
            <a:r>
              <a:rPr lang="ko-KR" altLang="en-US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Open Sans" panose="020B0606030504020204" pitchFamily="34" charset="0"/>
              </a:rPr>
              <a:t> 구간을 뚝섬이라고 부른다</a:t>
            </a:r>
            <a:br>
              <a:rPr lang="ko-KR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ko-KR" altLang="en-US" b="0" i="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Open Sans" panose="020B0606030504020204" pitchFamily="34" charset="0"/>
              </a:rPr>
              <a:t>뚝방길이라는</a:t>
            </a:r>
            <a:r>
              <a:rPr lang="ko-KR" altLang="en-US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Open Sans" panose="020B0606030504020204" pitchFamily="34" charset="0"/>
              </a:rPr>
              <a:t> 산책로가 인접해 있기 때문에 지어진 듯 하다</a:t>
            </a:r>
            <a:br>
              <a:rPr lang="ko-KR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br>
              <a:rPr lang="ko-KR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ko-KR" altLang="en-US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Open Sans" panose="020B0606030504020204" pitchFamily="34" charset="0"/>
              </a:rPr>
              <a:t>비슷한 케이스로 성수동 성당 </a:t>
            </a:r>
            <a:r>
              <a:rPr lang="en-US" altLang="ko-KR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Open Sans" panose="020B0606030504020204" pitchFamily="34" charset="0"/>
              </a:rPr>
              <a:t>~ </a:t>
            </a:r>
            <a:r>
              <a:rPr lang="ko-KR" altLang="en-US" b="0" i="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Open Sans" panose="020B0606030504020204" pitchFamily="34" charset="0"/>
              </a:rPr>
              <a:t>뚝도시장</a:t>
            </a:r>
            <a:r>
              <a:rPr lang="ko-KR" altLang="en-US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Open Sans" panose="020B0606030504020204" pitchFamily="34" charset="0"/>
              </a:rPr>
              <a:t> 부근을 구길 이라 부른다</a:t>
            </a:r>
            <a:r>
              <a:rPr lang="en-US" altLang="ko-KR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Open Sans" panose="020B0606030504020204" pitchFamily="34" charset="0"/>
              </a:rPr>
              <a:t>.</a:t>
            </a:r>
            <a:endParaRPr lang="ko-KR" alt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9760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1. </a:t>
            </a:r>
            <a:r>
              <a:rPr lang="ko-KR" altLang="en-US" sz="2400" b="1" dirty="0">
                <a:solidFill>
                  <a:schemeClr val="bg1"/>
                </a:solidFill>
              </a:rPr>
              <a:t>지역 개요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EFC297-351C-4237-A76D-2E612E02E62B}"/>
              </a:ext>
            </a:extLst>
          </p:cNvPr>
          <p:cNvSpPr txBox="1"/>
          <p:nvPr/>
        </p:nvSpPr>
        <p:spPr>
          <a:xfrm>
            <a:off x="0" y="861101"/>
            <a:ext cx="2844800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kumimoji="1" lang="ko-KR" altLang="en-US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✅ 지적편집도</a:t>
            </a:r>
            <a:endParaRPr kumimoji="1" lang="en-US" altLang="ko-KR" sz="24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B48CA1B1-8B11-44CE-830C-C304BD602520}"/>
              </a:ext>
            </a:extLst>
          </p:cNvPr>
          <p:cNvSpPr/>
          <p:nvPr/>
        </p:nvSpPr>
        <p:spPr>
          <a:xfrm>
            <a:off x="10091635" y="213632"/>
            <a:ext cx="299484" cy="323449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21C4AE33-9C71-42BE-8F0B-8611E3F2B556}"/>
              </a:ext>
            </a:extLst>
          </p:cNvPr>
          <p:cNvSpPr/>
          <p:nvPr/>
        </p:nvSpPr>
        <p:spPr>
          <a:xfrm>
            <a:off x="9747906" y="1732715"/>
            <a:ext cx="505561" cy="596925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CA46559-88BE-4AD9-880C-6BFD12EEB947}"/>
              </a:ext>
            </a:extLst>
          </p:cNvPr>
          <p:cNvSpPr txBox="1"/>
          <p:nvPr/>
        </p:nvSpPr>
        <p:spPr>
          <a:xfrm>
            <a:off x="5656814" y="4265131"/>
            <a:ext cx="6410960" cy="2308324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square">
            <a:spAutoFit/>
          </a:bodyPr>
          <a:lstStyle/>
          <a:p>
            <a:r>
              <a:rPr lang="ko-KR" altLang="en-US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카카오맵에서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‘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지도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’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선택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‘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레이어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지적편집도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‘ 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선택 후 </a:t>
            </a:r>
            <a:r>
              <a:rPr lang="ko-KR" altLang="en-US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캡쳐합니다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법정 경계가 궁금하다면 그 옆에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‘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법정 경계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＇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레이어를 켜보세요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!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서울 전체를 살펴보는 것도 지역을 이해하는 데 도움이 </a:t>
            </a:r>
            <a:r>
              <a:rPr lang="ko-KR" altLang="en-US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될거에요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서울의 파란색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분홍색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노란색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초록색은 어디일까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?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전체적으로 살펴보고 내가 </a:t>
            </a:r>
            <a:r>
              <a:rPr lang="ko-KR" altLang="en-US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임장하는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구는 어떤 곳인지 예상해보세요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~!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👉 파란색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공업지역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산업단지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일자리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),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분홍색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상업지역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주요 상권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),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노란색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주거지역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사람들이 사는 곳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으로 구분할 수 있어요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0355B1BD-0242-4878-969E-2485533F4688}"/>
              </a:ext>
            </a:extLst>
          </p:cNvPr>
          <p:cNvSpPr/>
          <p:nvPr/>
        </p:nvSpPr>
        <p:spPr>
          <a:xfrm>
            <a:off x="2404459" y="4653280"/>
            <a:ext cx="1039781" cy="934720"/>
          </a:xfrm>
          <a:prstGeom prst="ellipse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 b="1" dirty="0">
              <a:solidFill>
                <a:srgbClr val="C00000"/>
              </a:solidFill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E4A97FCF-D281-CA8E-AC06-96B82DB322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8053" y="804282"/>
            <a:ext cx="9912985" cy="593749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8" name="잉크 7">
                <a:extLst>
                  <a:ext uri="{FF2B5EF4-FFF2-40B4-BE49-F238E27FC236}">
                    <a16:creationId xmlns:a16="http://schemas.microsoft.com/office/drawing/2014/main" id="{D4785419-FF29-2862-5481-BCA34365754E}"/>
                  </a:ext>
                </a:extLst>
              </p14:cNvPr>
              <p14:cNvContentPartPr/>
              <p14:nvPr/>
            </p14:nvContentPartPr>
            <p14:xfrm>
              <a:off x="12514114" y="297857"/>
              <a:ext cx="25560" cy="7200"/>
            </p14:xfrm>
          </p:contentPart>
        </mc:Choice>
        <mc:Fallback xmlns="">
          <p:pic>
            <p:nvPicPr>
              <p:cNvPr id="8" name="잉크 7">
                <a:extLst>
                  <a:ext uri="{FF2B5EF4-FFF2-40B4-BE49-F238E27FC236}">
                    <a16:creationId xmlns:a16="http://schemas.microsoft.com/office/drawing/2014/main" id="{D4785419-FF29-2862-5481-BCA34365754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505474" y="288857"/>
                <a:ext cx="43200" cy="2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9" name="잉크 8">
                <a:extLst>
                  <a:ext uri="{FF2B5EF4-FFF2-40B4-BE49-F238E27FC236}">
                    <a16:creationId xmlns:a16="http://schemas.microsoft.com/office/drawing/2014/main" id="{BCE031B2-33A9-4B62-4871-075C58FB8542}"/>
                  </a:ext>
                </a:extLst>
              </p14:cNvPr>
              <p14:cNvContentPartPr/>
              <p14:nvPr/>
            </p14:nvContentPartPr>
            <p14:xfrm>
              <a:off x="10249714" y="374177"/>
              <a:ext cx="360" cy="360"/>
            </p14:xfrm>
          </p:contentPart>
        </mc:Choice>
        <mc:Fallback xmlns="">
          <p:pic>
            <p:nvPicPr>
              <p:cNvPr id="9" name="잉크 8">
                <a:extLst>
                  <a:ext uri="{FF2B5EF4-FFF2-40B4-BE49-F238E27FC236}">
                    <a16:creationId xmlns:a16="http://schemas.microsoft.com/office/drawing/2014/main" id="{BCE031B2-33A9-4B62-4871-075C58FB854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240714" y="365177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1" name="잉크 10">
                <a:extLst>
                  <a:ext uri="{FF2B5EF4-FFF2-40B4-BE49-F238E27FC236}">
                    <a16:creationId xmlns:a16="http://schemas.microsoft.com/office/drawing/2014/main" id="{45596180-A0EC-69F5-E677-FBD760383475}"/>
                  </a:ext>
                </a:extLst>
              </p14:cNvPr>
              <p14:cNvContentPartPr/>
              <p14:nvPr/>
            </p14:nvContentPartPr>
            <p14:xfrm>
              <a:off x="9048034" y="4162457"/>
              <a:ext cx="360" cy="360"/>
            </p14:xfrm>
          </p:contentPart>
        </mc:Choice>
        <mc:Fallback xmlns="">
          <p:pic>
            <p:nvPicPr>
              <p:cNvPr id="11" name="잉크 10">
                <a:extLst>
                  <a:ext uri="{FF2B5EF4-FFF2-40B4-BE49-F238E27FC236}">
                    <a16:creationId xmlns:a16="http://schemas.microsoft.com/office/drawing/2014/main" id="{45596180-A0EC-69F5-E677-FBD76038347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039034" y="4153817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2" name="잉크 11">
                <a:extLst>
                  <a:ext uri="{FF2B5EF4-FFF2-40B4-BE49-F238E27FC236}">
                    <a16:creationId xmlns:a16="http://schemas.microsoft.com/office/drawing/2014/main" id="{6AC6201B-268A-84CA-DF69-638F7C5F131A}"/>
                  </a:ext>
                </a:extLst>
              </p14:cNvPr>
              <p14:cNvContentPartPr/>
              <p14:nvPr/>
            </p14:nvContentPartPr>
            <p14:xfrm>
              <a:off x="7931674" y="3648377"/>
              <a:ext cx="831600" cy="828720"/>
            </p14:xfrm>
          </p:contentPart>
        </mc:Choice>
        <mc:Fallback xmlns="">
          <p:pic>
            <p:nvPicPr>
              <p:cNvPr id="12" name="잉크 11">
                <a:extLst>
                  <a:ext uri="{FF2B5EF4-FFF2-40B4-BE49-F238E27FC236}">
                    <a16:creationId xmlns:a16="http://schemas.microsoft.com/office/drawing/2014/main" id="{6AC6201B-268A-84CA-DF69-638F7C5F131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922674" y="3639377"/>
                <a:ext cx="849240" cy="846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082172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208D97E2-CA2F-493D-8385-65685B7C17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720" y="2522991"/>
            <a:ext cx="11400511" cy="4335009"/>
          </a:xfrm>
          <a:prstGeom prst="rect">
            <a:avLst/>
          </a:prstGeom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1. </a:t>
            </a:r>
            <a:r>
              <a:rPr lang="ko-KR" altLang="en-US" sz="2400" b="1" dirty="0">
                <a:solidFill>
                  <a:schemeClr val="bg1"/>
                </a:solidFill>
              </a:rPr>
              <a:t>지역 개요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4328ED-0EDB-40B8-B301-89470D712F9D}"/>
              </a:ext>
            </a:extLst>
          </p:cNvPr>
          <p:cNvSpPr txBox="1"/>
          <p:nvPr/>
        </p:nvSpPr>
        <p:spPr>
          <a:xfrm>
            <a:off x="590734" y="1522507"/>
            <a:ext cx="5136203" cy="454292"/>
          </a:xfrm>
          <a:prstGeom prst="rect">
            <a:avLst/>
          </a:prstGeom>
          <a:solidFill>
            <a:schemeClr val="bg1">
              <a:alpha val="46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kumimoji="1"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0F0057-412F-42A4-8C33-DB92BD12D128}"/>
              </a:ext>
            </a:extLst>
          </p:cNvPr>
          <p:cNvSpPr txBox="1"/>
          <p:nvPr/>
        </p:nvSpPr>
        <p:spPr>
          <a:xfrm>
            <a:off x="0" y="861101"/>
            <a:ext cx="3158836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kumimoji="1" lang="ko-KR" altLang="en-US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✅ </a:t>
            </a:r>
            <a:r>
              <a:rPr kumimoji="1" lang="ko-KR" altLang="en-US" sz="2400" b="1" dirty="0" err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법정동</a:t>
            </a:r>
            <a:r>
              <a:rPr kumimoji="1" lang="en-US" altLang="ko-KR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kumimoji="1" lang="ko-KR" altLang="en-US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행정동</a:t>
            </a:r>
            <a:endParaRPr kumimoji="1" lang="en-US" altLang="ko-KR" sz="24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4D5473-4545-45D8-B3D2-010DA97EC216}"/>
              </a:ext>
            </a:extLst>
          </p:cNvPr>
          <p:cNvSpPr txBox="1"/>
          <p:nvPr/>
        </p:nvSpPr>
        <p:spPr>
          <a:xfrm>
            <a:off x="660921" y="1515134"/>
            <a:ext cx="10870158" cy="923330"/>
          </a:xfrm>
          <a:prstGeom prst="rect">
            <a:avLst/>
          </a:prstGeom>
          <a:solidFill>
            <a:schemeClr val="bg2">
              <a:alpha val="46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나무위키에서 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‘OO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구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＇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를 검색하고 내용을 살펴보면 행정동과 법정동이 나와있을 </a:t>
            </a:r>
            <a:r>
              <a:rPr kumimoji="1" lang="ko-KR" altLang="en-US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거에요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거기서 이미지를 캡처해봅니다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(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만약 없다면 네이버에 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OO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구 행정동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이미지 검색을 이용해보세요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! 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혹은 해당 구청 홈페이지에서 찾아봐도 좋아요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아직은 낯선 지역의 동 이름을 천천히 익혀보세요 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 </a:t>
            </a:r>
            <a:endParaRPr kumimoji="1"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3F63921A-0A2B-F361-B751-D207E7D55F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296" y="2630832"/>
            <a:ext cx="11648984" cy="403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0430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1. </a:t>
            </a:r>
            <a:r>
              <a:rPr lang="ko-KR" altLang="en-US" sz="2400" b="1" dirty="0">
                <a:solidFill>
                  <a:schemeClr val="bg1"/>
                </a:solidFill>
              </a:rPr>
              <a:t>지역 개요 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7D160349-44F0-4784-8390-06060B3ADF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6884" y="1322766"/>
            <a:ext cx="7481151" cy="467413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94328ED-0EDB-40B8-B301-89470D712F9D}"/>
              </a:ext>
            </a:extLst>
          </p:cNvPr>
          <p:cNvSpPr txBox="1"/>
          <p:nvPr/>
        </p:nvSpPr>
        <p:spPr>
          <a:xfrm>
            <a:off x="4516884" y="1322766"/>
            <a:ext cx="5136203" cy="454292"/>
          </a:xfrm>
          <a:prstGeom prst="rect">
            <a:avLst/>
          </a:prstGeom>
          <a:solidFill>
            <a:schemeClr val="bg1">
              <a:alpha val="46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나무위키 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– ‘OO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구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’ 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검색 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– </a:t>
            </a:r>
            <a:r>
              <a:rPr kumimoji="1" lang="ko-KR" altLang="en-US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법정동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이미지 참조</a:t>
            </a:r>
            <a:endParaRPr kumimoji="1"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352CEAE7-8A9C-4FEF-AA07-36801D34A37D}"/>
              </a:ext>
            </a:extLst>
          </p:cNvPr>
          <p:cNvSpPr/>
          <p:nvPr/>
        </p:nvSpPr>
        <p:spPr>
          <a:xfrm>
            <a:off x="6300361" y="3241453"/>
            <a:ext cx="1129721" cy="1076037"/>
          </a:xfrm>
          <a:prstGeom prst="ellipse">
            <a:avLst/>
          </a:prstGeom>
          <a:solidFill>
            <a:srgbClr val="002060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/>
              <a:t>오류</a:t>
            </a:r>
            <a:endParaRPr lang="ko-KR" altLang="en-US" sz="2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EFC297-351C-4237-A76D-2E612E02E62B}"/>
              </a:ext>
            </a:extLst>
          </p:cNvPr>
          <p:cNvSpPr txBox="1"/>
          <p:nvPr/>
        </p:nvSpPr>
        <p:spPr>
          <a:xfrm>
            <a:off x="0" y="861101"/>
            <a:ext cx="3158836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kumimoji="1" lang="ko-KR" altLang="en-US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✅ 생활권 </a:t>
            </a:r>
            <a:r>
              <a:rPr kumimoji="1" lang="ko-KR" altLang="en-US" sz="2400" b="1" dirty="0" err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나눠보기</a:t>
            </a:r>
            <a:endParaRPr kumimoji="1" lang="en-US" altLang="ko-KR" sz="24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3CCD2BC7-5E74-43C5-9285-78A429E0D7B1}"/>
              </a:ext>
            </a:extLst>
          </p:cNvPr>
          <p:cNvSpPr/>
          <p:nvPr/>
        </p:nvSpPr>
        <p:spPr>
          <a:xfrm>
            <a:off x="7613814" y="3267875"/>
            <a:ext cx="1311867" cy="1253247"/>
          </a:xfrm>
          <a:prstGeom prst="ellipse">
            <a:avLst/>
          </a:prstGeom>
          <a:solidFill>
            <a:srgbClr val="002060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/>
              <a:t>개봉</a:t>
            </a:r>
            <a:endParaRPr lang="ko-KR" altLang="en-US" sz="2400" dirty="0"/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ED9DF935-8ED6-41D6-86CB-90C1FFE2B6DC}"/>
              </a:ext>
            </a:extLst>
          </p:cNvPr>
          <p:cNvSpPr/>
          <p:nvPr/>
        </p:nvSpPr>
        <p:spPr>
          <a:xfrm>
            <a:off x="9378179" y="2911318"/>
            <a:ext cx="1384366" cy="1253247"/>
          </a:xfrm>
          <a:prstGeom prst="ellipse">
            <a:avLst/>
          </a:prstGeom>
          <a:solidFill>
            <a:srgbClr val="002060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/>
              <a:t>구로</a:t>
            </a:r>
            <a:endParaRPr lang="ko-KR" altLang="en-US" sz="2400" dirty="0"/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8CB3215A-4628-4688-A0E1-C9326DA80A16}"/>
              </a:ext>
            </a:extLst>
          </p:cNvPr>
          <p:cNvSpPr/>
          <p:nvPr/>
        </p:nvSpPr>
        <p:spPr>
          <a:xfrm>
            <a:off x="9697385" y="1659544"/>
            <a:ext cx="1229990" cy="1052104"/>
          </a:xfrm>
          <a:prstGeom prst="ellipse">
            <a:avLst/>
          </a:prstGeom>
          <a:solidFill>
            <a:srgbClr val="002060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/>
              <a:t>신도림</a:t>
            </a:r>
            <a:endParaRPr lang="ko-KR" altLang="en-US" dirty="0"/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00E990A2-7B93-417C-AB53-556687A981B2}"/>
              </a:ext>
            </a:extLst>
          </p:cNvPr>
          <p:cNvSpPr/>
          <p:nvPr/>
        </p:nvSpPr>
        <p:spPr>
          <a:xfrm>
            <a:off x="7962683" y="2123406"/>
            <a:ext cx="1209964" cy="1052104"/>
          </a:xfrm>
          <a:prstGeom prst="ellipse">
            <a:avLst/>
          </a:prstGeom>
          <a:solidFill>
            <a:srgbClr val="002060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/>
              <a:t>고척</a:t>
            </a:r>
            <a:endParaRPr lang="ko-KR" altLang="en-US" sz="2400" dirty="0"/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56A09B5B-4335-4929-ADC8-03BF693C8CB9}"/>
              </a:ext>
            </a:extLst>
          </p:cNvPr>
          <p:cNvSpPr/>
          <p:nvPr/>
        </p:nvSpPr>
        <p:spPr>
          <a:xfrm>
            <a:off x="10483758" y="4147431"/>
            <a:ext cx="1311867" cy="1163024"/>
          </a:xfrm>
          <a:prstGeom prst="ellipse">
            <a:avLst/>
          </a:prstGeom>
          <a:solidFill>
            <a:srgbClr val="002060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남구로</a:t>
            </a:r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326D9CC4-E825-4B69-8888-CDB5CB567337}"/>
              </a:ext>
            </a:extLst>
          </p:cNvPr>
          <p:cNvSpPr/>
          <p:nvPr/>
        </p:nvSpPr>
        <p:spPr>
          <a:xfrm>
            <a:off x="6220118" y="4772436"/>
            <a:ext cx="1209964" cy="1076037"/>
          </a:xfrm>
          <a:prstGeom prst="ellipse">
            <a:avLst/>
          </a:prstGeom>
          <a:solidFill>
            <a:srgbClr val="002060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/>
              <a:t>천왕</a:t>
            </a:r>
            <a:endParaRPr lang="ko-KR" altLang="en-US" sz="2000" dirty="0"/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55625973-C64B-4C01-A540-17A6AF458678}"/>
              </a:ext>
            </a:extLst>
          </p:cNvPr>
          <p:cNvSpPr/>
          <p:nvPr/>
        </p:nvSpPr>
        <p:spPr>
          <a:xfrm>
            <a:off x="4916341" y="2894184"/>
            <a:ext cx="1209964" cy="1076037"/>
          </a:xfrm>
          <a:prstGeom prst="ellipse">
            <a:avLst/>
          </a:prstGeom>
          <a:solidFill>
            <a:srgbClr val="002060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/>
              <a:t>온수</a:t>
            </a:r>
            <a:endParaRPr lang="ko-KR" altLang="en-US" sz="20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CBAEFDB-3C8D-4FE3-AD12-1E7780D0F75C}"/>
              </a:ext>
            </a:extLst>
          </p:cNvPr>
          <p:cNvSpPr txBox="1"/>
          <p:nvPr/>
        </p:nvSpPr>
        <p:spPr>
          <a:xfrm>
            <a:off x="139473" y="1404830"/>
            <a:ext cx="4217086" cy="3662541"/>
          </a:xfrm>
          <a:prstGeom prst="rect">
            <a:avLst/>
          </a:prstGeom>
          <a:solidFill>
            <a:schemeClr val="bg2">
              <a:alpha val="7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ko-KR" altLang="en-US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분위기임장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혹은 지역 개요를 작성하면서 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‘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나의 생각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’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대로 생활권을 나눠보고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생활권별 예상되는 모습을 적어보세요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kumimoji="1" lang="ko-KR" altLang="en-US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생활권에는 정답이 없습니다</a:t>
            </a:r>
            <a:r>
              <a:rPr kumimoji="1" lang="en-US" altLang="ko-KR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!  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오히려 생활권을 스스로 구분하려고 노력하는 시간이 투자자로 성장하는 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‘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생각의 힘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’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을 기르는 방법이에요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정답을 맞추려는 노력보다는 생활권에 대한 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‘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내 생각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＇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을 구체화시켜보는데 초점을 맞춰보세요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!</a:t>
            </a:r>
          </a:p>
          <a:p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추천 글 👉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샤샤와함께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]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지적편집도로 지역 알아보기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생활권 나누기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  <a:hlinkClick r:id="rId3"/>
              </a:rPr>
              <a:t>https://cafe.naver.com/wecando7/1683678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9C853885-BA8C-8BC5-6FD7-95AC132324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9566" y="1104796"/>
            <a:ext cx="7606532" cy="5426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113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1. </a:t>
            </a:r>
            <a:r>
              <a:rPr lang="ko-KR" altLang="en-US" sz="2400" b="1" dirty="0">
                <a:solidFill>
                  <a:schemeClr val="bg1"/>
                </a:solidFill>
              </a:rPr>
              <a:t>지역 개요 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C783754C-423F-4079-8F96-CAB98A008A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117" y="776574"/>
            <a:ext cx="7526883" cy="57476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9E7FF8C-4747-44BF-B3E8-FED5496379B0}"/>
              </a:ext>
            </a:extLst>
          </p:cNvPr>
          <p:cNvSpPr txBox="1"/>
          <p:nvPr/>
        </p:nvSpPr>
        <p:spPr>
          <a:xfrm>
            <a:off x="0" y="861101"/>
            <a:ext cx="2763520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kumimoji="1" lang="ko-KR" altLang="en-US" sz="2400" b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✅ 지형 살펴보기</a:t>
            </a:r>
            <a:endParaRPr kumimoji="1" lang="en-US" altLang="ko-KR" sz="24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44EA000C-430F-4906-892B-830F125D03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11" y="1404830"/>
            <a:ext cx="3123274" cy="3938709"/>
          </a:xfrm>
          <a:prstGeom prst="rect">
            <a:avLst/>
          </a:prstGeom>
          <a:solidFill>
            <a:schemeClr val="bg1"/>
          </a:solidFill>
          <a:ln w="15875">
            <a:solidFill>
              <a:schemeClr val="bg2">
                <a:lumMod val="25000"/>
              </a:schemeClr>
            </a:solidFill>
          </a:ln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C7321917-208C-4F5A-9E1E-4B03A4E0111D}"/>
              </a:ext>
            </a:extLst>
          </p:cNvPr>
          <p:cNvSpPr/>
          <p:nvPr/>
        </p:nvSpPr>
        <p:spPr>
          <a:xfrm>
            <a:off x="1689650" y="1432538"/>
            <a:ext cx="299484" cy="323449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B670CBDD-5870-4FA6-A9A8-9BE28F7B4C0D}"/>
              </a:ext>
            </a:extLst>
          </p:cNvPr>
          <p:cNvSpPr/>
          <p:nvPr/>
        </p:nvSpPr>
        <p:spPr>
          <a:xfrm>
            <a:off x="900558" y="2937226"/>
            <a:ext cx="505561" cy="596925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7E3EBC63-7FB7-CE99-3717-05E70875FB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6962" y="776574"/>
            <a:ext cx="8225038" cy="5859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8655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8038" y="12963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1. </a:t>
            </a:r>
            <a:r>
              <a:rPr lang="ko-KR" altLang="en-US" sz="2400" b="1" dirty="0">
                <a:solidFill>
                  <a:schemeClr val="bg1"/>
                </a:solidFill>
              </a:rPr>
              <a:t>지역 개요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E7FF8C-4747-44BF-B3E8-FED5496379B0}"/>
              </a:ext>
            </a:extLst>
          </p:cNvPr>
          <p:cNvSpPr txBox="1"/>
          <p:nvPr/>
        </p:nvSpPr>
        <p:spPr>
          <a:xfrm>
            <a:off x="7573657" y="280231"/>
            <a:ext cx="4618343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kumimoji="1" lang="ko-KR" altLang="en-US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✅ 인구 수</a:t>
            </a:r>
            <a:r>
              <a:rPr kumimoji="1" lang="en-US" altLang="ko-KR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kumimoji="1" lang="ko-KR" altLang="en-US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세대당 인구 수</a:t>
            </a:r>
            <a:endParaRPr kumimoji="1" lang="en-US" altLang="ko-KR" sz="24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0E3FD830-8CBF-4692-B458-A6D5A5D7DA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423" y="1390657"/>
            <a:ext cx="6991010" cy="529885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B4C23CC-F818-4EA2-8DD7-7167506B493D}"/>
              </a:ext>
            </a:extLst>
          </p:cNvPr>
          <p:cNvSpPr txBox="1"/>
          <p:nvPr/>
        </p:nvSpPr>
        <p:spPr>
          <a:xfrm>
            <a:off x="7624195" y="770138"/>
            <a:ext cx="4510721" cy="3785652"/>
          </a:xfrm>
          <a:prstGeom prst="rect">
            <a:avLst/>
          </a:prstGeom>
          <a:solidFill>
            <a:schemeClr val="bg2">
              <a:alpha val="46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★추천 </a:t>
            </a:r>
            <a:r>
              <a:rPr kumimoji="1"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kumimoji="1" lang="ko-KR" altLang="en-US" sz="20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서린이이님</a:t>
            </a:r>
            <a:r>
              <a:rPr kumimoji="1"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kumimoji="1"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서울 인구 현황 총정리 </a:t>
            </a:r>
            <a:r>
              <a:rPr kumimoji="1"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kumimoji="1"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파일 다운로드</a:t>
            </a:r>
            <a:r>
              <a:rPr kumimoji="1"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</a:p>
          <a:p>
            <a:r>
              <a:rPr kumimoji="1"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  <a:hlinkClick r:id="rId3"/>
              </a:rPr>
              <a:t>https://cafe.naver.com/wecando7/8945797</a:t>
            </a:r>
            <a:endParaRPr kumimoji="1" lang="en-US" altLang="ko-KR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kumimoji="1" lang="en-US" altLang="ko-KR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kumimoji="1"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직접 찾기</a:t>
            </a:r>
            <a:r>
              <a:rPr kumimoji="1"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 </a:t>
            </a:r>
            <a:r>
              <a:rPr kumimoji="1"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행정안전부 주민등록 인구통계</a:t>
            </a:r>
            <a:endParaRPr kumimoji="1" lang="en-US" altLang="ko-KR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kumimoji="1"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  <a:hlinkClick r:id="rId4"/>
              </a:rPr>
              <a:t>https://jumin.mois.go.kr/</a:t>
            </a:r>
            <a:endParaRPr kumimoji="1" lang="en-US" altLang="ko-KR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kumimoji="1" lang="en-US" altLang="ko-KR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kumimoji="1"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*</a:t>
            </a:r>
            <a:r>
              <a:rPr kumimoji="1"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행정구역 </a:t>
            </a:r>
            <a:r>
              <a:rPr kumimoji="1"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kumimoji="1"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대상 지역 선택 </a:t>
            </a:r>
            <a:endParaRPr kumimoji="1" lang="en-US" altLang="ko-KR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kumimoji="1"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*</a:t>
            </a:r>
            <a:r>
              <a:rPr kumimoji="1"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조회기간 </a:t>
            </a:r>
            <a:r>
              <a:rPr kumimoji="1"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23</a:t>
            </a:r>
            <a:r>
              <a:rPr kumimoji="1"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kumimoji="1"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r>
              <a:rPr kumimoji="1"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 </a:t>
            </a:r>
            <a:r>
              <a:rPr kumimoji="1"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kumimoji="1"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현재</a:t>
            </a:r>
            <a:r>
              <a:rPr kumimoji="1"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kumimoji="1"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kumimoji="1" lang="en-US" altLang="ko-KR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kumimoji="1"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*</a:t>
            </a:r>
            <a:r>
              <a:rPr kumimoji="1"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구분 </a:t>
            </a:r>
            <a:r>
              <a:rPr kumimoji="1"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kumimoji="1"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세대당 인구 클릭 </a:t>
            </a:r>
            <a:endParaRPr kumimoji="1" lang="en-US" altLang="ko-KR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9ADC7A90-E776-48C4-A7E9-1B2019188B55}"/>
              </a:ext>
            </a:extLst>
          </p:cNvPr>
          <p:cNvSpPr/>
          <p:nvPr/>
        </p:nvSpPr>
        <p:spPr>
          <a:xfrm>
            <a:off x="354458" y="2332635"/>
            <a:ext cx="1127073" cy="330329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2D92D228-3F76-4FC4-9179-ED7BD9557F7B}"/>
              </a:ext>
            </a:extLst>
          </p:cNvPr>
          <p:cNvSpPr/>
          <p:nvPr/>
        </p:nvSpPr>
        <p:spPr>
          <a:xfrm>
            <a:off x="2603748" y="3575343"/>
            <a:ext cx="1604358" cy="330329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FEFCA27F-8A26-46D8-AD02-5F7A0FF99260}"/>
              </a:ext>
            </a:extLst>
          </p:cNvPr>
          <p:cNvSpPr/>
          <p:nvPr/>
        </p:nvSpPr>
        <p:spPr>
          <a:xfrm>
            <a:off x="3405672" y="4295950"/>
            <a:ext cx="2690327" cy="330329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9ED5BE48-A202-4660-8853-7037DE4311E0}"/>
              </a:ext>
            </a:extLst>
          </p:cNvPr>
          <p:cNvSpPr/>
          <p:nvPr/>
        </p:nvSpPr>
        <p:spPr>
          <a:xfrm>
            <a:off x="5930027" y="5770231"/>
            <a:ext cx="582739" cy="393911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8162334D-7C9F-4BA5-A6C3-7F2101D46522}"/>
              </a:ext>
            </a:extLst>
          </p:cNvPr>
          <p:cNvSpPr/>
          <p:nvPr/>
        </p:nvSpPr>
        <p:spPr>
          <a:xfrm>
            <a:off x="3751928" y="4861805"/>
            <a:ext cx="773419" cy="22015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C0570AEF-BE8E-4045-B993-52A679BA2B0D}"/>
              </a:ext>
            </a:extLst>
          </p:cNvPr>
          <p:cNvSpPr/>
          <p:nvPr/>
        </p:nvSpPr>
        <p:spPr>
          <a:xfrm>
            <a:off x="6015207" y="6230363"/>
            <a:ext cx="1019580" cy="340499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화살표: 오른쪽 19">
            <a:extLst>
              <a:ext uri="{FF2B5EF4-FFF2-40B4-BE49-F238E27FC236}">
                <a16:creationId xmlns:a16="http://schemas.microsoft.com/office/drawing/2014/main" id="{93DF3692-046F-46F3-B586-FF3E837E9E1F}"/>
              </a:ext>
            </a:extLst>
          </p:cNvPr>
          <p:cNvSpPr/>
          <p:nvPr/>
        </p:nvSpPr>
        <p:spPr>
          <a:xfrm rot="10800000">
            <a:off x="7158675" y="6188140"/>
            <a:ext cx="465520" cy="375918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6C3F8562-2EF8-4233-9F68-8076CCD36CBD}"/>
              </a:ext>
            </a:extLst>
          </p:cNvPr>
          <p:cNvSpPr/>
          <p:nvPr/>
        </p:nvSpPr>
        <p:spPr>
          <a:xfrm>
            <a:off x="1586815" y="2159390"/>
            <a:ext cx="655990" cy="655229"/>
          </a:xfrm>
          <a:prstGeom prst="ellipse">
            <a:avLst/>
          </a:prstGeom>
          <a:solidFill>
            <a:srgbClr val="005024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185F39FA-9D9A-4EB5-89A3-12416B3BA1A3}"/>
              </a:ext>
            </a:extLst>
          </p:cNvPr>
          <p:cNvSpPr/>
          <p:nvPr/>
        </p:nvSpPr>
        <p:spPr>
          <a:xfrm>
            <a:off x="4359182" y="3450908"/>
            <a:ext cx="593740" cy="563037"/>
          </a:xfrm>
          <a:prstGeom prst="ellipse">
            <a:avLst/>
          </a:prstGeom>
          <a:solidFill>
            <a:srgbClr val="005024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A7D2045D-C1B2-4748-AAFB-56B06D869A51}"/>
              </a:ext>
            </a:extLst>
          </p:cNvPr>
          <p:cNvSpPr/>
          <p:nvPr/>
        </p:nvSpPr>
        <p:spPr>
          <a:xfrm>
            <a:off x="6308645" y="4122705"/>
            <a:ext cx="582739" cy="595359"/>
          </a:xfrm>
          <a:prstGeom prst="ellipse">
            <a:avLst/>
          </a:prstGeom>
          <a:solidFill>
            <a:srgbClr val="005024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2192BA76-6484-49E6-8EA7-13140AEADA9C}"/>
              </a:ext>
            </a:extLst>
          </p:cNvPr>
          <p:cNvSpPr/>
          <p:nvPr/>
        </p:nvSpPr>
        <p:spPr>
          <a:xfrm>
            <a:off x="5280930" y="5621400"/>
            <a:ext cx="582739" cy="566740"/>
          </a:xfrm>
          <a:prstGeom prst="ellipse">
            <a:avLst/>
          </a:prstGeom>
          <a:solidFill>
            <a:srgbClr val="005024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4</a:t>
            </a: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92B2D3CD-5D2F-0CE7-2383-847688AAA1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74629"/>
            <a:ext cx="7573657" cy="3928266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FEBD85E5-CC4E-6D9C-4885-2312400F1C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538" y="4390713"/>
            <a:ext cx="7573657" cy="2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8252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F5B5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1. </a:t>
            </a:r>
            <a:r>
              <a:rPr lang="ko-KR" altLang="en-US" sz="2400" b="1" dirty="0">
                <a:solidFill>
                  <a:schemeClr val="bg1"/>
                </a:solidFill>
              </a:rPr>
              <a:t>지역 개요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A08E536-66B4-4DDE-9582-C356850B341B}"/>
              </a:ext>
            </a:extLst>
          </p:cNvPr>
          <p:cNvSpPr txBox="1"/>
          <p:nvPr/>
        </p:nvSpPr>
        <p:spPr>
          <a:xfrm>
            <a:off x="8754459" y="1483360"/>
            <a:ext cx="3255921" cy="4524315"/>
          </a:xfrm>
          <a:prstGeom prst="rect">
            <a:avLst/>
          </a:prstGeom>
          <a:solidFill>
            <a:srgbClr val="E6E6E6">
              <a:alpha val="50000"/>
            </a:srgbClr>
          </a:solidFill>
        </p:spPr>
        <p:txBody>
          <a:bodyPr wrap="square">
            <a:spAutoFit/>
          </a:bodyPr>
          <a:lstStyle/>
          <a:p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인사이트💡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인구 수가 많으면서도 세대당 인구수가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2.5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명 이상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명에 가까울수록 완성형 가족이 사는 곳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인 곳을 찾아보세요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!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사람들이 선호하는 거주지는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1)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인구 수가 많은 편이고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북적북적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 2)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세대당 인구 수가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2.5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명 이상일 경우가 많아요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두 가지 교집합에 해당하는 동을 지도에서 표시해보세요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! (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예시에서는 신도림동인 인구도 많고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세대당 인구수도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2.5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명 입니다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향동은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세대당 인구수는 높지만 절대적인 인구수 자체가 적은 편인 걸 알 수 있어요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CB15BD55-8BC9-4514-BFA7-BEC8C35C1778}"/>
              </a:ext>
            </a:extLst>
          </p:cNvPr>
          <p:cNvSpPr/>
          <p:nvPr/>
        </p:nvSpPr>
        <p:spPr>
          <a:xfrm>
            <a:off x="535019" y="1483360"/>
            <a:ext cx="755301" cy="762000"/>
          </a:xfrm>
          <a:prstGeom prst="ellipse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 b="1" dirty="0">
              <a:solidFill>
                <a:srgbClr val="C00000"/>
              </a:solidFill>
            </a:endParaRPr>
          </a:p>
        </p:txBody>
      </p:sp>
      <p:sp>
        <p:nvSpPr>
          <p:cNvPr id="9" name="타원 8">
            <a:extLst>
              <a:ext uri="{FF2B5EF4-FFF2-40B4-BE49-F238E27FC236}">
                <a16:creationId xmlns:a16="http://schemas.microsoft.com/office/drawing/2014/main" id="{C09DC02F-C172-4C3D-A66D-3F92471234BA}"/>
              </a:ext>
            </a:extLst>
          </p:cNvPr>
          <p:cNvSpPr/>
          <p:nvPr/>
        </p:nvSpPr>
        <p:spPr>
          <a:xfrm>
            <a:off x="7464139" y="1354068"/>
            <a:ext cx="755301" cy="762000"/>
          </a:xfrm>
          <a:prstGeom prst="ellipse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 b="1" dirty="0">
              <a:solidFill>
                <a:srgbClr val="C00000"/>
              </a:solidFill>
            </a:endParaRPr>
          </a:p>
        </p:txBody>
      </p:sp>
      <p:sp>
        <p:nvSpPr>
          <p:cNvPr id="2" name="화살표: 아래쪽 1">
            <a:extLst>
              <a:ext uri="{FF2B5EF4-FFF2-40B4-BE49-F238E27FC236}">
                <a16:creationId xmlns:a16="http://schemas.microsoft.com/office/drawing/2014/main" id="{B8F19174-0328-4E75-B451-8B18FCB2F68F}"/>
              </a:ext>
            </a:extLst>
          </p:cNvPr>
          <p:cNvSpPr/>
          <p:nvPr/>
        </p:nvSpPr>
        <p:spPr>
          <a:xfrm>
            <a:off x="7694469" y="2926080"/>
            <a:ext cx="294640" cy="406400"/>
          </a:xfrm>
          <a:prstGeom prst="downArrow">
            <a:avLst>
              <a:gd name="adj1" fmla="val 50000"/>
              <a:gd name="adj2" fmla="val 46552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화살표: 아래쪽 9">
            <a:extLst>
              <a:ext uri="{FF2B5EF4-FFF2-40B4-BE49-F238E27FC236}">
                <a16:creationId xmlns:a16="http://schemas.microsoft.com/office/drawing/2014/main" id="{8C0B2531-3332-4167-B311-0FDB220747DA}"/>
              </a:ext>
            </a:extLst>
          </p:cNvPr>
          <p:cNvSpPr/>
          <p:nvPr/>
        </p:nvSpPr>
        <p:spPr>
          <a:xfrm rot="10800000">
            <a:off x="535019" y="2286000"/>
            <a:ext cx="294640" cy="406400"/>
          </a:xfrm>
          <a:prstGeom prst="downArrow">
            <a:avLst>
              <a:gd name="adj1" fmla="val 50000"/>
              <a:gd name="adj2" fmla="val 46552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A89A51B4-A073-0624-8230-031F631FE9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15522"/>
            <a:ext cx="8531296" cy="4826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3000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1. </a:t>
            </a:r>
            <a:r>
              <a:rPr lang="ko-KR" altLang="en-US" sz="2400" b="1" dirty="0">
                <a:solidFill>
                  <a:schemeClr val="bg1"/>
                </a:solidFill>
              </a:rPr>
              <a:t>지역 개요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DE23A3-4061-4B2B-AAC6-1B34AA25E782}"/>
              </a:ext>
            </a:extLst>
          </p:cNvPr>
          <p:cNvSpPr txBox="1"/>
          <p:nvPr/>
        </p:nvSpPr>
        <p:spPr>
          <a:xfrm>
            <a:off x="0" y="861101"/>
            <a:ext cx="4206240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kumimoji="1" lang="ko-KR" altLang="en-US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✅ </a:t>
            </a:r>
            <a:r>
              <a:rPr kumimoji="1" lang="ko-KR" altLang="en-US" sz="2400" b="1" dirty="0" err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동별</a:t>
            </a:r>
            <a:r>
              <a:rPr kumimoji="1" lang="ko-KR" altLang="en-US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연령별 인구비율 </a:t>
            </a:r>
            <a:endParaRPr kumimoji="1" lang="en-US" altLang="ko-KR" sz="24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F512F571-1C3A-4DBB-B284-518223DECA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228" y="1569559"/>
            <a:ext cx="11339543" cy="3718882"/>
          </a:xfrm>
          <a:prstGeom prst="rect">
            <a:avLst/>
          </a:prstGeom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9E81B483-4352-4DA3-9A27-3207321A7BF3}"/>
              </a:ext>
            </a:extLst>
          </p:cNvPr>
          <p:cNvSpPr/>
          <p:nvPr/>
        </p:nvSpPr>
        <p:spPr>
          <a:xfrm>
            <a:off x="6889291" y="1726800"/>
            <a:ext cx="903430" cy="377640"/>
          </a:xfrm>
          <a:prstGeom prst="rect">
            <a:avLst/>
          </a:prstGeom>
          <a:solidFill>
            <a:schemeClr val="accent4">
              <a:alpha val="81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bg2">
                    <a:lumMod val="25000"/>
                  </a:schemeClr>
                </a:solidFill>
              </a:rPr>
              <a:t>Young</a:t>
            </a:r>
            <a:endParaRPr lang="ko-KR" altLang="en-US" sz="16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61B1B3C6-6CF8-4F44-AFB6-E734A72E9708}"/>
              </a:ext>
            </a:extLst>
          </p:cNvPr>
          <p:cNvSpPr/>
          <p:nvPr/>
        </p:nvSpPr>
        <p:spPr>
          <a:xfrm>
            <a:off x="2245360" y="1709766"/>
            <a:ext cx="650240" cy="394674"/>
          </a:xfrm>
          <a:prstGeom prst="rect">
            <a:avLst/>
          </a:prstGeom>
          <a:solidFill>
            <a:srgbClr val="002060">
              <a:alpha val="81000"/>
            </a:srgb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/>
              <a:t>old</a:t>
            </a:r>
            <a:endParaRPr lang="ko-KR" altLang="en-US" b="1" dirty="0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25B68D3B-E2BF-42B7-B13D-97395907EA6B}"/>
              </a:ext>
            </a:extLst>
          </p:cNvPr>
          <p:cNvSpPr/>
          <p:nvPr/>
        </p:nvSpPr>
        <p:spPr>
          <a:xfrm>
            <a:off x="10729771" y="1726800"/>
            <a:ext cx="903430" cy="377640"/>
          </a:xfrm>
          <a:prstGeom prst="rect">
            <a:avLst/>
          </a:prstGeom>
          <a:solidFill>
            <a:schemeClr val="accent4">
              <a:alpha val="81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bg2">
                    <a:lumMod val="25000"/>
                  </a:schemeClr>
                </a:solidFill>
              </a:rPr>
              <a:t>Young</a:t>
            </a:r>
            <a:endParaRPr lang="ko-KR" altLang="en-US" sz="16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BF5360EB-80A9-4316-ADF7-F1AFFCF330D3}"/>
              </a:ext>
            </a:extLst>
          </p:cNvPr>
          <p:cNvSpPr/>
          <p:nvPr/>
        </p:nvSpPr>
        <p:spPr>
          <a:xfrm>
            <a:off x="5080000" y="1709766"/>
            <a:ext cx="650240" cy="394674"/>
          </a:xfrm>
          <a:prstGeom prst="rect">
            <a:avLst/>
          </a:prstGeom>
          <a:solidFill>
            <a:srgbClr val="002060">
              <a:alpha val="81000"/>
            </a:srgb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/>
              <a:t>old</a:t>
            </a:r>
            <a:endParaRPr lang="ko-KR" altLang="en-US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1F8AD5E-431B-4602-AD11-F54EF11914B3}"/>
              </a:ext>
            </a:extLst>
          </p:cNvPr>
          <p:cNvSpPr txBox="1"/>
          <p:nvPr/>
        </p:nvSpPr>
        <p:spPr>
          <a:xfrm>
            <a:off x="1122865" y="5288441"/>
            <a:ext cx="10312028" cy="1200329"/>
          </a:xfrm>
          <a:prstGeom prst="rect">
            <a:avLst/>
          </a:prstGeom>
          <a:solidFill>
            <a:schemeClr val="bg2">
              <a:lumMod val="90000"/>
              <a:alpha val="46000"/>
            </a:schemeClr>
          </a:solidFill>
        </p:spPr>
        <p:txBody>
          <a:bodyPr wrap="square" rtlCol="0" anchor="ctr">
            <a:spAutoFit/>
          </a:bodyPr>
          <a:lstStyle/>
          <a:p>
            <a:r>
              <a:rPr lang="ko-KR" altLang="en-US" b="1" dirty="0"/>
              <a:t>부동산지인  </a:t>
            </a:r>
            <a:r>
              <a:rPr lang="ko-KR" altLang="en-US" dirty="0">
                <a:hlinkClick r:id="rId3"/>
              </a:rPr>
              <a:t>https://www.aptgin.com/</a:t>
            </a:r>
            <a:r>
              <a:rPr lang="en-US" altLang="ko-KR" dirty="0"/>
              <a:t> [</a:t>
            </a:r>
            <a:r>
              <a:rPr lang="ko-KR" altLang="en-US" dirty="0"/>
              <a:t>로그인 →</a:t>
            </a:r>
            <a:r>
              <a:rPr lang="ko-KR" altLang="en-US" dirty="0" err="1"/>
              <a:t>지인빅데이터</a:t>
            </a:r>
            <a:r>
              <a:rPr lang="ko-KR" altLang="en-US" dirty="0"/>
              <a:t> → 인구</a:t>
            </a:r>
            <a:r>
              <a:rPr lang="en-US" altLang="ko-KR" dirty="0"/>
              <a:t>/</a:t>
            </a:r>
            <a:r>
              <a:rPr lang="ko-KR" altLang="en-US" dirty="0" err="1"/>
              <a:t>세대수</a:t>
            </a:r>
            <a:r>
              <a:rPr lang="ko-KR" altLang="en-US" dirty="0"/>
              <a:t> → 지역선택 후 검색</a:t>
            </a:r>
            <a:r>
              <a:rPr lang="en-US" altLang="ko-KR" dirty="0"/>
              <a:t>] [</a:t>
            </a:r>
            <a:r>
              <a:rPr lang="ko-KR" altLang="en-US" dirty="0"/>
              <a:t>원하는 단위</a:t>
            </a:r>
            <a:r>
              <a:rPr lang="en-US" altLang="ko-KR" dirty="0"/>
              <a:t>(</a:t>
            </a:r>
            <a:r>
              <a:rPr lang="ko-KR" altLang="en-US" dirty="0"/>
              <a:t>시</a:t>
            </a:r>
            <a:r>
              <a:rPr lang="en-US" altLang="ko-KR" dirty="0"/>
              <a:t>/</a:t>
            </a:r>
            <a:r>
              <a:rPr lang="ko-KR" altLang="en-US" dirty="0"/>
              <a:t>구</a:t>
            </a:r>
            <a:r>
              <a:rPr lang="en-US" altLang="ko-KR" dirty="0"/>
              <a:t>)</a:t>
            </a:r>
            <a:r>
              <a:rPr lang="ko-KR" altLang="en-US" dirty="0"/>
              <a:t>까지 선택 후 검색</a:t>
            </a:r>
            <a:r>
              <a:rPr lang="en-US" altLang="ko-KR" dirty="0"/>
              <a:t>] </a:t>
            </a:r>
            <a:r>
              <a:rPr lang="ko-KR" altLang="en-US" dirty="0"/>
              <a:t>해당 구의 </a:t>
            </a:r>
            <a:r>
              <a:rPr lang="ko-KR" altLang="en-US" dirty="0" err="1"/>
              <a:t>동별</a:t>
            </a:r>
            <a:r>
              <a:rPr lang="ko-KR" altLang="en-US" dirty="0"/>
              <a:t> </a:t>
            </a:r>
            <a:r>
              <a:rPr lang="ko-KR" altLang="en-US" dirty="0">
                <a:solidFill>
                  <a:srgbClr val="C00000"/>
                </a:solidFill>
              </a:rPr>
              <a:t>연령별 인구비율을 살펴봅시다</a:t>
            </a:r>
            <a:r>
              <a:rPr lang="en-US" altLang="ko-KR" dirty="0">
                <a:solidFill>
                  <a:srgbClr val="C00000"/>
                </a:solidFill>
              </a:rPr>
              <a:t>. </a:t>
            </a:r>
            <a:r>
              <a:rPr lang="en-US" altLang="ko-KR" dirty="0"/>
              <a:t>60</a:t>
            </a:r>
            <a:r>
              <a:rPr lang="ko-KR" altLang="en-US" dirty="0"/>
              <a:t>대 이상 인구 비중이 높다면 고령화가 진행된 곳으로</a:t>
            </a:r>
            <a:r>
              <a:rPr lang="en-US" altLang="ko-KR" dirty="0"/>
              <a:t>, </a:t>
            </a:r>
            <a:r>
              <a:rPr lang="ko-KR" altLang="en-US" dirty="0"/>
              <a:t>영유아</a:t>
            </a:r>
            <a:r>
              <a:rPr lang="en-US" altLang="ko-KR" dirty="0"/>
              <a:t>~10</a:t>
            </a:r>
            <a:r>
              <a:rPr lang="ko-KR" altLang="en-US" dirty="0"/>
              <a:t>대 비중이 높다면 아이들이 많은 곳</a:t>
            </a:r>
            <a:r>
              <a:rPr lang="en-US" altLang="ko-KR" dirty="0"/>
              <a:t>(</a:t>
            </a:r>
            <a:r>
              <a:rPr lang="ko-KR" altLang="en-US" dirty="0"/>
              <a:t>완성형 가족이 있는 곳</a:t>
            </a:r>
            <a:r>
              <a:rPr lang="en-US" altLang="ko-KR" dirty="0"/>
              <a:t>)</a:t>
            </a:r>
            <a:r>
              <a:rPr lang="ko-KR" altLang="en-US" dirty="0"/>
              <a:t>으로 예상해볼 수 있어요 </a:t>
            </a:r>
            <a:r>
              <a:rPr lang="en-US" altLang="ko-KR" dirty="0">
                <a:sym typeface="Wingdings" panose="05000000000000000000" pitchFamily="2" charset="2"/>
              </a:rPr>
              <a:t></a:t>
            </a:r>
            <a:r>
              <a:rPr lang="ko-KR" altLang="en-US" dirty="0">
                <a:solidFill>
                  <a:srgbClr val="C00000"/>
                </a:solidFill>
              </a:rPr>
              <a:t> </a:t>
            </a:r>
            <a:r>
              <a:rPr lang="en-US" altLang="ko-KR" dirty="0">
                <a:solidFill>
                  <a:srgbClr val="C00000"/>
                </a:solidFill>
              </a:rPr>
              <a:t> </a:t>
            </a:r>
            <a:r>
              <a:rPr lang="ko-KR" altLang="en-US" dirty="0">
                <a:solidFill>
                  <a:srgbClr val="C00000"/>
                </a:solidFill>
              </a:rPr>
              <a:t>💡 데이터와 실제 임장 시 특징을 비교해보세요</a:t>
            </a:r>
            <a:r>
              <a:rPr lang="en-US" altLang="ko-KR" dirty="0">
                <a:solidFill>
                  <a:srgbClr val="C00000"/>
                </a:solidFill>
              </a:rPr>
              <a:t>!</a:t>
            </a:r>
            <a:endParaRPr lang="ko-KR" altLang="en-US" dirty="0">
              <a:solidFill>
                <a:srgbClr val="C00000"/>
              </a:solidFill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9C77ADFA-864A-ED7E-1934-EC97A3B824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185" y="1540399"/>
            <a:ext cx="10860016" cy="3648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6746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2. </a:t>
            </a:r>
            <a:r>
              <a:rPr lang="ko-KR" altLang="en-US" sz="2400" b="1" dirty="0">
                <a:solidFill>
                  <a:schemeClr val="bg1"/>
                </a:solidFill>
              </a:rPr>
              <a:t>입지 분석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E7FF8C-4747-44BF-B3E8-FED5496379B0}"/>
              </a:ext>
            </a:extLst>
          </p:cNvPr>
          <p:cNvSpPr txBox="1"/>
          <p:nvPr/>
        </p:nvSpPr>
        <p:spPr>
          <a:xfrm>
            <a:off x="10203704" y="852559"/>
            <a:ext cx="1808480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kumimoji="1" lang="ko-KR" altLang="en-US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✅  직장</a:t>
            </a:r>
            <a:endParaRPr kumimoji="1" lang="en-US" altLang="ko-KR" sz="24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89402D46-FABC-4C43-84F0-03FC42252A4A}"/>
              </a:ext>
            </a:extLst>
          </p:cNvPr>
          <p:cNvSpPr/>
          <p:nvPr/>
        </p:nvSpPr>
        <p:spPr>
          <a:xfrm>
            <a:off x="3694922" y="1320304"/>
            <a:ext cx="783772" cy="583142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5014C182-2FA7-47A0-A50E-7FF7792C6264}"/>
              </a:ext>
            </a:extLst>
          </p:cNvPr>
          <p:cNvSpPr/>
          <p:nvPr/>
        </p:nvSpPr>
        <p:spPr>
          <a:xfrm>
            <a:off x="2873828" y="1320304"/>
            <a:ext cx="783772" cy="583142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D86AE290-1357-49AA-8F34-674FD991FA28}"/>
              </a:ext>
            </a:extLst>
          </p:cNvPr>
          <p:cNvSpPr/>
          <p:nvPr/>
        </p:nvSpPr>
        <p:spPr>
          <a:xfrm>
            <a:off x="2985372" y="210821"/>
            <a:ext cx="783772" cy="583517"/>
          </a:xfrm>
          <a:prstGeom prst="rect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solidFill>
                  <a:schemeClr val="bg1"/>
                </a:solidFill>
              </a:rPr>
              <a:t>직장의 질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720C2C33-5DFF-4E54-A725-E5A80E02357F}"/>
              </a:ext>
            </a:extLst>
          </p:cNvPr>
          <p:cNvSpPr/>
          <p:nvPr/>
        </p:nvSpPr>
        <p:spPr>
          <a:xfrm>
            <a:off x="2078525" y="231049"/>
            <a:ext cx="783772" cy="583517"/>
          </a:xfrm>
          <a:prstGeom prst="rect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solidFill>
                  <a:schemeClr val="bg1"/>
                </a:solidFill>
              </a:rPr>
              <a:t>직장의 양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21455EC7-F5C3-2015-CEE1-3A7AAA492F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211" y="767234"/>
            <a:ext cx="9527178" cy="6057043"/>
          </a:xfrm>
          <a:prstGeom prst="rect">
            <a:avLst/>
          </a:prstGeom>
        </p:spPr>
      </p:pic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5B8B2827-92A1-3387-B5B8-025041E82D13}"/>
              </a:ext>
            </a:extLst>
          </p:cNvPr>
          <p:cNvCxnSpPr>
            <a:cxnSpLocks/>
          </p:cNvCxnSpPr>
          <p:nvPr/>
        </p:nvCxnSpPr>
        <p:spPr>
          <a:xfrm>
            <a:off x="194411" y="6400800"/>
            <a:ext cx="2236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별: 꼭짓점 5개 11">
            <a:extLst>
              <a:ext uri="{FF2B5EF4-FFF2-40B4-BE49-F238E27FC236}">
                <a16:creationId xmlns:a16="http://schemas.microsoft.com/office/drawing/2014/main" id="{110BCD6B-ABEC-700A-C09F-F73EA45704E5}"/>
              </a:ext>
            </a:extLst>
          </p:cNvPr>
          <p:cNvSpPr/>
          <p:nvPr/>
        </p:nvSpPr>
        <p:spPr>
          <a:xfrm>
            <a:off x="223359" y="6448697"/>
            <a:ext cx="223600" cy="183862"/>
          </a:xfrm>
          <a:prstGeom prst="star5">
            <a:avLst>
              <a:gd name="adj" fmla="val 18984"/>
              <a:gd name="hf" fmla="val 105146"/>
              <a:gd name="vf" fmla="val 11055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39095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2. </a:t>
            </a:r>
            <a:r>
              <a:rPr lang="ko-KR" altLang="en-US" sz="2400" b="1" dirty="0">
                <a:solidFill>
                  <a:schemeClr val="bg1"/>
                </a:solidFill>
              </a:rPr>
              <a:t>입지 분석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E7FF8C-4747-44BF-B3E8-FED5496379B0}"/>
              </a:ext>
            </a:extLst>
          </p:cNvPr>
          <p:cNvSpPr txBox="1"/>
          <p:nvPr/>
        </p:nvSpPr>
        <p:spPr>
          <a:xfrm>
            <a:off x="0" y="816932"/>
            <a:ext cx="4206240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kumimoji="1" lang="ko-KR" altLang="en-US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✅ 소득 </a:t>
            </a:r>
            <a:r>
              <a:rPr kumimoji="1" lang="en-US" altLang="ko-KR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kumimoji="1" lang="ko-KR" altLang="en-US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원천징수</a:t>
            </a:r>
            <a:r>
              <a:rPr kumimoji="1" lang="en-US" altLang="ko-KR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&amp;</a:t>
            </a:r>
            <a:r>
              <a:rPr kumimoji="1" lang="ko-KR" altLang="en-US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주소지</a:t>
            </a:r>
            <a:r>
              <a:rPr kumimoji="1" lang="en-US" altLang="ko-KR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84BA4FF5-0EFD-4B48-B0D8-DC363AE474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4073105"/>
              </p:ext>
            </p:extLst>
          </p:nvPr>
        </p:nvGraphicFramePr>
        <p:xfrm>
          <a:off x="194411" y="1339246"/>
          <a:ext cx="6664858" cy="5402407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956936">
                  <a:extLst>
                    <a:ext uri="{9D8B030D-6E8A-4147-A177-3AD203B41FA5}">
                      <a16:colId xmlns:a16="http://schemas.microsoft.com/office/drawing/2014/main" val="2738210145"/>
                    </a:ext>
                  </a:extLst>
                </a:gridCol>
                <a:gridCol w="518901">
                  <a:extLst>
                    <a:ext uri="{9D8B030D-6E8A-4147-A177-3AD203B41FA5}">
                      <a16:colId xmlns:a16="http://schemas.microsoft.com/office/drawing/2014/main" val="4276909684"/>
                    </a:ext>
                  </a:extLst>
                </a:gridCol>
                <a:gridCol w="651437">
                  <a:extLst>
                    <a:ext uri="{9D8B030D-6E8A-4147-A177-3AD203B41FA5}">
                      <a16:colId xmlns:a16="http://schemas.microsoft.com/office/drawing/2014/main" val="637814509"/>
                    </a:ext>
                  </a:extLst>
                </a:gridCol>
                <a:gridCol w="696361">
                  <a:extLst>
                    <a:ext uri="{9D8B030D-6E8A-4147-A177-3AD203B41FA5}">
                      <a16:colId xmlns:a16="http://schemas.microsoft.com/office/drawing/2014/main" val="446359162"/>
                    </a:ext>
                  </a:extLst>
                </a:gridCol>
                <a:gridCol w="853607">
                  <a:extLst>
                    <a:ext uri="{9D8B030D-6E8A-4147-A177-3AD203B41FA5}">
                      <a16:colId xmlns:a16="http://schemas.microsoft.com/office/drawing/2014/main" val="1796442260"/>
                    </a:ext>
                  </a:extLst>
                </a:gridCol>
                <a:gridCol w="696361">
                  <a:extLst>
                    <a:ext uri="{9D8B030D-6E8A-4147-A177-3AD203B41FA5}">
                      <a16:colId xmlns:a16="http://schemas.microsoft.com/office/drawing/2014/main" val="2388133843"/>
                    </a:ext>
                  </a:extLst>
                </a:gridCol>
                <a:gridCol w="651437">
                  <a:extLst>
                    <a:ext uri="{9D8B030D-6E8A-4147-A177-3AD203B41FA5}">
                      <a16:colId xmlns:a16="http://schemas.microsoft.com/office/drawing/2014/main" val="1211193000"/>
                    </a:ext>
                  </a:extLst>
                </a:gridCol>
                <a:gridCol w="797445">
                  <a:extLst>
                    <a:ext uri="{9D8B030D-6E8A-4147-A177-3AD203B41FA5}">
                      <a16:colId xmlns:a16="http://schemas.microsoft.com/office/drawing/2014/main" val="1262118066"/>
                    </a:ext>
                  </a:extLst>
                </a:gridCol>
                <a:gridCol w="842373">
                  <a:extLst>
                    <a:ext uri="{9D8B030D-6E8A-4147-A177-3AD203B41FA5}">
                      <a16:colId xmlns:a16="http://schemas.microsoft.com/office/drawing/2014/main" val="339825476"/>
                    </a:ext>
                  </a:extLst>
                </a:gridCol>
              </a:tblGrid>
              <a:tr h="458840">
                <a:tc>
                  <a:txBody>
                    <a:bodyPr/>
                    <a:lstStyle/>
                    <a:p>
                      <a:pPr algn="ctr" latinLnBrk="1"/>
                      <a:endParaRPr lang="ko-KR" altLang="en-US" sz="100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</a:rPr>
                        <a:t>직장등급</a:t>
                      </a:r>
                      <a:endParaRPr lang="ko-KR" altLang="en-US" sz="1000" b="0" i="0" u="none" strike="noStrike">
                        <a:solidFill>
                          <a:srgbClr val="C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</a:rPr>
                        <a:t> 연말정산</a:t>
                      </a:r>
                      <a:r>
                        <a:rPr lang="en-US" altLang="ko-KR" sz="1000" u="none" strike="noStrike">
                          <a:effectLst/>
                        </a:rPr>
                        <a:t>(2020) (</a:t>
                      </a:r>
                      <a:r>
                        <a:rPr lang="ko-KR" altLang="en-US" sz="1000" u="none" strike="noStrike">
                          <a:effectLst/>
                        </a:rPr>
                        <a:t>원천징수지</a:t>
                      </a:r>
                      <a:r>
                        <a:rPr lang="en-US" altLang="ko-KR" sz="1000" u="none" strike="noStrike">
                          <a:effectLst/>
                        </a:rPr>
                        <a:t>)</a:t>
                      </a:r>
                      <a:br>
                        <a:rPr lang="en-US" altLang="ko-KR" sz="1000" u="none" strike="noStrike">
                          <a:effectLst/>
                        </a:rPr>
                      </a:br>
                      <a:r>
                        <a:rPr lang="ko-KR" altLang="en-US" sz="1000" u="none" strike="noStrike">
                          <a:effectLst/>
                        </a:rPr>
                        <a:t>단위</a:t>
                      </a:r>
                      <a:r>
                        <a:rPr lang="en-US" altLang="ko-KR" sz="1000" u="none" strike="noStrike">
                          <a:effectLst/>
                        </a:rPr>
                        <a:t>:</a:t>
                      </a:r>
                      <a:r>
                        <a:rPr lang="ko-KR" altLang="en-US" sz="1000" u="none" strike="noStrike">
                          <a:effectLst/>
                        </a:rPr>
                        <a:t>백만원 </a:t>
                      </a:r>
                      <a:endParaRPr lang="ko-KR" altLang="en-US" sz="1000" b="0" i="0" u="none" strike="noStrike">
                        <a:solidFill>
                          <a:srgbClr val="C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</a:rPr>
                        <a:t> 연말정산</a:t>
                      </a:r>
                      <a:r>
                        <a:rPr lang="en-US" altLang="ko-KR" sz="1000" u="none" strike="noStrike">
                          <a:effectLst/>
                        </a:rPr>
                        <a:t>(2020) (</a:t>
                      </a:r>
                      <a:r>
                        <a:rPr lang="ko-KR" altLang="en-US" sz="1000" u="none" strike="noStrike">
                          <a:effectLst/>
                        </a:rPr>
                        <a:t>주소지</a:t>
                      </a:r>
                      <a:r>
                        <a:rPr lang="en-US" altLang="ko-KR" sz="1000" u="none" strike="noStrike">
                          <a:effectLst/>
                        </a:rPr>
                        <a:t>)</a:t>
                      </a:r>
                      <a:br>
                        <a:rPr lang="en-US" altLang="ko-KR" sz="1000" u="none" strike="noStrike">
                          <a:effectLst/>
                        </a:rPr>
                      </a:br>
                      <a:r>
                        <a:rPr lang="ko-KR" altLang="en-US" sz="1000" u="none" strike="noStrike">
                          <a:effectLst/>
                        </a:rPr>
                        <a:t>단위</a:t>
                      </a:r>
                      <a:r>
                        <a:rPr lang="en-US" altLang="ko-KR" sz="1000" u="none" strike="noStrike">
                          <a:effectLst/>
                        </a:rPr>
                        <a:t>:</a:t>
                      </a:r>
                      <a:r>
                        <a:rPr lang="ko-KR" altLang="en-US" sz="1000" u="none" strike="noStrike">
                          <a:effectLst/>
                        </a:rPr>
                        <a:t>백만원 </a:t>
                      </a:r>
                      <a:endParaRPr lang="ko-KR" altLang="en-US" sz="1000" b="0" i="0" u="none" strike="noStrike">
                        <a:solidFill>
                          <a:srgbClr val="C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678699"/>
                  </a:ext>
                </a:extLst>
              </a:tr>
              <a:tr h="64705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</a:rPr>
                        <a:t>행정구역명</a:t>
                      </a:r>
                      <a:endParaRPr lang="ko-KR" altLang="en-US" sz="1000" b="0" i="0" u="none" strike="noStrike">
                        <a:solidFill>
                          <a:srgbClr val="C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</a:rPr>
                        <a:t>직장등급</a:t>
                      </a:r>
                      <a:endParaRPr lang="ko-KR" altLang="en-US" sz="1000" b="0" i="0" u="none" strike="noStrike">
                        <a:solidFill>
                          <a:srgbClr val="C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</a:rPr>
                        <a:t>인구수대비</a:t>
                      </a:r>
                      <a:br>
                        <a:rPr lang="ko-KR" altLang="en-US" sz="1000" u="none" strike="noStrike">
                          <a:effectLst/>
                        </a:rPr>
                      </a:br>
                      <a:r>
                        <a:rPr lang="ko-KR" altLang="en-US" sz="1000" u="none" strike="noStrike">
                          <a:effectLst/>
                        </a:rPr>
                        <a:t>종사자비율</a:t>
                      </a:r>
                      <a:endParaRPr lang="ko-KR" altLang="en-US" sz="1000" b="0" i="0" u="none" strike="noStrike">
                        <a:solidFill>
                          <a:srgbClr val="C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</a:rPr>
                        <a:t> 대상인원 </a:t>
                      </a:r>
                      <a:endParaRPr lang="ko-KR" altLang="en-US" sz="1000" b="0" i="0" u="none" strike="noStrike">
                        <a:solidFill>
                          <a:srgbClr val="C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</a:rPr>
                        <a:t> 금액 </a:t>
                      </a:r>
                      <a:endParaRPr lang="ko-KR" altLang="en-US" sz="1000" b="0" i="0" u="none" strike="noStrike">
                        <a:solidFill>
                          <a:srgbClr val="C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</a:rPr>
                        <a:t> </a:t>
                      </a:r>
                      <a:r>
                        <a:rPr lang="en-US" altLang="ko-KR" sz="1000" u="none" strike="noStrike">
                          <a:effectLst/>
                        </a:rPr>
                        <a:t>1</a:t>
                      </a:r>
                      <a:r>
                        <a:rPr lang="ko-KR" altLang="en-US" sz="1000" u="none" strike="noStrike">
                          <a:effectLst/>
                        </a:rPr>
                        <a:t>인당금액 </a:t>
                      </a:r>
                      <a:endParaRPr lang="ko-KR" altLang="en-US" sz="1000" b="0" i="0" u="none" strike="noStrike">
                        <a:solidFill>
                          <a:srgbClr val="C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</a:rPr>
                        <a:t> 대상인원 </a:t>
                      </a:r>
                      <a:endParaRPr lang="ko-KR" altLang="en-US" sz="1000" b="0" i="0" u="none" strike="noStrike">
                        <a:solidFill>
                          <a:srgbClr val="C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</a:rPr>
                        <a:t> 금액 </a:t>
                      </a:r>
                      <a:endParaRPr lang="ko-KR" altLang="en-US" sz="1000" b="0" i="0" u="none" strike="noStrike">
                        <a:solidFill>
                          <a:srgbClr val="C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</a:rPr>
                        <a:t> </a:t>
                      </a:r>
                      <a:r>
                        <a:rPr lang="en-US" altLang="ko-KR" sz="1000" u="none" strike="noStrike">
                          <a:effectLst/>
                        </a:rPr>
                        <a:t>1</a:t>
                      </a:r>
                      <a:r>
                        <a:rPr lang="ko-KR" altLang="en-US" sz="1000" u="none" strike="noStrike">
                          <a:effectLst/>
                        </a:rPr>
                        <a:t>인당금액 </a:t>
                      </a:r>
                      <a:endParaRPr lang="ko-KR" altLang="en-US" sz="1000" b="0" i="0" u="none" strike="noStrike">
                        <a:solidFill>
                          <a:srgbClr val="C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extLst>
                  <a:ext uri="{0D108BD9-81ED-4DB2-BD59-A6C34878D82A}">
                    <a16:rowId xmlns:a16="http://schemas.microsoft.com/office/drawing/2014/main" val="2248545105"/>
                  </a:ext>
                </a:extLst>
              </a:tr>
              <a:tr h="16527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</a:rPr>
                        <a:t>서울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54%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5,904,435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241,618,974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40,921,608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3,845,841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164,800,618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42,851,646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extLst>
                  <a:ext uri="{0D108BD9-81ED-4DB2-BD59-A6C34878D82A}">
                    <a16:rowId xmlns:a16="http://schemas.microsoft.com/office/drawing/2014/main" val="1958861139"/>
                  </a:ext>
                </a:extLst>
              </a:tr>
              <a:tr h="16527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</a:rPr>
                        <a:t>강남구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127%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960,415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38,565,957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</a:rPr>
                        <a:t>40,155,513 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209,653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14,926,829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71,197,784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extLst>
                  <a:ext uri="{0D108BD9-81ED-4DB2-BD59-A6C34878D82A}">
                    <a16:rowId xmlns:a16="http://schemas.microsoft.com/office/drawing/2014/main" val="2999136318"/>
                  </a:ext>
                </a:extLst>
              </a:tr>
              <a:tr h="16527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</a:rPr>
                        <a:t>강동구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B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33%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114,918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4,542,571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39,528,803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183,833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7,447,177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40,510,556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extLst>
                  <a:ext uri="{0D108BD9-81ED-4DB2-BD59-A6C34878D82A}">
                    <a16:rowId xmlns:a16="http://schemas.microsoft.com/office/drawing/2014/main" val="965248963"/>
                  </a:ext>
                </a:extLst>
              </a:tr>
              <a:tr h="16527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</a:rPr>
                        <a:t>강북구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C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23%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</a:rPr>
                        <a:t>41,721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1,125,110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</a:rPr>
                        <a:t>26,967,474 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</a:rPr>
                        <a:t>105,025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3,075,447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29,282,999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extLst>
                  <a:ext uri="{0D108BD9-81ED-4DB2-BD59-A6C34878D82A}">
                    <a16:rowId xmlns:a16="http://schemas.microsoft.com/office/drawing/2014/main" val="1507663478"/>
                  </a:ext>
                </a:extLst>
              </a:tr>
              <a:tr h="16527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</a:rPr>
                        <a:t>강서구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42%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251,299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10,382,464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</a:rPr>
                        <a:t>41,315,182 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245,495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9,178,851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37,389,157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extLst>
                  <a:ext uri="{0D108BD9-81ED-4DB2-BD59-A6C34878D82A}">
                    <a16:rowId xmlns:a16="http://schemas.microsoft.com/office/drawing/2014/main" val="489421170"/>
                  </a:ext>
                </a:extLst>
              </a:tr>
              <a:tr h="16527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</a:rPr>
                        <a:t>관악구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B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23%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78,235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2,521,913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32,235,099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217,483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6,865,539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31,568,164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extLst>
                  <a:ext uri="{0D108BD9-81ED-4DB2-BD59-A6C34878D82A}">
                    <a16:rowId xmlns:a16="http://schemas.microsoft.com/office/drawing/2014/main" val="2097397327"/>
                  </a:ext>
                </a:extLst>
              </a:tr>
              <a:tr h="16527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</a:rPr>
                        <a:t>광진구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B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36%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90,813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2,803,330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30,869,259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145,629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5,495,292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37,734,874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extLst>
                  <a:ext uri="{0D108BD9-81ED-4DB2-BD59-A6C34878D82A}">
                    <a16:rowId xmlns:a16="http://schemas.microsoft.com/office/drawing/2014/main" val="3063090962"/>
                  </a:ext>
                </a:extLst>
              </a:tr>
              <a:tr h="16527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</a:rPr>
                        <a:t>구로구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54%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193,951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6,481,078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33,416,059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171,843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5,972,692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</a:rPr>
                        <a:t>34,756,679 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extLst>
                  <a:ext uri="{0D108BD9-81ED-4DB2-BD59-A6C34878D82A}">
                    <a16:rowId xmlns:a16="http://schemas.microsoft.com/office/drawing/2014/main" val="1311034681"/>
                  </a:ext>
                </a:extLst>
              </a:tr>
              <a:tr h="16471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</a:rPr>
                        <a:t>금천구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101%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215,793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7,399,536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34,289,972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98,934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2,973,640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30,056,806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extLst>
                  <a:ext uri="{0D108BD9-81ED-4DB2-BD59-A6C34878D82A}">
                    <a16:rowId xmlns:a16="http://schemas.microsoft.com/office/drawing/2014/main" val="529444957"/>
                  </a:ext>
                </a:extLst>
              </a:tr>
              <a:tr h="16527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</a:rPr>
                        <a:t>노원구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B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22%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82,680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2,417,181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29,235,377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191,248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7,206,570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37,681,806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extLst>
                  <a:ext uri="{0D108BD9-81ED-4DB2-BD59-A6C34878D82A}">
                    <a16:rowId xmlns:a16="http://schemas.microsoft.com/office/drawing/2014/main" val="4213037830"/>
                  </a:ext>
                </a:extLst>
              </a:tr>
              <a:tr h="16527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</a:rPr>
                        <a:t>도봉구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C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22%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48,217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1,264,056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26,215,982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118,771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3,797,517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31,973,436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extLst>
                  <a:ext uri="{0D108BD9-81ED-4DB2-BD59-A6C34878D82A}">
                    <a16:rowId xmlns:a16="http://schemas.microsoft.com/office/drawing/2014/main" val="2704883056"/>
                  </a:ext>
                </a:extLst>
              </a:tr>
              <a:tr h="16527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</a:rPr>
                        <a:t>동대문구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B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41%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106,099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3,406,823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32,109,850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125,149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4,357,428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34,817,921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extLst>
                  <a:ext uri="{0D108BD9-81ED-4DB2-BD59-A6C34878D82A}">
                    <a16:rowId xmlns:a16="http://schemas.microsoft.com/office/drawing/2014/main" val="622593056"/>
                  </a:ext>
                </a:extLst>
              </a:tr>
              <a:tr h="16527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</a:rPr>
                        <a:t>동작구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B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28%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84,744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3,025,713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35,704,156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163,292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6,661,784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40,796,757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extLst>
                  <a:ext uri="{0D108BD9-81ED-4DB2-BD59-A6C34878D82A}">
                    <a16:rowId xmlns:a16="http://schemas.microsoft.com/office/drawing/2014/main" val="450539426"/>
                  </a:ext>
                </a:extLst>
              </a:tr>
              <a:tr h="16527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</a:rPr>
                        <a:t>마포구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68%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257,451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9,272,679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36,017,258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156,129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7,296,518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46,733,906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extLst>
                  <a:ext uri="{0D108BD9-81ED-4DB2-BD59-A6C34878D82A}">
                    <a16:rowId xmlns:a16="http://schemas.microsoft.com/office/drawing/2014/main" val="863366602"/>
                  </a:ext>
                </a:extLst>
              </a:tr>
              <a:tr h="16527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</a:rPr>
                        <a:t>서대문구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B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35%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91,629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3,768,232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41,124,884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121,106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4,982,198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41,139,151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extLst>
                  <a:ext uri="{0D108BD9-81ED-4DB2-BD59-A6C34878D82A}">
                    <a16:rowId xmlns:a16="http://schemas.microsoft.com/office/drawing/2014/main" val="3656555873"/>
                  </a:ext>
                </a:extLst>
              </a:tr>
              <a:tr h="16527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</a:rPr>
                        <a:t>서초구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102%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488,611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21,152,266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43,290,605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168,901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12,021,965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71,177,583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extLst>
                  <a:ext uri="{0D108BD9-81ED-4DB2-BD59-A6C34878D82A}">
                    <a16:rowId xmlns:a16="http://schemas.microsoft.com/office/drawing/2014/main" val="1531638003"/>
                  </a:ext>
                </a:extLst>
              </a:tr>
              <a:tr h="16527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</a:rPr>
                        <a:t>성동구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B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58%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230,118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8,155,711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35,441,430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117,651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5,431,210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46,163,739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extLst>
                  <a:ext uri="{0D108BD9-81ED-4DB2-BD59-A6C34878D82A}">
                    <a16:rowId xmlns:a16="http://schemas.microsoft.com/office/drawing/2014/main" val="3725839371"/>
                  </a:ext>
                </a:extLst>
              </a:tr>
              <a:tr h="16527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</a:rPr>
                        <a:t>성북구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B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24%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82,260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2,693,664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32,745,733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155,845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6,132,023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39,346,934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extLst>
                  <a:ext uri="{0D108BD9-81ED-4DB2-BD59-A6C34878D82A}">
                    <a16:rowId xmlns:a16="http://schemas.microsoft.com/office/drawing/2014/main" val="1510266339"/>
                  </a:ext>
                </a:extLst>
              </a:tr>
              <a:tr h="16527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</a:rPr>
                        <a:t>송파구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51%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374,418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13,681,166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36,539,819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280,758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14,203,992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50,591,584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extLst>
                  <a:ext uri="{0D108BD9-81ED-4DB2-BD59-A6C34878D82A}">
                    <a16:rowId xmlns:a16="http://schemas.microsoft.com/office/drawing/2014/main" val="2611592161"/>
                  </a:ext>
                </a:extLst>
              </a:tr>
              <a:tr h="16527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</a:rPr>
                        <a:t>양천구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B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27%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79,970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2,680,983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33,524,859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175,717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8,042,926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45,772,043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extLst>
                  <a:ext uri="{0D108BD9-81ED-4DB2-BD59-A6C34878D82A}">
                    <a16:rowId xmlns:a16="http://schemas.microsoft.com/office/drawing/2014/main" val="2950072072"/>
                  </a:ext>
                </a:extLst>
              </a:tr>
              <a:tr h="16527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</a:rPr>
                        <a:t>영등포구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100%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551,961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28,076,828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50,867,413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170,948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7,398,345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43,278,336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extLst>
                  <a:ext uri="{0D108BD9-81ED-4DB2-BD59-A6C34878D82A}">
                    <a16:rowId xmlns:a16="http://schemas.microsoft.com/office/drawing/2014/main" val="3030171467"/>
                  </a:ext>
                </a:extLst>
              </a:tr>
              <a:tr h="16527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</a:rPr>
                        <a:t>용산구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B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62%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449,141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19,135,165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42,603,915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</a:rPr>
                        <a:t>92,859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5,822,661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62,704,326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extLst>
                  <a:ext uri="{0D108BD9-81ED-4DB2-BD59-A6C34878D82A}">
                    <a16:rowId xmlns:a16="http://schemas.microsoft.com/office/drawing/2014/main" val="3230266299"/>
                  </a:ext>
                </a:extLst>
              </a:tr>
              <a:tr h="16527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</a:rPr>
                        <a:t>은평구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C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19%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61,119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1,764,065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28,862,792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</a:rPr>
                        <a:t>183,936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6,343,267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34,486,272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extLst>
                  <a:ext uri="{0D108BD9-81ED-4DB2-BD59-A6C34878D82A}">
                    <a16:rowId xmlns:a16="http://schemas.microsoft.com/office/drawing/2014/main" val="2137461107"/>
                  </a:ext>
                </a:extLst>
              </a:tr>
              <a:tr h="16527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</a:rPr>
                        <a:t>종로구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175%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389,207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20,378,028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52,357,815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</a:rPr>
                        <a:t>52,689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2,566,206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48,704,777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extLst>
                  <a:ext uri="{0D108BD9-81ED-4DB2-BD59-A6C34878D82A}">
                    <a16:rowId xmlns:a16="http://schemas.microsoft.com/office/drawing/2014/main" val="1319649472"/>
                  </a:ext>
                </a:extLst>
              </a:tr>
              <a:tr h="16527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</a:rPr>
                        <a:t>중구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310%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521,259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25,226,657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48,395,629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47,280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2,184,474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46,202,919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extLst>
                  <a:ext uri="{0D108BD9-81ED-4DB2-BD59-A6C34878D82A}">
                    <a16:rowId xmlns:a16="http://schemas.microsoft.com/office/drawing/2014/main" val="1757611972"/>
                  </a:ext>
                </a:extLst>
              </a:tr>
              <a:tr h="16527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</a:rPr>
                        <a:t>중랑구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B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</a:rPr>
                        <a:t>26%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</a:rPr>
                        <a:t>58,406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1,697,801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29,068,948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</a:rPr>
                        <a:t>145,667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4,416,068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</a:rPr>
                        <a:t>30,316,187 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108" marR="3108" marT="3108" marB="0" anchor="ctr"/>
                </a:tc>
                <a:extLst>
                  <a:ext uri="{0D108BD9-81ED-4DB2-BD59-A6C34878D82A}">
                    <a16:rowId xmlns:a16="http://schemas.microsoft.com/office/drawing/2014/main" val="4258406712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1FE463F-956E-4B81-A9CB-3BAB31743AA5}"/>
              </a:ext>
            </a:extLst>
          </p:cNvPr>
          <p:cNvSpPr txBox="1"/>
          <p:nvPr/>
        </p:nvSpPr>
        <p:spPr>
          <a:xfrm>
            <a:off x="7013331" y="1278597"/>
            <a:ext cx="5178669" cy="8697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>
                <a:solidFill>
                  <a:srgbClr val="000000"/>
                </a:solidFill>
                <a:latin typeface="+mj-lt"/>
              </a:rPr>
              <a:t>★추천 </a:t>
            </a:r>
            <a:r>
              <a:rPr lang="en-US" altLang="ko-KR" b="1" dirty="0">
                <a:solidFill>
                  <a:srgbClr val="000000"/>
                </a:solidFill>
                <a:latin typeface="+mj-lt"/>
              </a:rPr>
              <a:t>[</a:t>
            </a:r>
            <a:r>
              <a:rPr lang="ko-KR" altLang="en-US" b="1" dirty="0">
                <a:solidFill>
                  <a:srgbClr val="000000"/>
                </a:solidFill>
                <a:latin typeface="+mj-lt"/>
              </a:rPr>
              <a:t>타격대아가씨님</a:t>
            </a:r>
            <a:r>
              <a:rPr lang="en-US" altLang="ko-KR" b="1" dirty="0">
                <a:solidFill>
                  <a:srgbClr val="000000"/>
                </a:solidFill>
                <a:latin typeface="+mj-lt"/>
              </a:rPr>
              <a:t>]</a:t>
            </a:r>
            <a:r>
              <a:rPr lang="ko-KR" altLang="en-US" b="1" dirty="0">
                <a:solidFill>
                  <a:srgbClr val="000000"/>
                </a:solidFill>
                <a:latin typeface="+mj-lt"/>
              </a:rPr>
              <a:t> 일자리 직장 총정리</a:t>
            </a:r>
            <a:r>
              <a:rPr lang="en-US" altLang="ko-KR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ko-KR" altLang="en-US" dirty="0">
                <a:hlinkClick r:id="rId2"/>
              </a:rPr>
              <a:t>https://cafe.naver.com/wecando7/4550033</a:t>
            </a:r>
            <a:r>
              <a:rPr lang="ko-KR" altLang="en-US" dirty="0"/>
              <a:t> </a:t>
            </a:r>
            <a:r>
              <a:rPr lang="en-US" altLang="ko-KR" b="1" dirty="0">
                <a:solidFill>
                  <a:srgbClr val="000000"/>
                </a:solidFill>
                <a:latin typeface="+mj-lt"/>
              </a:rPr>
              <a:t> </a:t>
            </a:r>
            <a:endParaRPr lang="en-US" altLang="ko-KR" sz="15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B2570FA8-5C6A-40D5-85D0-B456A1462C63}"/>
              </a:ext>
            </a:extLst>
          </p:cNvPr>
          <p:cNvSpPr/>
          <p:nvPr/>
        </p:nvSpPr>
        <p:spPr>
          <a:xfrm>
            <a:off x="194411" y="3580106"/>
            <a:ext cx="6664858" cy="189461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4F310F-40B2-4C44-AC9E-375C62FFFEEB}"/>
              </a:ext>
            </a:extLst>
          </p:cNvPr>
          <p:cNvSpPr txBox="1"/>
          <p:nvPr/>
        </p:nvSpPr>
        <p:spPr>
          <a:xfrm>
            <a:off x="7013331" y="2328137"/>
            <a:ext cx="4869801" cy="4247317"/>
          </a:xfrm>
          <a:prstGeom prst="rect">
            <a:avLst/>
          </a:prstGeom>
          <a:solidFill>
            <a:schemeClr val="bg2">
              <a:lumMod val="90000"/>
              <a:alpha val="20000"/>
            </a:schemeClr>
          </a:solidFill>
        </p:spPr>
        <p:txBody>
          <a:bodyPr wrap="square">
            <a:spAutoFit/>
          </a:bodyPr>
          <a:lstStyle/>
          <a:p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인사이트💡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원천징수지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vs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주소지 무슨 차이일까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?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원천징수지 기준은 쉽게 말해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해당 구에 위치한 직장을 기준으로 소득을 계산한 자료이고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주소지 기준은 해당 구에 주소지가 등록된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거주하는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사람들의 소득이라고 볼 수 있어요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즉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해당 구에 위치한 직장이 돈을 얼마나 버는지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=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원천징수 기준으로 알 수 있고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해당 구에 사는 사람들이 돈을 얼마나 버는지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=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주소지 기준으로 알 수 있죠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예를 들어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[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원천징수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&gt;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주소지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]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라면 그곳에 있는 직장은 급여가 높지만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막상 거주하는 사람들의 급여는 그리 높지 않다고 볼 수도 있어요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(ex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강서구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반대로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주소지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&gt;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원천징수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]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라면 그곳에 위치한 직장보다 거주민의 소득이 높은 것으로 볼 수 있겠죠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? (ex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강남구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용산구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서초구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311860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2. </a:t>
            </a:r>
            <a:r>
              <a:rPr lang="ko-KR" altLang="en-US" sz="2400" b="1" dirty="0">
                <a:solidFill>
                  <a:schemeClr val="bg1"/>
                </a:solidFill>
              </a:rPr>
              <a:t>입지 분석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E7FF8C-4747-44BF-B3E8-FED5496379B0}"/>
              </a:ext>
            </a:extLst>
          </p:cNvPr>
          <p:cNvSpPr txBox="1"/>
          <p:nvPr/>
        </p:nvSpPr>
        <p:spPr>
          <a:xfrm>
            <a:off x="-27993" y="960999"/>
            <a:ext cx="3051111" cy="523220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kumimoji="1" lang="ko-KR" altLang="en-US" sz="2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✅ 교통 </a:t>
            </a:r>
            <a:r>
              <a:rPr kumimoji="1" lang="en-US" altLang="ko-KR" sz="2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–</a:t>
            </a:r>
            <a:r>
              <a:rPr kumimoji="1" lang="ko-KR" altLang="en-US" sz="2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접근성</a:t>
            </a:r>
            <a:endParaRPr kumimoji="1" lang="en-US" altLang="ko-KR" sz="28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4A8408F-988E-4245-A722-971FC9E58098}"/>
              </a:ext>
            </a:extLst>
          </p:cNvPr>
          <p:cNvSpPr txBox="1"/>
          <p:nvPr/>
        </p:nvSpPr>
        <p:spPr>
          <a:xfrm>
            <a:off x="5976808" y="928385"/>
            <a:ext cx="61442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ko-KR" altLang="en-US" dirty="0"/>
              <a:t>추천★ </a:t>
            </a:r>
            <a:r>
              <a:rPr lang="en-US" altLang="ko-KR" dirty="0"/>
              <a:t>[</a:t>
            </a:r>
            <a:r>
              <a:rPr lang="ko-KR" altLang="en-US" dirty="0" err="1"/>
              <a:t>이로이로이님</a:t>
            </a:r>
            <a:r>
              <a:rPr lang="en-US" altLang="ko-KR" dirty="0"/>
              <a:t>] </a:t>
            </a:r>
            <a:r>
              <a:rPr lang="ko-KR" altLang="en-US" dirty="0" err="1"/>
              <a:t>임보</a:t>
            </a:r>
            <a:r>
              <a:rPr lang="ko-KR" altLang="en-US" dirty="0"/>
              <a:t> 맛집 가이드 </a:t>
            </a:r>
            <a:r>
              <a:rPr lang="en-US" altLang="ko-KR" dirty="0"/>
              <a:t>(</a:t>
            </a:r>
            <a:r>
              <a:rPr lang="ko-KR" altLang="en-US" dirty="0"/>
              <a:t>교통편</a:t>
            </a:r>
            <a:r>
              <a:rPr lang="en-US" altLang="ko-KR" dirty="0"/>
              <a:t>)</a:t>
            </a:r>
            <a:r>
              <a:rPr lang="ko-KR" altLang="en-US" dirty="0"/>
              <a:t> </a:t>
            </a:r>
            <a:r>
              <a:rPr lang="en-US" altLang="ko-KR" dirty="0">
                <a:hlinkClick r:id="rId2"/>
              </a:rPr>
              <a:t>https://cafe.naver.com/wecando7/4862265</a:t>
            </a:r>
            <a:r>
              <a:rPr lang="en-US" altLang="ko-KR" dirty="0"/>
              <a:t> </a:t>
            </a:r>
          </a:p>
        </p:txBody>
      </p:sp>
      <p:graphicFrame>
        <p:nvGraphicFramePr>
          <p:cNvPr id="19" name="표 19">
            <a:extLst>
              <a:ext uri="{FF2B5EF4-FFF2-40B4-BE49-F238E27FC236}">
                <a16:creationId xmlns:a16="http://schemas.microsoft.com/office/drawing/2014/main" id="{84018A56-33F5-4DD4-8DCB-6E118A1F4D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2392643"/>
              </p:ext>
            </p:extLst>
          </p:nvPr>
        </p:nvGraphicFramePr>
        <p:xfrm>
          <a:off x="7969348" y="-10354"/>
          <a:ext cx="4222652" cy="741680"/>
        </p:xfrm>
        <a:graphic>
          <a:graphicData uri="http://schemas.openxmlformats.org/drawingml/2006/table">
            <a:tbl>
              <a:tblPr firstRow="1" bandRow="1">
                <a:tableStyleId>{91EBBBCC-DAD2-459C-BE2E-F6DE35CF9A28}</a:tableStyleId>
              </a:tblPr>
              <a:tblGrid>
                <a:gridCol w="1055663">
                  <a:extLst>
                    <a:ext uri="{9D8B030D-6E8A-4147-A177-3AD203B41FA5}">
                      <a16:colId xmlns:a16="http://schemas.microsoft.com/office/drawing/2014/main" val="1295966299"/>
                    </a:ext>
                  </a:extLst>
                </a:gridCol>
                <a:gridCol w="1015733">
                  <a:extLst>
                    <a:ext uri="{9D8B030D-6E8A-4147-A177-3AD203B41FA5}">
                      <a16:colId xmlns:a16="http://schemas.microsoft.com/office/drawing/2014/main" val="1343163649"/>
                    </a:ext>
                  </a:extLst>
                </a:gridCol>
                <a:gridCol w="1095593">
                  <a:extLst>
                    <a:ext uri="{9D8B030D-6E8A-4147-A177-3AD203B41FA5}">
                      <a16:colId xmlns:a16="http://schemas.microsoft.com/office/drawing/2014/main" val="4200406193"/>
                    </a:ext>
                  </a:extLst>
                </a:gridCol>
                <a:gridCol w="1055663">
                  <a:extLst>
                    <a:ext uri="{9D8B030D-6E8A-4147-A177-3AD203B41FA5}">
                      <a16:colId xmlns:a16="http://schemas.microsoft.com/office/drawing/2014/main" val="2041404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chemeClr val="tx1"/>
                          </a:solidFill>
                        </a:rPr>
                        <a:t>지역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chemeClr val="tx1"/>
                          </a:solidFill>
                        </a:rPr>
                        <a:t>강남역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chemeClr val="tx1"/>
                          </a:solidFill>
                        </a:rPr>
                        <a:t>시청역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chemeClr val="tx1"/>
                          </a:solidFill>
                        </a:rPr>
                        <a:t>여의도역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7655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chemeClr val="tx1"/>
                          </a:solidFill>
                        </a:rPr>
                        <a:t>구로구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/>
                          </a:solidFill>
                        </a:rPr>
                        <a:t>22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</a:rPr>
                        <a:t>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/>
                          </a:solidFill>
                        </a:rPr>
                        <a:t>21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</a:rPr>
                        <a:t>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/>
                          </a:solidFill>
                        </a:rPr>
                        <a:t>32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</a:rPr>
                        <a:t>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8374281"/>
                  </a:ext>
                </a:extLst>
              </a:tr>
            </a:tbl>
          </a:graphicData>
        </a:graphic>
      </p:graphicFrame>
      <p:pic>
        <p:nvPicPr>
          <p:cNvPr id="4" name="그림 3">
            <a:extLst>
              <a:ext uri="{FF2B5EF4-FFF2-40B4-BE49-F238E27FC236}">
                <a16:creationId xmlns:a16="http://schemas.microsoft.com/office/drawing/2014/main" id="{055E6B50-9088-B9B5-6E32-DDF7D8F07D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8291" y="786928"/>
            <a:ext cx="9054624" cy="6081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3338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54B71F47-403D-4CA1-AABA-BD9586B271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72" y="388287"/>
            <a:ext cx="11054056" cy="6469713"/>
          </a:xfrm>
          <a:prstGeom prst="rect">
            <a:avLst/>
          </a:prstGeom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2. </a:t>
            </a:r>
            <a:r>
              <a:rPr lang="ko-KR" altLang="en-US" sz="2400" b="1" dirty="0">
                <a:solidFill>
                  <a:schemeClr val="bg1"/>
                </a:solidFill>
              </a:rPr>
              <a:t>입지 분석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E7FF8C-4747-44BF-B3E8-FED5496379B0}"/>
              </a:ext>
            </a:extLst>
          </p:cNvPr>
          <p:cNvSpPr txBox="1"/>
          <p:nvPr/>
        </p:nvSpPr>
        <p:spPr>
          <a:xfrm>
            <a:off x="8597744" y="133366"/>
            <a:ext cx="3069771" cy="523220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kumimoji="1" lang="ko-KR" altLang="en-US" sz="2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✅ 교통 </a:t>
            </a:r>
            <a:r>
              <a:rPr kumimoji="1" lang="en-US" altLang="ko-KR" sz="2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kumimoji="1" lang="ko-KR" altLang="en-US" sz="2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역세권</a:t>
            </a:r>
            <a:endParaRPr kumimoji="1" lang="en-US" altLang="ko-KR" sz="28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CA5177DE-11FE-4D52-8D06-516624CC48F7}"/>
              </a:ext>
            </a:extLst>
          </p:cNvPr>
          <p:cNvSpPr/>
          <p:nvPr/>
        </p:nvSpPr>
        <p:spPr>
          <a:xfrm>
            <a:off x="11235448" y="2961347"/>
            <a:ext cx="351720" cy="23008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화살표: 아래쪽 15">
            <a:extLst>
              <a:ext uri="{FF2B5EF4-FFF2-40B4-BE49-F238E27FC236}">
                <a16:creationId xmlns:a16="http://schemas.microsoft.com/office/drawing/2014/main" id="{E6878E1B-4F1E-4DCD-A99A-F8017BD5557C}"/>
              </a:ext>
            </a:extLst>
          </p:cNvPr>
          <p:cNvSpPr/>
          <p:nvPr/>
        </p:nvSpPr>
        <p:spPr>
          <a:xfrm rot="16200000">
            <a:off x="10690760" y="2873191"/>
            <a:ext cx="294640" cy="406400"/>
          </a:xfrm>
          <a:prstGeom prst="downArrow">
            <a:avLst>
              <a:gd name="adj1" fmla="val 50000"/>
              <a:gd name="adj2" fmla="val 46552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30720AB-627B-4041-A05F-621136265538}"/>
              </a:ext>
            </a:extLst>
          </p:cNvPr>
          <p:cNvSpPr txBox="1"/>
          <p:nvPr/>
        </p:nvSpPr>
        <p:spPr>
          <a:xfrm>
            <a:off x="3335245" y="1043164"/>
            <a:ext cx="8022309" cy="400110"/>
          </a:xfrm>
          <a:prstGeom prst="rect">
            <a:avLst/>
          </a:prstGeom>
          <a:solidFill>
            <a:schemeClr val="bg1">
              <a:alpha val="78000"/>
            </a:schemeClr>
          </a:solidFill>
          <a:ln w="19050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kumimoji="1"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역세권</a:t>
            </a:r>
            <a:r>
              <a:rPr kumimoji="1"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kumimoji="1"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반경 재기</a:t>
            </a:r>
            <a:r>
              <a:rPr kumimoji="1"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 500m </a:t>
            </a:r>
            <a:r>
              <a:rPr kumimoji="1"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안에 있는 아파트는 어디인지 체크해봅시다</a:t>
            </a:r>
            <a:r>
              <a:rPr kumimoji="1"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! 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18A4AB5C-3041-76A5-9507-F7BC4764EB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484" y="776574"/>
            <a:ext cx="11143031" cy="6081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6396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2. </a:t>
            </a:r>
            <a:r>
              <a:rPr lang="ko-KR" altLang="en-US" sz="2400" b="1" dirty="0">
                <a:solidFill>
                  <a:schemeClr val="bg1"/>
                </a:solidFill>
              </a:rPr>
              <a:t>입지 분석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3DA30C69-E42D-4A1D-A7E5-4C8DBF6577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9829" y="776574"/>
            <a:ext cx="6054570" cy="605457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26E233F-D7FA-4E23-9283-96A663A4F1B7}"/>
              </a:ext>
            </a:extLst>
          </p:cNvPr>
          <p:cNvSpPr txBox="1"/>
          <p:nvPr/>
        </p:nvSpPr>
        <p:spPr>
          <a:xfrm>
            <a:off x="-978" y="892802"/>
            <a:ext cx="3965509" cy="523220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kumimoji="1" lang="ko-KR" altLang="en-US" sz="2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✅ 교통 </a:t>
            </a:r>
            <a:r>
              <a:rPr kumimoji="1" lang="en-US" altLang="ko-KR" sz="2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– </a:t>
            </a:r>
            <a:r>
              <a:rPr kumimoji="1" lang="ko-KR" altLang="en-US" sz="2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지하철 노선</a:t>
            </a:r>
            <a:endParaRPr kumimoji="1" lang="en-US" altLang="ko-KR" sz="28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486524F-2F30-43D0-9B7D-A196026C2F9A}"/>
              </a:ext>
            </a:extLst>
          </p:cNvPr>
          <p:cNvSpPr txBox="1"/>
          <p:nvPr/>
        </p:nvSpPr>
        <p:spPr>
          <a:xfrm>
            <a:off x="186638" y="1534714"/>
            <a:ext cx="4489556" cy="2308324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</p:spPr>
        <p:txBody>
          <a:bodyPr wrap="square">
            <a:spAutoFit/>
          </a:bodyPr>
          <a:lstStyle/>
          <a:p>
            <a:r>
              <a:rPr kumimoji="1" lang="ko-KR" altLang="en-US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💡</a:t>
            </a:r>
            <a:r>
              <a:rPr kumimoji="1"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인사이트</a:t>
            </a:r>
            <a:r>
              <a:rPr kumimoji="1" lang="ko-KR" altLang="en-US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kumimoji="1" lang="en-US" altLang="ko-KR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kumimoji="1"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어떤 전철 노선이 좋을까요</a:t>
            </a:r>
            <a:r>
              <a:rPr kumimoji="1"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?) </a:t>
            </a:r>
            <a:r>
              <a:rPr kumimoji="1" lang="ko-KR" altLang="en-US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서울의 양질 일자리를 많이 지나는 노선일수록 좋은 노선이에요</a:t>
            </a:r>
            <a:r>
              <a:rPr kumimoji="1" lang="en-US" altLang="ko-KR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kumimoji="1" lang="ko-KR" altLang="en-US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그만큼 이용하려는 사람이 </a:t>
            </a:r>
            <a:r>
              <a:rPr kumimoji="1" lang="ko-KR" altLang="en-US" sz="18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많을테니까요</a:t>
            </a:r>
            <a:r>
              <a:rPr kumimoji="1" lang="en-US" altLang="ko-KR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(</a:t>
            </a:r>
            <a:r>
              <a:rPr kumimoji="1" lang="ko-KR" altLang="en-US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사람</a:t>
            </a:r>
            <a:r>
              <a:rPr kumimoji="1" lang="en-US" altLang="ko-KR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=</a:t>
            </a:r>
            <a:r>
              <a:rPr kumimoji="1" lang="ko-KR" altLang="en-US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수요</a:t>
            </a:r>
            <a:r>
              <a:rPr kumimoji="1" lang="en-US" altLang="ko-KR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kumimoji="1" lang="ko-KR" altLang="en-US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구체적으로는 강남을 지나거나</a:t>
            </a:r>
            <a:r>
              <a:rPr kumimoji="1" lang="en-US" altLang="ko-KR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kumimoji="1" lang="ko-KR" altLang="en-US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강남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+</a:t>
            </a:r>
            <a:r>
              <a:rPr kumimoji="1" lang="ko-KR" altLang="en-US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부도심 </a:t>
            </a:r>
            <a:r>
              <a:rPr kumimoji="1" lang="en-US" altLang="ko-KR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kumimoji="1" lang="ko-KR" altLang="en-US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개 이상을 지나는 노선이 좋아요</a:t>
            </a:r>
            <a:r>
              <a:rPr kumimoji="1" lang="en-US" altLang="ko-KR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kumimoji="1" lang="ko-KR" altLang="en-US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kumimoji="1" lang="en-US" altLang="ko-KR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kumimoji="1" lang="ko-KR" altLang="en-US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호선</a:t>
            </a:r>
            <a:r>
              <a:rPr kumimoji="1" lang="en-US" altLang="ko-KR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kumimoji="1" lang="ko-KR" altLang="en-US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강남</a:t>
            </a:r>
            <a:r>
              <a:rPr kumimoji="1" lang="en-US" altLang="ko-KR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kumimoji="1" lang="ko-KR" altLang="en-US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시청</a:t>
            </a:r>
            <a:r>
              <a:rPr kumimoji="1" lang="en-US" altLang="ko-KR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), 9</a:t>
            </a:r>
            <a:r>
              <a:rPr kumimoji="1" lang="ko-KR" altLang="en-US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호선</a:t>
            </a:r>
            <a:r>
              <a:rPr kumimoji="1" lang="en-US" altLang="ko-KR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kumimoji="1" lang="ko-KR" altLang="en-US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강남</a:t>
            </a:r>
            <a:r>
              <a:rPr kumimoji="1" lang="en-US" altLang="ko-KR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kumimoji="1" lang="ko-KR" altLang="en-US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여의도</a:t>
            </a:r>
            <a:r>
              <a:rPr kumimoji="1" lang="en-US" altLang="ko-KR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), 7</a:t>
            </a:r>
            <a:r>
              <a:rPr kumimoji="1" lang="ko-KR" altLang="en-US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호선</a:t>
            </a:r>
            <a:r>
              <a:rPr kumimoji="1" lang="en-US" altLang="ko-KR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kumimoji="1" lang="ko-KR" altLang="en-US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논현</a:t>
            </a:r>
            <a:r>
              <a:rPr kumimoji="1" lang="en-US" altLang="ko-KR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kumimoji="1" lang="ko-KR" altLang="en-US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가산</a:t>
            </a:r>
            <a:r>
              <a:rPr kumimoji="1" lang="en-US" altLang="ko-KR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), 3</a:t>
            </a:r>
            <a:r>
              <a:rPr kumimoji="1" lang="ko-KR" altLang="en-US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호선</a:t>
            </a:r>
            <a:r>
              <a:rPr kumimoji="1" lang="en-US" altLang="ko-KR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kumimoji="1" lang="ko-KR" altLang="en-US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교대</a:t>
            </a:r>
            <a:r>
              <a:rPr kumimoji="1" lang="en-US" altLang="ko-KR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kumimoji="1" lang="ko-KR" altLang="en-US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종로</a:t>
            </a:r>
            <a:r>
              <a:rPr kumimoji="1" lang="en-US" altLang="ko-KR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kumimoji="1" lang="ko-KR" altLang="en-US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등이 있어요</a:t>
            </a:r>
            <a:r>
              <a:rPr kumimoji="1" lang="en-US" altLang="ko-KR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24209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그림 20">
            <a:extLst>
              <a:ext uri="{FF2B5EF4-FFF2-40B4-BE49-F238E27FC236}">
                <a16:creationId xmlns:a16="http://schemas.microsoft.com/office/drawing/2014/main" id="{1EA1A13F-BC4F-4716-9200-D60202A924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11" y="1252036"/>
            <a:ext cx="6988488" cy="4948202"/>
          </a:xfrm>
          <a:prstGeom prst="rect">
            <a:avLst/>
          </a:prstGeom>
          <a:ln w="25400">
            <a:solidFill>
              <a:schemeClr val="dk1">
                <a:shade val="50000"/>
              </a:schemeClr>
            </a:solidFill>
          </a:ln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2. </a:t>
            </a:r>
            <a:r>
              <a:rPr lang="ko-KR" altLang="en-US" sz="2400" b="1" dirty="0">
                <a:solidFill>
                  <a:schemeClr val="bg1"/>
                </a:solidFill>
              </a:rPr>
              <a:t>입지 분석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91359F94-3008-424D-BD67-C244D2D9D89B}"/>
              </a:ext>
            </a:extLst>
          </p:cNvPr>
          <p:cNvSpPr/>
          <p:nvPr/>
        </p:nvSpPr>
        <p:spPr>
          <a:xfrm>
            <a:off x="0" y="872475"/>
            <a:ext cx="1775012" cy="44294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b="1" dirty="0"/>
              <a:t>✅  학군</a:t>
            </a:r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9146EA38-90DE-4FD0-AF93-F708D3952A0F}"/>
              </a:ext>
            </a:extLst>
          </p:cNvPr>
          <p:cNvSpPr/>
          <p:nvPr/>
        </p:nvSpPr>
        <p:spPr>
          <a:xfrm>
            <a:off x="5993927" y="1721622"/>
            <a:ext cx="755301" cy="762000"/>
          </a:xfrm>
          <a:prstGeom prst="ellipse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 b="1" dirty="0">
              <a:solidFill>
                <a:srgbClr val="C00000"/>
              </a:solidFill>
            </a:endParaRPr>
          </a:p>
        </p:txBody>
      </p:sp>
      <p:sp>
        <p:nvSpPr>
          <p:cNvPr id="27" name="타원 26">
            <a:extLst>
              <a:ext uri="{FF2B5EF4-FFF2-40B4-BE49-F238E27FC236}">
                <a16:creationId xmlns:a16="http://schemas.microsoft.com/office/drawing/2014/main" id="{AFFDD50C-9A31-48B8-BCC9-E2E1E96D9886}"/>
              </a:ext>
            </a:extLst>
          </p:cNvPr>
          <p:cNvSpPr/>
          <p:nvPr/>
        </p:nvSpPr>
        <p:spPr>
          <a:xfrm>
            <a:off x="1321973" y="4787551"/>
            <a:ext cx="551651" cy="546449"/>
          </a:xfrm>
          <a:prstGeom prst="ellipse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 b="1" dirty="0">
              <a:solidFill>
                <a:srgbClr val="C00000"/>
              </a:solidFill>
            </a:endParaRPr>
          </a:p>
        </p:txBody>
      </p:sp>
      <p:sp>
        <p:nvSpPr>
          <p:cNvPr id="28" name="타원 27">
            <a:extLst>
              <a:ext uri="{FF2B5EF4-FFF2-40B4-BE49-F238E27FC236}">
                <a16:creationId xmlns:a16="http://schemas.microsoft.com/office/drawing/2014/main" id="{BE4DD21D-2202-4CEA-8CE2-DDBCB5E073AF}"/>
              </a:ext>
            </a:extLst>
          </p:cNvPr>
          <p:cNvSpPr/>
          <p:nvPr/>
        </p:nvSpPr>
        <p:spPr>
          <a:xfrm>
            <a:off x="5060255" y="3731763"/>
            <a:ext cx="551651" cy="546449"/>
          </a:xfrm>
          <a:prstGeom prst="ellipse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 b="1" dirty="0">
              <a:solidFill>
                <a:srgbClr val="C00000"/>
              </a:solidFill>
            </a:endParaRPr>
          </a:p>
        </p:txBody>
      </p:sp>
      <p:graphicFrame>
        <p:nvGraphicFramePr>
          <p:cNvPr id="30" name="표 19">
            <a:extLst>
              <a:ext uri="{FF2B5EF4-FFF2-40B4-BE49-F238E27FC236}">
                <a16:creationId xmlns:a16="http://schemas.microsoft.com/office/drawing/2014/main" id="{F4801478-B15A-4B3B-A59E-87DE79CE1A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4204172"/>
              </p:ext>
            </p:extLst>
          </p:nvPr>
        </p:nvGraphicFramePr>
        <p:xfrm>
          <a:off x="8761435" y="30160"/>
          <a:ext cx="3373191" cy="741680"/>
        </p:xfrm>
        <a:graphic>
          <a:graphicData uri="http://schemas.openxmlformats.org/drawingml/2006/table">
            <a:tbl>
              <a:tblPr firstRow="1" bandRow="1">
                <a:tableStyleId>{91EBBBCC-DAD2-459C-BE2E-F6DE35CF9A28}</a:tableStyleId>
              </a:tblPr>
              <a:tblGrid>
                <a:gridCol w="844530">
                  <a:extLst>
                    <a:ext uri="{9D8B030D-6E8A-4147-A177-3AD203B41FA5}">
                      <a16:colId xmlns:a16="http://schemas.microsoft.com/office/drawing/2014/main" val="1295966299"/>
                    </a:ext>
                  </a:extLst>
                </a:gridCol>
                <a:gridCol w="812586">
                  <a:extLst>
                    <a:ext uri="{9D8B030D-6E8A-4147-A177-3AD203B41FA5}">
                      <a16:colId xmlns:a16="http://schemas.microsoft.com/office/drawing/2014/main" val="1343163649"/>
                    </a:ext>
                  </a:extLst>
                </a:gridCol>
                <a:gridCol w="876474">
                  <a:extLst>
                    <a:ext uri="{9D8B030D-6E8A-4147-A177-3AD203B41FA5}">
                      <a16:colId xmlns:a16="http://schemas.microsoft.com/office/drawing/2014/main" val="4200406193"/>
                    </a:ext>
                  </a:extLst>
                </a:gridCol>
                <a:gridCol w="839601">
                  <a:extLst>
                    <a:ext uri="{9D8B030D-6E8A-4147-A177-3AD203B41FA5}">
                      <a16:colId xmlns:a16="http://schemas.microsoft.com/office/drawing/2014/main" val="673033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chemeClr val="tx1"/>
                          </a:solidFill>
                        </a:rPr>
                        <a:t>지역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/>
                          </a:solidFill>
                        </a:rPr>
                        <a:t>95%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</a:rPr>
                        <a:t>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/>
                          </a:solidFill>
                        </a:rPr>
                        <a:t>90%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</a:rPr>
                        <a:t>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/>
                          </a:solidFill>
                        </a:rPr>
                        <a:t>85%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</a:rPr>
                        <a:t>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7655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tx1"/>
                          </a:solidFill>
                        </a:rPr>
                        <a:t>성동구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ko-KR" altLang="en-US" sz="1400" b="1" dirty="0">
                          <a:solidFill>
                            <a:schemeClr val="tx1"/>
                          </a:solidFill>
                        </a:rPr>
                        <a:t>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ko-KR" altLang="en-US" sz="1400" b="1" dirty="0">
                          <a:solidFill>
                            <a:schemeClr val="tx1"/>
                          </a:solidFill>
                        </a:rPr>
                        <a:t>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ko-KR" altLang="en-US" sz="1400" b="1" dirty="0">
                          <a:solidFill>
                            <a:schemeClr val="tx1"/>
                          </a:solidFill>
                        </a:rPr>
                        <a:t>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8374281"/>
                  </a:ext>
                </a:extLst>
              </a:tr>
            </a:tbl>
          </a:graphicData>
        </a:graphic>
      </p:graphicFrame>
      <p:pic>
        <p:nvPicPr>
          <p:cNvPr id="4" name="그림 3">
            <a:extLst>
              <a:ext uri="{FF2B5EF4-FFF2-40B4-BE49-F238E27FC236}">
                <a16:creationId xmlns:a16="http://schemas.microsoft.com/office/drawing/2014/main" id="{11727BFC-6C7E-2FF9-2476-AC9B4BEF92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521" y="1329726"/>
            <a:ext cx="7011378" cy="5210902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474986F7-F07E-D864-D552-6AD3EA1A21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6156" y="1252036"/>
            <a:ext cx="4671433" cy="5357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5179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 descr="텍스트, 전자기기이(가) 표시된 사진&#10;&#10;자동 생성된 설명">
            <a:extLst>
              <a:ext uri="{FF2B5EF4-FFF2-40B4-BE49-F238E27FC236}">
                <a16:creationId xmlns:a16="http://schemas.microsoft.com/office/drawing/2014/main" id="{A7DA1E2D-7BF5-4758-AA72-8BA24A54AF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8417" y="960612"/>
            <a:ext cx="3384974" cy="1937247"/>
          </a:xfrm>
          <a:prstGeom prst="rect">
            <a:avLst/>
          </a:prstGeom>
          <a:ln w="19050">
            <a:solidFill>
              <a:schemeClr val="dk1">
                <a:shade val="50000"/>
              </a:schemeClr>
            </a:solidFill>
          </a:ln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2. </a:t>
            </a:r>
            <a:r>
              <a:rPr lang="ko-KR" altLang="en-US" sz="2400" b="1" dirty="0">
                <a:solidFill>
                  <a:schemeClr val="bg1"/>
                </a:solidFill>
              </a:rPr>
              <a:t>입지 분석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4DB78160-391C-42C0-84C4-269152A3AD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06" y="951647"/>
            <a:ext cx="3434454" cy="4194119"/>
          </a:xfrm>
          <a:prstGeom prst="rect">
            <a:avLst/>
          </a:prstGeom>
          <a:ln w="19050">
            <a:solidFill>
              <a:schemeClr val="dk1">
                <a:shade val="50000"/>
              </a:schemeClr>
            </a:solidFill>
          </a:ln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364C41A1-E981-4FA0-97F1-0D6D2EA6C360}"/>
              </a:ext>
            </a:extLst>
          </p:cNvPr>
          <p:cNvSpPr/>
          <p:nvPr/>
        </p:nvSpPr>
        <p:spPr>
          <a:xfrm>
            <a:off x="79340" y="4303862"/>
            <a:ext cx="1453625" cy="841904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CE5B14-D4FD-40B2-A4DD-0002EC0FB01D}"/>
              </a:ext>
            </a:extLst>
          </p:cNvPr>
          <p:cNvSpPr txBox="1"/>
          <p:nvPr/>
        </p:nvSpPr>
        <p:spPr>
          <a:xfrm>
            <a:off x="8699923" y="2990199"/>
            <a:ext cx="3393467" cy="646331"/>
          </a:xfrm>
          <a:prstGeom prst="rect">
            <a:avLst/>
          </a:prstGeom>
          <a:noFill/>
          <a:ln w="19050">
            <a:solidFill>
              <a:schemeClr val="dk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ko-KR" dirty="0"/>
              <a:t>3. </a:t>
            </a:r>
            <a:r>
              <a:rPr lang="ko-KR" altLang="en-US" dirty="0" err="1"/>
              <a:t>호갱노노</a:t>
            </a:r>
            <a:r>
              <a:rPr lang="en-US" altLang="ko-KR" dirty="0"/>
              <a:t>-</a:t>
            </a:r>
            <a:r>
              <a:rPr lang="ko-KR" altLang="en-US" dirty="0"/>
              <a:t>학원가 </a:t>
            </a:r>
            <a:endParaRPr lang="en-US" altLang="ko-KR" dirty="0"/>
          </a:p>
          <a:p>
            <a:r>
              <a:rPr lang="ko-KR" altLang="en-US" dirty="0"/>
              <a:t>학원가 밀집 지역 살펴보기 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7A120494-7F61-4B1C-BF9F-B32209716D33}"/>
              </a:ext>
            </a:extLst>
          </p:cNvPr>
          <p:cNvSpPr/>
          <p:nvPr/>
        </p:nvSpPr>
        <p:spPr>
          <a:xfrm>
            <a:off x="11338977" y="2032762"/>
            <a:ext cx="597962" cy="31177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9E1B55A4-BCCF-428D-99CA-86DA631B14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7913" y="3728870"/>
            <a:ext cx="3405477" cy="2009695"/>
          </a:xfrm>
          <a:prstGeom prst="rect">
            <a:avLst/>
          </a:prstGeom>
          <a:ln w="19050">
            <a:solidFill>
              <a:schemeClr val="dk1">
                <a:shade val="50000"/>
              </a:schemeClr>
            </a:solidFill>
          </a:ln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id="{91359F94-3008-424D-BD67-C244D2D9D89B}"/>
              </a:ext>
            </a:extLst>
          </p:cNvPr>
          <p:cNvSpPr/>
          <p:nvPr/>
        </p:nvSpPr>
        <p:spPr>
          <a:xfrm>
            <a:off x="9224684" y="323018"/>
            <a:ext cx="2868706" cy="44294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b="1" dirty="0"/>
              <a:t>✅  학군 </a:t>
            </a:r>
            <a:r>
              <a:rPr lang="en-US" altLang="ko-KR" sz="2400" b="1" dirty="0"/>
              <a:t>+ </a:t>
            </a:r>
            <a:r>
              <a:rPr lang="ko-KR" altLang="en-US" sz="2400" b="1" dirty="0"/>
              <a:t>학원가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36FAED8-5585-428E-A50A-BC11D8E201EB}"/>
              </a:ext>
            </a:extLst>
          </p:cNvPr>
          <p:cNvSpPr txBox="1"/>
          <p:nvPr/>
        </p:nvSpPr>
        <p:spPr>
          <a:xfrm>
            <a:off x="8675987" y="5830905"/>
            <a:ext cx="3417403" cy="738664"/>
          </a:xfrm>
          <a:prstGeom prst="rect">
            <a:avLst/>
          </a:prstGeom>
          <a:noFill/>
          <a:ln w="19050">
            <a:solidFill>
              <a:schemeClr val="dk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ko-KR" sz="1400" dirty="0"/>
              <a:t>*</a:t>
            </a:r>
            <a:r>
              <a:rPr lang="ko-KR" altLang="en-US" sz="1400" dirty="0"/>
              <a:t>혹시 아실 지도에서 개발정보를 없애고 싶다면 우측 </a:t>
            </a:r>
            <a:r>
              <a:rPr lang="en-US" altLang="ko-KR" sz="1400" dirty="0"/>
              <a:t>‘</a:t>
            </a:r>
            <a:r>
              <a:rPr lang="ko-KR" altLang="en-US" sz="1400" dirty="0"/>
              <a:t>지도</a:t>
            </a:r>
            <a:r>
              <a:rPr lang="en-US" altLang="ko-KR" sz="1400" dirty="0"/>
              <a:t>＇</a:t>
            </a:r>
            <a:r>
              <a:rPr lang="ko-KR" altLang="en-US" sz="1400" dirty="0"/>
              <a:t>버튼에서 </a:t>
            </a:r>
            <a:r>
              <a:rPr lang="en-US" altLang="ko-KR" sz="1400" dirty="0"/>
              <a:t>‘</a:t>
            </a:r>
            <a:r>
              <a:rPr lang="ko-KR" altLang="en-US" sz="1400" dirty="0"/>
              <a:t>개발</a:t>
            </a:r>
            <a:r>
              <a:rPr lang="en-US" altLang="ko-KR" sz="1400" dirty="0"/>
              <a:t>＇</a:t>
            </a:r>
            <a:r>
              <a:rPr lang="ko-KR" altLang="en-US" sz="1400" dirty="0"/>
              <a:t>체크박스 해제</a:t>
            </a:r>
            <a:r>
              <a:rPr lang="en-US" altLang="ko-KR" sz="1400" dirty="0"/>
              <a:t>!</a:t>
            </a:r>
            <a:endParaRPr lang="ko-KR" altLang="en-US" sz="1400" dirty="0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A96D5D55-84FC-47B6-8438-6AFB8B842EC0}"/>
              </a:ext>
            </a:extLst>
          </p:cNvPr>
          <p:cNvSpPr/>
          <p:nvPr/>
        </p:nvSpPr>
        <p:spPr>
          <a:xfrm>
            <a:off x="11636190" y="3728870"/>
            <a:ext cx="457200" cy="430729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59AF17E0-F4FA-4031-97F9-8839CFED3B9A}"/>
              </a:ext>
            </a:extLst>
          </p:cNvPr>
          <p:cNvSpPr/>
          <p:nvPr/>
        </p:nvSpPr>
        <p:spPr>
          <a:xfrm>
            <a:off x="10195678" y="4542647"/>
            <a:ext cx="457200" cy="430729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D2834837-A461-4BEC-B983-503597511D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8838" y="828812"/>
            <a:ext cx="7583822" cy="6029188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DD67D11B-F093-1D26-34F6-1050C6F0CA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7" y="871177"/>
            <a:ext cx="4408354" cy="5840516"/>
          </a:xfrm>
          <a:prstGeom prst="rect">
            <a:avLst/>
          </a:prstGeom>
        </p:spPr>
      </p:pic>
      <p:sp>
        <p:nvSpPr>
          <p:cNvPr id="24" name="순서도: 연결자 23">
            <a:extLst>
              <a:ext uri="{FF2B5EF4-FFF2-40B4-BE49-F238E27FC236}">
                <a16:creationId xmlns:a16="http://schemas.microsoft.com/office/drawing/2014/main" id="{7E1B5B6D-1B1C-5125-E981-984A35E5F2DC}"/>
              </a:ext>
            </a:extLst>
          </p:cNvPr>
          <p:cNvSpPr/>
          <p:nvPr/>
        </p:nvSpPr>
        <p:spPr>
          <a:xfrm>
            <a:off x="322217" y="2786743"/>
            <a:ext cx="548640" cy="642257"/>
          </a:xfrm>
          <a:prstGeom prst="flowChartConnector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순서도: 연결자 26">
            <a:extLst>
              <a:ext uri="{FF2B5EF4-FFF2-40B4-BE49-F238E27FC236}">
                <a16:creationId xmlns:a16="http://schemas.microsoft.com/office/drawing/2014/main" id="{64474875-732E-C312-1C19-51C7DFDFC7EA}"/>
              </a:ext>
            </a:extLst>
          </p:cNvPr>
          <p:cNvSpPr/>
          <p:nvPr/>
        </p:nvSpPr>
        <p:spPr>
          <a:xfrm>
            <a:off x="474617" y="3888130"/>
            <a:ext cx="548640" cy="642257"/>
          </a:xfrm>
          <a:prstGeom prst="flowChartConnector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순서도: 연결자 27">
            <a:extLst>
              <a:ext uri="{FF2B5EF4-FFF2-40B4-BE49-F238E27FC236}">
                <a16:creationId xmlns:a16="http://schemas.microsoft.com/office/drawing/2014/main" id="{E61F5F6E-A054-2B5A-D78A-E22E0A131216}"/>
              </a:ext>
            </a:extLst>
          </p:cNvPr>
          <p:cNvSpPr/>
          <p:nvPr/>
        </p:nvSpPr>
        <p:spPr>
          <a:xfrm>
            <a:off x="975616" y="4403685"/>
            <a:ext cx="548640" cy="642257"/>
          </a:xfrm>
          <a:prstGeom prst="flowChartConnector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69509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>
            <a:extLst>
              <a:ext uri="{FF2B5EF4-FFF2-40B4-BE49-F238E27FC236}">
                <a16:creationId xmlns:a16="http://schemas.microsoft.com/office/drawing/2014/main" id="{33435759-C363-4455-BED8-4EE4C56E63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937" y="1503657"/>
            <a:ext cx="8121937" cy="5369103"/>
          </a:xfrm>
          <a:prstGeom prst="rect">
            <a:avLst/>
          </a:prstGeom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2. </a:t>
            </a:r>
            <a:r>
              <a:rPr lang="ko-KR" altLang="en-US" sz="2400" b="1" dirty="0">
                <a:solidFill>
                  <a:schemeClr val="bg1"/>
                </a:solidFill>
              </a:rPr>
              <a:t>입지 분석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CB317DF-017D-46A3-8796-ADABB8AE52B8}"/>
              </a:ext>
            </a:extLst>
          </p:cNvPr>
          <p:cNvSpPr/>
          <p:nvPr/>
        </p:nvSpPr>
        <p:spPr>
          <a:xfrm>
            <a:off x="8547573" y="2872311"/>
            <a:ext cx="3451411" cy="3615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pc="-150" dirty="0">
                <a:solidFill>
                  <a:schemeClr val="tx1"/>
                </a:solidFill>
              </a:rPr>
              <a:t>💡 </a:t>
            </a:r>
            <a:r>
              <a:rPr lang="ko-KR" altLang="en-US" b="1" spc="-150" dirty="0">
                <a:solidFill>
                  <a:schemeClr val="tx1"/>
                </a:solidFill>
              </a:rPr>
              <a:t>인사이트</a:t>
            </a:r>
            <a:r>
              <a:rPr lang="ko-KR" altLang="en-US" spc="-150" dirty="0">
                <a:solidFill>
                  <a:schemeClr val="tx1"/>
                </a:solidFill>
              </a:rPr>
              <a:t> 초등학생 아이를 키우는 엄마들은 대부분 </a:t>
            </a:r>
            <a:r>
              <a:rPr lang="en-US" altLang="ko-KR" spc="-150" dirty="0">
                <a:solidFill>
                  <a:schemeClr val="tx1"/>
                </a:solidFill>
              </a:rPr>
              <a:t>30~40</a:t>
            </a:r>
            <a:r>
              <a:rPr lang="ko-KR" altLang="en-US" spc="-150" dirty="0">
                <a:solidFill>
                  <a:schemeClr val="tx1"/>
                </a:solidFill>
              </a:rPr>
              <a:t>대 입니다</a:t>
            </a:r>
            <a:r>
              <a:rPr lang="en-US" altLang="ko-KR" spc="-150" dirty="0">
                <a:solidFill>
                  <a:schemeClr val="tx1"/>
                </a:solidFill>
              </a:rPr>
              <a:t>. </a:t>
            </a:r>
            <a:r>
              <a:rPr lang="ko-KR" altLang="en-US" spc="-150" dirty="0">
                <a:solidFill>
                  <a:schemeClr val="tx1"/>
                </a:solidFill>
              </a:rPr>
              <a:t>어린 아이를 키우며 </a:t>
            </a:r>
            <a:r>
              <a:rPr lang="en-US" altLang="ko-KR" spc="-150" dirty="0">
                <a:solidFill>
                  <a:schemeClr val="tx1"/>
                </a:solidFill>
              </a:rPr>
              <a:t>30~40</a:t>
            </a:r>
            <a:r>
              <a:rPr lang="ko-KR" altLang="en-US" spc="-150" dirty="0">
                <a:solidFill>
                  <a:schemeClr val="tx1"/>
                </a:solidFill>
              </a:rPr>
              <a:t>대가  많이 몰려 있는 동네는 선호하는 지역일 가능성이 큽니다</a:t>
            </a:r>
            <a:r>
              <a:rPr lang="en-US" altLang="ko-KR" spc="-150" dirty="0">
                <a:solidFill>
                  <a:schemeClr val="tx1"/>
                </a:solidFill>
              </a:rPr>
              <a:t>. </a:t>
            </a:r>
            <a:r>
              <a:rPr lang="ko-KR" altLang="en-US" spc="-150" dirty="0">
                <a:solidFill>
                  <a:schemeClr val="tx1"/>
                </a:solidFill>
              </a:rPr>
              <a:t>중학교</a:t>
            </a:r>
            <a:r>
              <a:rPr lang="en-US" altLang="ko-KR" spc="-150" dirty="0">
                <a:solidFill>
                  <a:schemeClr val="tx1"/>
                </a:solidFill>
              </a:rPr>
              <a:t> </a:t>
            </a:r>
            <a:r>
              <a:rPr lang="ko-KR" altLang="en-US" spc="-150" dirty="0">
                <a:solidFill>
                  <a:schemeClr val="tx1"/>
                </a:solidFill>
              </a:rPr>
              <a:t>학업성취도가 높고</a:t>
            </a:r>
            <a:r>
              <a:rPr lang="en-US" altLang="ko-KR" spc="-150" dirty="0">
                <a:solidFill>
                  <a:schemeClr val="tx1"/>
                </a:solidFill>
              </a:rPr>
              <a:t>, </a:t>
            </a:r>
            <a:r>
              <a:rPr lang="ko-KR" altLang="en-US" spc="-150" dirty="0">
                <a:solidFill>
                  <a:schemeClr val="tx1"/>
                </a:solidFill>
              </a:rPr>
              <a:t>학원가가 있으며</a:t>
            </a:r>
            <a:r>
              <a:rPr lang="en-US" altLang="ko-KR" spc="-150" dirty="0">
                <a:solidFill>
                  <a:schemeClr val="tx1"/>
                </a:solidFill>
              </a:rPr>
              <a:t>, </a:t>
            </a:r>
            <a:r>
              <a:rPr lang="ko-KR" altLang="en-US" spc="-150" dirty="0">
                <a:solidFill>
                  <a:schemeClr val="tx1"/>
                </a:solidFill>
              </a:rPr>
              <a:t>초등학교 학급당 학생수가 많다면 선호하는 학군일 가능성이 높겠죠</a:t>
            </a:r>
            <a:r>
              <a:rPr lang="en-US" altLang="ko-KR" spc="-150" dirty="0">
                <a:solidFill>
                  <a:schemeClr val="tx1"/>
                </a:solidFill>
              </a:rPr>
              <a:t>? </a:t>
            </a:r>
            <a:endParaRPr lang="ko-KR" altLang="en-US" spc="-150" dirty="0">
              <a:solidFill>
                <a:schemeClr val="tx1"/>
              </a:solidFill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F6D8647F-F442-4C9F-BB99-512B7713F425}"/>
              </a:ext>
            </a:extLst>
          </p:cNvPr>
          <p:cNvSpPr/>
          <p:nvPr/>
        </p:nvSpPr>
        <p:spPr>
          <a:xfrm>
            <a:off x="234643" y="1490352"/>
            <a:ext cx="7402764" cy="70407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dirty="0">
                <a:solidFill>
                  <a:schemeClr val="tx1"/>
                </a:solidFill>
              </a:rPr>
              <a:t>네이버 부동산 </a:t>
            </a:r>
            <a:r>
              <a:rPr lang="en-US" altLang="ko-KR" dirty="0">
                <a:solidFill>
                  <a:schemeClr val="tx1"/>
                </a:solidFill>
              </a:rPr>
              <a:t>– </a:t>
            </a:r>
            <a:r>
              <a:rPr lang="ko-KR" altLang="en-US" dirty="0">
                <a:solidFill>
                  <a:schemeClr val="tx1"/>
                </a:solidFill>
              </a:rPr>
              <a:t>학군 </a:t>
            </a:r>
            <a:r>
              <a:rPr lang="en-US" altLang="ko-KR" dirty="0">
                <a:solidFill>
                  <a:schemeClr val="tx1"/>
                </a:solidFill>
              </a:rPr>
              <a:t>– </a:t>
            </a:r>
            <a:r>
              <a:rPr lang="ko-KR" altLang="en-US" dirty="0">
                <a:solidFill>
                  <a:schemeClr val="tx1"/>
                </a:solidFill>
              </a:rPr>
              <a:t>초등학교에 마우스 커서 갖다 대기 </a:t>
            </a:r>
            <a:r>
              <a:rPr lang="en-US" altLang="ko-KR" dirty="0">
                <a:solidFill>
                  <a:schemeClr val="tx1"/>
                </a:solidFill>
              </a:rPr>
              <a:t>– </a:t>
            </a:r>
            <a:r>
              <a:rPr lang="ko-KR" altLang="en-US" dirty="0">
                <a:solidFill>
                  <a:schemeClr val="tx1"/>
                </a:solidFill>
              </a:rPr>
              <a:t>학급당 학생수 적기 </a:t>
            </a:r>
            <a:r>
              <a:rPr lang="en-US" altLang="ko-KR" dirty="0">
                <a:solidFill>
                  <a:schemeClr val="tx1"/>
                </a:solidFill>
              </a:rPr>
              <a:t>(</a:t>
            </a:r>
            <a:r>
              <a:rPr lang="ko-KR" altLang="en-US" dirty="0">
                <a:solidFill>
                  <a:schemeClr val="tx1"/>
                </a:solidFill>
              </a:rPr>
              <a:t>힌트</a:t>
            </a:r>
            <a:r>
              <a:rPr lang="en-US" altLang="ko-KR" dirty="0">
                <a:solidFill>
                  <a:schemeClr val="tx1"/>
                </a:solidFill>
              </a:rPr>
              <a:t>: 25</a:t>
            </a:r>
            <a:r>
              <a:rPr lang="ko-KR" altLang="en-US" dirty="0">
                <a:solidFill>
                  <a:schemeClr val="tx1"/>
                </a:solidFill>
              </a:rPr>
              <a:t>명 이상이면 많은 편이에요</a:t>
            </a:r>
            <a:r>
              <a:rPr lang="en-US" altLang="ko-KR" dirty="0">
                <a:solidFill>
                  <a:schemeClr val="tx1"/>
                </a:solidFill>
              </a:rPr>
              <a:t>!)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83709B-8A4E-463E-B32A-687A9C290AFF}"/>
              </a:ext>
            </a:extLst>
          </p:cNvPr>
          <p:cNvSpPr txBox="1"/>
          <p:nvPr/>
        </p:nvSpPr>
        <p:spPr>
          <a:xfrm>
            <a:off x="4222630" y="243912"/>
            <a:ext cx="79693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2800" b="1" dirty="0">
                <a:solidFill>
                  <a:schemeClr val="bg1"/>
                </a:solidFill>
              </a:rPr>
              <a:t>🔥한걸음 더</a:t>
            </a:r>
            <a:r>
              <a:rPr lang="en-US" altLang="ko-KR" sz="2800" b="1" dirty="0">
                <a:solidFill>
                  <a:schemeClr val="bg1"/>
                </a:solidFill>
              </a:rPr>
              <a:t>! </a:t>
            </a:r>
            <a:r>
              <a:rPr lang="ko-KR" altLang="en-US" sz="2800" b="1" dirty="0">
                <a:solidFill>
                  <a:schemeClr val="bg1"/>
                </a:solidFill>
              </a:rPr>
              <a:t>학급당 학생수 확인하기 </a:t>
            </a:r>
            <a:r>
              <a:rPr lang="en-US" altLang="ko-KR" sz="2800" b="1" dirty="0">
                <a:solidFill>
                  <a:schemeClr val="bg1"/>
                </a:solidFill>
              </a:rPr>
              <a:t> </a:t>
            </a:r>
            <a:endParaRPr lang="ko-KR" altLang="en-US" sz="2800" b="1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DE343C-9487-48D3-AE61-8A3DECC2B28A}"/>
              </a:ext>
            </a:extLst>
          </p:cNvPr>
          <p:cNvSpPr txBox="1"/>
          <p:nvPr/>
        </p:nvSpPr>
        <p:spPr>
          <a:xfrm>
            <a:off x="6221815" y="829056"/>
            <a:ext cx="58488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*</a:t>
            </a:r>
            <a:r>
              <a:rPr kumimoji="1"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한걸음 더🔥</a:t>
            </a:r>
            <a:r>
              <a:rPr kumimoji="1"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kumimoji="1"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지역 이해를 높이기 위해 </a:t>
            </a:r>
            <a:endParaRPr kumimoji="1"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r"/>
            <a:r>
              <a:rPr kumimoji="1"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조금 더 해볼 수 있는 </a:t>
            </a:r>
            <a:r>
              <a:rPr kumimoji="1" lang="ko-KR" altLang="en-US" sz="160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심화 장표</a:t>
            </a:r>
            <a:r>
              <a:rPr kumimoji="1"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입니다</a:t>
            </a:r>
            <a:r>
              <a:rPr kumimoji="1"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6CD5A7C3-2127-4F4D-B5C3-7CB21833D54D}"/>
              </a:ext>
            </a:extLst>
          </p:cNvPr>
          <p:cNvSpPr/>
          <p:nvPr/>
        </p:nvSpPr>
        <p:spPr>
          <a:xfrm>
            <a:off x="0" y="990233"/>
            <a:ext cx="4043082" cy="46166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b="1" dirty="0"/>
              <a:t>✅초등학교 학급당 학생 수</a:t>
            </a:r>
            <a:endParaRPr lang="ko-KR" altLang="en-US" sz="2800" b="1" dirty="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EC427A0E-B717-49EF-BB3D-9A7C7BBD0483}"/>
              </a:ext>
            </a:extLst>
          </p:cNvPr>
          <p:cNvSpPr/>
          <p:nvPr/>
        </p:nvSpPr>
        <p:spPr>
          <a:xfrm>
            <a:off x="7912294" y="2556770"/>
            <a:ext cx="445103" cy="410561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A528735F-B591-406A-BC7D-DDE4DD1D8AF5}"/>
              </a:ext>
            </a:extLst>
          </p:cNvPr>
          <p:cNvSpPr/>
          <p:nvPr/>
        </p:nvSpPr>
        <p:spPr>
          <a:xfrm>
            <a:off x="7912294" y="1613350"/>
            <a:ext cx="445103" cy="889629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79EC7B5-CBF0-4C2F-8257-75FE6CF6E2BE}"/>
              </a:ext>
            </a:extLst>
          </p:cNvPr>
          <p:cNvSpPr txBox="1"/>
          <p:nvPr/>
        </p:nvSpPr>
        <p:spPr>
          <a:xfrm>
            <a:off x="8321537" y="1571675"/>
            <a:ext cx="46456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dirty="0"/>
              <a:t>← 단지</a:t>
            </a:r>
            <a:r>
              <a:rPr lang="en-US" altLang="ko-KR" dirty="0"/>
              <a:t>/</a:t>
            </a:r>
            <a:r>
              <a:rPr lang="ko-KR" altLang="en-US" dirty="0"/>
              <a:t>개발 탭은 끄고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C8D8377-F7C4-4AB8-8875-15B3E32D821B}"/>
              </a:ext>
            </a:extLst>
          </p:cNvPr>
          <p:cNvSpPr txBox="1"/>
          <p:nvPr/>
        </p:nvSpPr>
        <p:spPr>
          <a:xfrm>
            <a:off x="8321537" y="2502979"/>
            <a:ext cx="46456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dirty="0"/>
              <a:t>← 학군 탭 클릭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8A47A146-93ED-F9CE-DDA4-844E3D0C35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822" y="1413831"/>
            <a:ext cx="8389695" cy="5444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3398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2. </a:t>
            </a:r>
            <a:r>
              <a:rPr lang="ko-KR" altLang="en-US" sz="2400" b="1" dirty="0">
                <a:solidFill>
                  <a:schemeClr val="bg1"/>
                </a:solidFill>
              </a:rPr>
              <a:t>입지 분석</a:t>
            </a: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21D71A7E-1DA3-48AB-A687-103FFB349956}"/>
              </a:ext>
            </a:extLst>
          </p:cNvPr>
          <p:cNvSpPr/>
          <p:nvPr/>
        </p:nvSpPr>
        <p:spPr>
          <a:xfrm>
            <a:off x="0" y="879127"/>
            <a:ext cx="1597197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b="1" dirty="0"/>
              <a:t>✅  환경</a:t>
            </a:r>
          </a:p>
        </p:txBody>
      </p:sp>
      <p:pic>
        <p:nvPicPr>
          <p:cNvPr id="31" name="그림 30">
            <a:extLst>
              <a:ext uri="{FF2B5EF4-FFF2-40B4-BE49-F238E27FC236}">
                <a16:creationId xmlns:a16="http://schemas.microsoft.com/office/drawing/2014/main" id="{5FF4F535-85C7-46D2-9C59-5BF8D01F6CE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  <a14:imgEffect>
                      <a14:brightnessContrast bright="3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687" y="3413409"/>
            <a:ext cx="279799" cy="279799"/>
          </a:xfrm>
          <a:prstGeom prst="rect">
            <a:avLst/>
          </a:prstGeom>
        </p:spPr>
      </p:pic>
      <p:pic>
        <p:nvPicPr>
          <p:cNvPr id="32" name="그림 31">
            <a:extLst>
              <a:ext uri="{FF2B5EF4-FFF2-40B4-BE49-F238E27FC236}">
                <a16:creationId xmlns:a16="http://schemas.microsoft.com/office/drawing/2014/main" id="{2D3A3616-1EC7-4D5F-892C-7332171EE355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  <a14:imgEffect>
                      <a14:brightnessContrast bright="3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4452" y="4778084"/>
            <a:ext cx="279799" cy="279799"/>
          </a:xfrm>
          <a:prstGeom prst="rect">
            <a:avLst/>
          </a:prstGeom>
        </p:spPr>
      </p:pic>
      <p:pic>
        <p:nvPicPr>
          <p:cNvPr id="33" name="그림 32">
            <a:extLst>
              <a:ext uri="{FF2B5EF4-FFF2-40B4-BE49-F238E27FC236}">
                <a16:creationId xmlns:a16="http://schemas.microsoft.com/office/drawing/2014/main" id="{B29F923F-00D9-4C6F-BA53-1B1A95E281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5297" y="3554445"/>
            <a:ext cx="477244" cy="477244"/>
          </a:xfrm>
          <a:prstGeom prst="rect">
            <a:avLst/>
          </a:prstGeom>
        </p:spPr>
      </p:pic>
      <p:pic>
        <p:nvPicPr>
          <p:cNvPr id="34" name="그림 33">
            <a:extLst>
              <a:ext uri="{FF2B5EF4-FFF2-40B4-BE49-F238E27FC236}">
                <a16:creationId xmlns:a16="http://schemas.microsoft.com/office/drawing/2014/main" id="{B1EB188A-D4EE-45DD-ACCD-8D253A9221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2708" y="1821927"/>
            <a:ext cx="1005233" cy="224502"/>
          </a:xfrm>
          <a:prstGeom prst="rect">
            <a:avLst/>
          </a:prstGeom>
        </p:spPr>
      </p:pic>
      <p:pic>
        <p:nvPicPr>
          <p:cNvPr id="35" name="그림 34">
            <a:extLst>
              <a:ext uri="{FF2B5EF4-FFF2-40B4-BE49-F238E27FC236}">
                <a16:creationId xmlns:a16="http://schemas.microsoft.com/office/drawing/2014/main" id="{22B716D7-E8A3-40DD-A0D9-0BFEC0067B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3414" y="2166084"/>
            <a:ext cx="508933" cy="508933"/>
          </a:xfrm>
          <a:prstGeom prst="rect">
            <a:avLst/>
          </a:prstGeom>
        </p:spPr>
      </p:pic>
      <p:pic>
        <p:nvPicPr>
          <p:cNvPr id="37" name="그림 36">
            <a:extLst>
              <a:ext uri="{FF2B5EF4-FFF2-40B4-BE49-F238E27FC236}">
                <a16:creationId xmlns:a16="http://schemas.microsoft.com/office/drawing/2014/main" id="{4DEEB5AA-D078-41BE-9827-E84451F79E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4351" y="2166085"/>
            <a:ext cx="508933" cy="508933"/>
          </a:xfrm>
          <a:prstGeom prst="rect">
            <a:avLst/>
          </a:prstGeom>
        </p:spPr>
      </p:pic>
      <p:graphicFrame>
        <p:nvGraphicFramePr>
          <p:cNvPr id="38" name="표 19">
            <a:extLst>
              <a:ext uri="{FF2B5EF4-FFF2-40B4-BE49-F238E27FC236}">
                <a16:creationId xmlns:a16="http://schemas.microsoft.com/office/drawing/2014/main" id="{CC7A4888-FDF1-4F45-A117-1FE5238E80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9478765"/>
              </p:ext>
            </p:extLst>
          </p:nvPr>
        </p:nvGraphicFramePr>
        <p:xfrm>
          <a:off x="7894334" y="83328"/>
          <a:ext cx="4147097" cy="694478"/>
        </p:xfrm>
        <a:graphic>
          <a:graphicData uri="http://schemas.openxmlformats.org/drawingml/2006/table">
            <a:tbl>
              <a:tblPr firstRow="1" bandRow="1">
                <a:tableStyleId>{91EBBBCC-DAD2-459C-BE2E-F6DE35CF9A28}</a:tableStyleId>
              </a:tblPr>
              <a:tblGrid>
                <a:gridCol w="980108">
                  <a:extLst>
                    <a:ext uri="{9D8B030D-6E8A-4147-A177-3AD203B41FA5}">
                      <a16:colId xmlns:a16="http://schemas.microsoft.com/office/drawing/2014/main" val="1295966299"/>
                    </a:ext>
                  </a:extLst>
                </a:gridCol>
                <a:gridCol w="1015733">
                  <a:extLst>
                    <a:ext uri="{9D8B030D-6E8A-4147-A177-3AD203B41FA5}">
                      <a16:colId xmlns:a16="http://schemas.microsoft.com/office/drawing/2014/main" val="1343163649"/>
                    </a:ext>
                  </a:extLst>
                </a:gridCol>
                <a:gridCol w="1095593">
                  <a:extLst>
                    <a:ext uri="{9D8B030D-6E8A-4147-A177-3AD203B41FA5}">
                      <a16:colId xmlns:a16="http://schemas.microsoft.com/office/drawing/2014/main" val="4200406193"/>
                    </a:ext>
                  </a:extLst>
                </a:gridCol>
                <a:gridCol w="1055663">
                  <a:extLst>
                    <a:ext uri="{9D8B030D-6E8A-4147-A177-3AD203B41FA5}">
                      <a16:colId xmlns:a16="http://schemas.microsoft.com/office/drawing/2014/main" val="204140457"/>
                    </a:ext>
                  </a:extLst>
                </a:gridCol>
              </a:tblGrid>
              <a:tr h="32363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chemeClr val="tx1"/>
                          </a:solidFill>
                        </a:rPr>
                        <a:t>지역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chemeClr val="tx1"/>
                          </a:solidFill>
                        </a:rPr>
                        <a:t>백화점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chemeClr val="tx1"/>
                          </a:solidFill>
                        </a:rPr>
                        <a:t>마트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chemeClr val="tx1"/>
                          </a:solidFill>
                        </a:rPr>
                        <a:t>종합병원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7655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tx1"/>
                          </a:solidFill>
                        </a:rPr>
                        <a:t>구로구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ko-KR" altLang="en-US" sz="1400" b="1" dirty="0">
                          <a:solidFill>
                            <a:schemeClr val="tx1"/>
                          </a:solidFill>
                        </a:rPr>
                        <a:t>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1400" b="1" dirty="0">
                          <a:solidFill>
                            <a:schemeClr val="tx1"/>
                          </a:solidFill>
                        </a:rPr>
                        <a:t>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1400" b="1" dirty="0">
                          <a:solidFill>
                            <a:schemeClr val="tx1"/>
                          </a:solidFill>
                        </a:rPr>
                        <a:t>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8374281"/>
                  </a:ext>
                </a:extLst>
              </a:tr>
            </a:tbl>
          </a:graphicData>
        </a:graphic>
      </p:graphicFrame>
      <p:pic>
        <p:nvPicPr>
          <p:cNvPr id="4" name="그림 3">
            <a:extLst>
              <a:ext uri="{FF2B5EF4-FFF2-40B4-BE49-F238E27FC236}">
                <a16:creationId xmlns:a16="http://schemas.microsoft.com/office/drawing/2014/main" id="{76BD516F-4AFF-D2FF-B926-1506A609D3D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97197" y="910190"/>
            <a:ext cx="10470559" cy="5864481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79700C27-D520-0E39-CDC0-D0E3CD6C5846}"/>
              </a:ext>
            </a:extLst>
          </p:cNvPr>
          <p:cNvSpPr/>
          <p:nvPr/>
        </p:nvSpPr>
        <p:spPr>
          <a:xfrm>
            <a:off x="6385" y="5861533"/>
            <a:ext cx="5828890" cy="945563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>
                <a:solidFill>
                  <a:schemeClr val="bg2">
                    <a:lumMod val="10000"/>
                  </a:schemeClr>
                </a:solidFill>
              </a:rPr>
              <a:t>성동구 내에는 백화점은 없고</a:t>
            </a:r>
            <a:r>
              <a:rPr lang="en-US" altLang="ko-KR" sz="1600" dirty="0">
                <a:solidFill>
                  <a:schemeClr val="bg2">
                    <a:lumMod val="10000"/>
                  </a:schemeClr>
                </a:solidFill>
              </a:rPr>
              <a:t>, </a:t>
            </a:r>
            <a:r>
              <a:rPr lang="ko-KR" altLang="en-US" sz="1600" dirty="0">
                <a:solidFill>
                  <a:schemeClr val="bg2">
                    <a:lumMod val="10000"/>
                  </a:schemeClr>
                </a:solidFill>
              </a:rPr>
              <a:t>대형마트 </a:t>
            </a:r>
            <a:r>
              <a:rPr lang="en-US" altLang="ko-KR" sz="1600" dirty="0">
                <a:solidFill>
                  <a:schemeClr val="bg2">
                    <a:lumMod val="10000"/>
                  </a:schemeClr>
                </a:solidFill>
              </a:rPr>
              <a:t>2</a:t>
            </a:r>
            <a:r>
              <a:rPr lang="ko-KR" altLang="en-US" sz="1600" dirty="0">
                <a:solidFill>
                  <a:schemeClr val="bg2">
                    <a:lumMod val="10000"/>
                  </a:schemeClr>
                </a:solidFill>
              </a:rPr>
              <a:t>곳</a:t>
            </a:r>
            <a:r>
              <a:rPr lang="en-US" altLang="ko-KR" sz="1600" dirty="0">
                <a:solidFill>
                  <a:schemeClr val="bg2">
                    <a:lumMod val="10000"/>
                  </a:schemeClr>
                </a:solidFill>
              </a:rPr>
              <a:t>, </a:t>
            </a:r>
            <a:r>
              <a:rPr lang="ko-KR" altLang="en-US" sz="1600" dirty="0">
                <a:solidFill>
                  <a:schemeClr val="bg2">
                    <a:lumMod val="10000"/>
                  </a:schemeClr>
                </a:solidFill>
              </a:rPr>
              <a:t>종합병원 </a:t>
            </a:r>
            <a:r>
              <a:rPr lang="en-US" altLang="ko-KR" sz="1600" dirty="0">
                <a:solidFill>
                  <a:schemeClr val="bg2">
                    <a:lumMod val="10000"/>
                  </a:schemeClr>
                </a:solidFill>
              </a:rPr>
              <a:t>1</a:t>
            </a:r>
            <a:r>
              <a:rPr lang="ko-KR" altLang="en-US" sz="1600" dirty="0">
                <a:solidFill>
                  <a:schemeClr val="bg2">
                    <a:lumMod val="10000"/>
                  </a:schemeClr>
                </a:solidFill>
              </a:rPr>
              <a:t>곳</a:t>
            </a:r>
            <a:r>
              <a:rPr lang="en-US" altLang="ko-KR" sz="1600" dirty="0">
                <a:solidFill>
                  <a:schemeClr val="bg2">
                    <a:lumMod val="10000"/>
                  </a:schemeClr>
                </a:solidFill>
              </a:rPr>
              <a:t>(</a:t>
            </a:r>
            <a:r>
              <a:rPr lang="ko-KR" altLang="en-US" sz="1600" dirty="0">
                <a:solidFill>
                  <a:schemeClr val="bg2">
                    <a:lumMod val="10000"/>
                  </a:schemeClr>
                </a:solidFill>
              </a:rPr>
              <a:t>한양대병원</a:t>
            </a:r>
            <a:r>
              <a:rPr lang="en-US" altLang="ko-KR" sz="1600" dirty="0">
                <a:solidFill>
                  <a:schemeClr val="bg2">
                    <a:lumMod val="10000"/>
                  </a:schemeClr>
                </a:solidFill>
              </a:rPr>
              <a:t>)</a:t>
            </a:r>
            <a:r>
              <a:rPr lang="ko-KR" altLang="en-US" sz="1600" dirty="0">
                <a:solidFill>
                  <a:schemeClr val="bg2">
                    <a:lumMod val="10000"/>
                  </a:schemeClr>
                </a:solidFill>
              </a:rPr>
              <a:t>이 있다</a:t>
            </a:r>
            <a:r>
              <a:rPr lang="en-US" altLang="ko-KR" sz="1600" dirty="0">
                <a:solidFill>
                  <a:schemeClr val="bg2">
                    <a:lumMod val="10000"/>
                  </a:schemeClr>
                </a:solidFill>
              </a:rPr>
              <a:t>. </a:t>
            </a:r>
            <a:r>
              <a:rPr lang="ko-KR" altLang="en-US" sz="1600" dirty="0">
                <a:solidFill>
                  <a:schemeClr val="bg2">
                    <a:lumMod val="10000"/>
                  </a:schemeClr>
                </a:solidFill>
              </a:rPr>
              <a:t>상권은 성수동 쪽에 </a:t>
            </a:r>
            <a:r>
              <a:rPr lang="ko-KR" altLang="en-US" sz="1600" dirty="0" err="1">
                <a:solidFill>
                  <a:schemeClr val="bg2">
                    <a:lumMod val="10000"/>
                  </a:schemeClr>
                </a:solidFill>
              </a:rPr>
              <a:t>몰려있고</a:t>
            </a:r>
            <a:r>
              <a:rPr lang="en-US" altLang="ko-KR" sz="1600" dirty="0">
                <a:solidFill>
                  <a:schemeClr val="bg2">
                    <a:lumMod val="10000"/>
                  </a:schemeClr>
                </a:solidFill>
              </a:rPr>
              <a:t>, </a:t>
            </a:r>
            <a:r>
              <a:rPr lang="ko-KR" altLang="en-US" sz="1600" dirty="0">
                <a:solidFill>
                  <a:schemeClr val="bg2">
                    <a:lumMod val="10000"/>
                  </a:schemeClr>
                </a:solidFill>
              </a:rPr>
              <a:t>성동구 전반적으로 편의시설이 부족하다는 생각이 들었다</a:t>
            </a:r>
            <a:r>
              <a:rPr lang="en-US" altLang="ko-KR" sz="1600" dirty="0">
                <a:solidFill>
                  <a:schemeClr val="bg2">
                    <a:lumMod val="10000"/>
                  </a:schemeClr>
                </a:solidFill>
              </a:rPr>
              <a:t>.</a:t>
            </a:r>
            <a:r>
              <a:rPr lang="ko-KR" altLang="en-US" sz="1600" dirty="0">
                <a:solidFill>
                  <a:schemeClr val="bg2">
                    <a:lumMod val="10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145450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76B4DA62-025C-455C-95D6-20D20D3770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976" y="1890942"/>
            <a:ext cx="8057824" cy="323732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2. </a:t>
            </a:r>
            <a:r>
              <a:rPr lang="ko-KR" altLang="en-US" sz="2400" b="1" dirty="0">
                <a:solidFill>
                  <a:schemeClr val="bg1"/>
                </a:solidFill>
              </a:rPr>
              <a:t>입지 분석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580E2C7-CAEF-4AC2-AA29-6EC7C688DE57}"/>
              </a:ext>
            </a:extLst>
          </p:cNvPr>
          <p:cNvSpPr txBox="1"/>
          <p:nvPr/>
        </p:nvSpPr>
        <p:spPr>
          <a:xfrm>
            <a:off x="352699" y="5357793"/>
            <a:ext cx="11486601" cy="1477328"/>
          </a:xfrm>
          <a:prstGeom prst="rect">
            <a:avLst/>
          </a:prstGeom>
          <a:solidFill>
            <a:schemeClr val="bg2">
              <a:alpha val="56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dirty="0"/>
              <a:t>💡</a:t>
            </a:r>
            <a:r>
              <a:rPr lang="ko-KR" altLang="en-US" b="1" dirty="0"/>
              <a:t>인사이트</a:t>
            </a:r>
            <a:r>
              <a:rPr lang="ko-KR" altLang="en-US" dirty="0"/>
              <a:t> 해당 구의 앞으로 </a:t>
            </a:r>
            <a:r>
              <a:rPr lang="en-US" altLang="ko-KR" dirty="0"/>
              <a:t>3</a:t>
            </a:r>
            <a:r>
              <a:rPr lang="ko-KR" altLang="en-US" dirty="0"/>
              <a:t>년 </a:t>
            </a:r>
            <a:r>
              <a:rPr lang="ko-KR" altLang="en-US" dirty="0" err="1"/>
              <a:t>입주량을</a:t>
            </a:r>
            <a:r>
              <a:rPr lang="ko-KR" altLang="en-US" dirty="0"/>
              <a:t> 살펴보세요</a:t>
            </a:r>
            <a:r>
              <a:rPr lang="en-US" altLang="ko-KR" dirty="0"/>
              <a:t>. </a:t>
            </a:r>
            <a:r>
              <a:rPr lang="ko-KR" altLang="en-US" dirty="0"/>
              <a:t>빨간색 선이 해당 구의 적정 수요입니다</a:t>
            </a:r>
            <a:r>
              <a:rPr lang="en-US" altLang="ko-KR" dirty="0"/>
              <a:t>. (</a:t>
            </a:r>
            <a:r>
              <a:rPr lang="ko-KR" altLang="en-US" dirty="0"/>
              <a:t>적정 수요 </a:t>
            </a:r>
            <a:r>
              <a:rPr lang="en-US" altLang="ko-KR" dirty="0"/>
              <a:t>= </a:t>
            </a:r>
            <a:r>
              <a:rPr lang="ko-KR" altLang="en-US" dirty="0"/>
              <a:t>인구수 </a:t>
            </a:r>
            <a:r>
              <a:rPr lang="en-US" altLang="ko-KR" dirty="0"/>
              <a:t>x 0.005) </a:t>
            </a:r>
            <a:r>
              <a:rPr lang="ko-KR" altLang="en-US" dirty="0"/>
              <a:t>구로구를 예로 살펴보면 약 </a:t>
            </a:r>
            <a:r>
              <a:rPr lang="en-US" altLang="ko-KR" dirty="0"/>
              <a:t>2000</a:t>
            </a:r>
            <a:r>
              <a:rPr lang="ko-KR" altLang="en-US" dirty="0"/>
              <a:t>세대</a:t>
            </a:r>
            <a:r>
              <a:rPr lang="en-US" altLang="ko-KR" dirty="0"/>
              <a:t>(</a:t>
            </a:r>
            <a:r>
              <a:rPr lang="ko-KR" altLang="en-US" dirty="0"/>
              <a:t>구로구 인구 </a:t>
            </a:r>
            <a:r>
              <a:rPr lang="en-US" altLang="ko-KR" dirty="0"/>
              <a:t>39</a:t>
            </a:r>
            <a:r>
              <a:rPr lang="ko-KR" altLang="en-US" dirty="0"/>
              <a:t>만 </a:t>
            </a:r>
            <a:r>
              <a:rPr lang="en-US" altLang="ko-KR" dirty="0"/>
              <a:t>x 0.005 =1950</a:t>
            </a:r>
            <a:r>
              <a:rPr lang="ko-KR" altLang="en-US" dirty="0"/>
              <a:t>세대</a:t>
            </a:r>
            <a:r>
              <a:rPr lang="en-US" altLang="ko-KR" dirty="0"/>
              <a:t>)</a:t>
            </a:r>
            <a:r>
              <a:rPr lang="ko-KR" altLang="en-US" dirty="0"/>
              <a:t>인데</a:t>
            </a:r>
            <a:r>
              <a:rPr lang="en-US" altLang="ko-KR" dirty="0"/>
              <a:t>, 23</a:t>
            </a:r>
            <a:r>
              <a:rPr lang="ko-KR" altLang="en-US" dirty="0"/>
              <a:t>년</a:t>
            </a:r>
            <a:r>
              <a:rPr lang="en-US" altLang="ko-KR" dirty="0"/>
              <a:t>/24</a:t>
            </a:r>
            <a:r>
              <a:rPr lang="ko-KR" altLang="en-US" dirty="0"/>
              <a:t>년</a:t>
            </a:r>
            <a:r>
              <a:rPr lang="en-US" altLang="ko-KR" dirty="0"/>
              <a:t>/25</a:t>
            </a:r>
            <a:r>
              <a:rPr lang="ko-KR" altLang="en-US" dirty="0"/>
              <a:t>년 입주가 거의 없는 것을 확인할 수 있습니다</a:t>
            </a:r>
            <a:r>
              <a:rPr lang="en-US" altLang="ko-KR" dirty="0"/>
              <a:t>. </a:t>
            </a:r>
            <a:r>
              <a:rPr lang="ko-KR" altLang="en-US" dirty="0"/>
              <a:t>매년 약 </a:t>
            </a:r>
            <a:r>
              <a:rPr lang="en-US" altLang="ko-KR" dirty="0"/>
              <a:t>2000</a:t>
            </a:r>
            <a:r>
              <a:rPr lang="ko-KR" altLang="en-US" dirty="0"/>
              <a:t>세대가 더 필요한 지역인데</a:t>
            </a:r>
            <a:r>
              <a:rPr lang="en-US" altLang="ko-KR" dirty="0"/>
              <a:t>, </a:t>
            </a:r>
            <a:r>
              <a:rPr lang="ko-KR" altLang="en-US" dirty="0"/>
              <a:t>입주가 이렇게 부족하다면 앞으로 전세 부족으로 이어질 수도 있겠죠</a:t>
            </a:r>
            <a:r>
              <a:rPr lang="en-US" altLang="ko-KR" dirty="0"/>
              <a:t>? </a:t>
            </a:r>
            <a:r>
              <a:rPr lang="ko-KR" altLang="en-US" dirty="0"/>
              <a:t>전체적으로 서울은 향후 공급이 많지 않은 상황이니 간단하게 살펴보는게 좋겠습니다 </a:t>
            </a:r>
            <a:r>
              <a:rPr lang="en-US" altLang="ko-KR" dirty="0"/>
              <a:t>^^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927419D5-2C69-4561-A8B4-2FAFDD8A21B6}"/>
              </a:ext>
            </a:extLst>
          </p:cNvPr>
          <p:cNvSpPr/>
          <p:nvPr/>
        </p:nvSpPr>
        <p:spPr>
          <a:xfrm>
            <a:off x="0" y="901324"/>
            <a:ext cx="1600200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b="1" dirty="0"/>
              <a:t>✅  공급</a:t>
            </a:r>
          </a:p>
        </p:txBody>
      </p:sp>
      <p:graphicFrame>
        <p:nvGraphicFramePr>
          <p:cNvPr id="24" name="표 19">
            <a:extLst>
              <a:ext uri="{FF2B5EF4-FFF2-40B4-BE49-F238E27FC236}">
                <a16:creationId xmlns:a16="http://schemas.microsoft.com/office/drawing/2014/main" id="{895C1023-AAFB-4B7C-A6EC-11F54F2692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764106"/>
              </p:ext>
            </p:extLst>
          </p:nvPr>
        </p:nvGraphicFramePr>
        <p:xfrm>
          <a:off x="8124850" y="-3684"/>
          <a:ext cx="3964887" cy="776574"/>
        </p:xfrm>
        <a:graphic>
          <a:graphicData uri="http://schemas.openxmlformats.org/drawingml/2006/table">
            <a:tbl>
              <a:tblPr firstRow="1" bandRow="1">
                <a:tableStyleId>{91EBBBCC-DAD2-459C-BE2E-F6DE35CF9A28}</a:tableStyleId>
              </a:tblPr>
              <a:tblGrid>
                <a:gridCol w="833174">
                  <a:extLst>
                    <a:ext uri="{9D8B030D-6E8A-4147-A177-3AD203B41FA5}">
                      <a16:colId xmlns:a16="http://schemas.microsoft.com/office/drawing/2014/main" val="1295966299"/>
                    </a:ext>
                  </a:extLst>
                </a:gridCol>
                <a:gridCol w="1022628">
                  <a:extLst>
                    <a:ext uri="{9D8B030D-6E8A-4147-A177-3AD203B41FA5}">
                      <a16:colId xmlns:a16="http://schemas.microsoft.com/office/drawing/2014/main" val="1343163649"/>
                    </a:ext>
                  </a:extLst>
                </a:gridCol>
                <a:gridCol w="1103030">
                  <a:extLst>
                    <a:ext uri="{9D8B030D-6E8A-4147-A177-3AD203B41FA5}">
                      <a16:colId xmlns:a16="http://schemas.microsoft.com/office/drawing/2014/main" val="4200406193"/>
                    </a:ext>
                  </a:extLst>
                </a:gridCol>
                <a:gridCol w="1006055">
                  <a:extLst>
                    <a:ext uri="{9D8B030D-6E8A-4147-A177-3AD203B41FA5}">
                      <a16:colId xmlns:a16="http://schemas.microsoft.com/office/drawing/2014/main" val="67303311"/>
                    </a:ext>
                  </a:extLst>
                </a:gridCol>
              </a:tblGrid>
              <a:tr h="32394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chemeClr val="tx1"/>
                          </a:solidFill>
                        </a:rPr>
                        <a:t>지역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/>
                          </a:solidFill>
                        </a:rPr>
                        <a:t>2023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</a:rPr>
                        <a:t>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/>
                          </a:solidFill>
                        </a:rPr>
                        <a:t>2024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</a:rPr>
                        <a:t>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>
                          <a:solidFill>
                            <a:schemeClr val="tx1"/>
                          </a:solidFill>
                        </a:rPr>
                        <a:t>2025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</a:rPr>
                        <a:t>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7655238"/>
                  </a:ext>
                </a:extLst>
              </a:tr>
              <a:tr h="45263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tx1"/>
                          </a:solidFill>
                        </a:rPr>
                        <a:t>구로구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tx1"/>
                          </a:solidFill>
                        </a:rPr>
                        <a:t>부족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tx1"/>
                          </a:solidFill>
                        </a:rPr>
                        <a:t>부족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tx1"/>
                          </a:solidFill>
                        </a:rPr>
                        <a:t>부족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8374281"/>
                  </a:ext>
                </a:extLst>
              </a:tr>
            </a:tbl>
          </a:graphicData>
        </a:graphic>
      </p:graphicFrame>
      <p:sp>
        <p:nvSpPr>
          <p:cNvPr id="27" name="직사각형 26">
            <a:extLst>
              <a:ext uri="{FF2B5EF4-FFF2-40B4-BE49-F238E27FC236}">
                <a16:creationId xmlns:a16="http://schemas.microsoft.com/office/drawing/2014/main" id="{6615693D-1A06-49F1-B7A7-075F2E3CC56F}"/>
              </a:ext>
            </a:extLst>
          </p:cNvPr>
          <p:cNvSpPr/>
          <p:nvPr/>
        </p:nvSpPr>
        <p:spPr>
          <a:xfrm>
            <a:off x="9024437" y="2008948"/>
            <a:ext cx="341406" cy="322022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C0F4C7FE-1AAA-4187-9D59-933872376487}"/>
              </a:ext>
            </a:extLst>
          </p:cNvPr>
          <p:cNvSpPr/>
          <p:nvPr/>
        </p:nvSpPr>
        <p:spPr>
          <a:xfrm>
            <a:off x="12413355" y="1151619"/>
            <a:ext cx="735854" cy="422739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29" name="타원 28">
            <a:extLst>
              <a:ext uri="{FF2B5EF4-FFF2-40B4-BE49-F238E27FC236}">
                <a16:creationId xmlns:a16="http://schemas.microsoft.com/office/drawing/2014/main" id="{252A3872-353E-4F56-8777-917E794E3119}"/>
              </a:ext>
            </a:extLst>
          </p:cNvPr>
          <p:cNvSpPr/>
          <p:nvPr/>
        </p:nvSpPr>
        <p:spPr>
          <a:xfrm>
            <a:off x="7518708" y="3429000"/>
            <a:ext cx="551651" cy="546449"/>
          </a:xfrm>
          <a:prstGeom prst="ellipse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 b="1" dirty="0">
              <a:solidFill>
                <a:srgbClr val="C00000"/>
              </a:solidFill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014D1C03-166B-9B59-49B2-30E6250601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28" y="1456245"/>
            <a:ext cx="11813196" cy="3945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2085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AA4D0590-20B0-45C4-9D01-4D65D50865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5143501" cy="6858002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6357C885-F32F-4FA1-BCA8-31F719FADB39}"/>
              </a:ext>
            </a:extLst>
          </p:cNvPr>
          <p:cNvSpPr/>
          <p:nvPr/>
        </p:nvSpPr>
        <p:spPr>
          <a:xfrm>
            <a:off x="3687105" y="1048725"/>
            <a:ext cx="10018691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ko-KR" altLang="en-US" sz="2800" b="1" dirty="0" err="1">
                <a:latin typeface="+mj-lt"/>
                <a:ea typeface="맑은 고딕" panose="020B0503020000020004" pitchFamily="50" charset="-127"/>
              </a:rPr>
              <a:t>차근</a:t>
            </a:r>
            <a:r>
              <a:rPr kumimoji="1" lang="ko-KR" altLang="en-US" sz="2800" b="1" dirty="0">
                <a:latin typeface="+mj-lt"/>
                <a:ea typeface="맑은 고딕" panose="020B0503020000020004" pitchFamily="50" charset="-127"/>
              </a:rPr>
              <a:t> </a:t>
            </a:r>
            <a:r>
              <a:rPr kumimoji="1" lang="ko-KR" altLang="en-US" sz="2800" b="1" dirty="0" err="1">
                <a:latin typeface="+mj-lt"/>
                <a:ea typeface="맑은 고딕" panose="020B0503020000020004" pitchFamily="50" charset="-127"/>
              </a:rPr>
              <a:t>차근</a:t>
            </a:r>
            <a:r>
              <a:rPr kumimoji="1" lang="ko-KR" altLang="en-US" sz="2800" b="1" dirty="0">
                <a:latin typeface="+mj-lt"/>
                <a:ea typeface="맑은 고딕" panose="020B0503020000020004" pitchFamily="50" charset="-127"/>
              </a:rPr>
              <a:t> </a:t>
            </a:r>
            <a:r>
              <a:rPr kumimoji="1" lang="en-US" altLang="ko-KR" sz="2800" b="1" dirty="0">
                <a:latin typeface="+mj-lt"/>
                <a:ea typeface="맑은 고딕" panose="020B0503020000020004" pitchFamily="50" charset="-127"/>
              </a:rPr>
              <a:t>1</a:t>
            </a:r>
            <a:r>
              <a:rPr kumimoji="1" lang="ko-KR" altLang="en-US" sz="2800" b="1" dirty="0">
                <a:latin typeface="+mj-lt"/>
                <a:ea typeface="맑은 고딕" panose="020B0503020000020004" pitchFamily="50" charset="-127"/>
              </a:rPr>
              <a:t>주차 임장보고서를</a:t>
            </a:r>
            <a:endParaRPr kumimoji="1" lang="en-US" altLang="ko-KR" sz="2800" b="1" dirty="0">
              <a:latin typeface="+mj-lt"/>
              <a:ea typeface="맑은 고딕" panose="020B0503020000020004" pitchFamily="50" charset="-127"/>
            </a:endParaRPr>
          </a:p>
          <a:p>
            <a:pPr algn="ctr"/>
            <a:r>
              <a:rPr kumimoji="1" lang="ko-KR" altLang="en-US" sz="2800" b="1" dirty="0">
                <a:latin typeface="+mj-lt"/>
                <a:ea typeface="맑은 고딕" panose="020B0503020000020004" pitchFamily="50" charset="-127"/>
              </a:rPr>
              <a:t>무사히 마치신 당신</a:t>
            </a:r>
            <a:r>
              <a:rPr kumimoji="1" lang="en-US" altLang="ko-KR" sz="2800" b="1" dirty="0">
                <a:latin typeface="+mj-lt"/>
                <a:ea typeface="맑은 고딕" panose="020B0503020000020004" pitchFamily="50" charset="-127"/>
              </a:rPr>
              <a:t>!</a:t>
            </a:r>
          </a:p>
          <a:p>
            <a:pPr algn="ctr"/>
            <a:endParaRPr kumimoji="1" lang="en-US" altLang="ko-KR" sz="2800" b="1" dirty="0">
              <a:latin typeface="+mj-lt"/>
              <a:ea typeface="맑은 고딕" panose="020B0503020000020004" pitchFamily="50" charset="-127"/>
            </a:endParaRPr>
          </a:p>
          <a:p>
            <a:pPr algn="ctr"/>
            <a:r>
              <a:rPr kumimoji="1" lang="ko-KR" altLang="en-US" sz="2800" b="1" dirty="0">
                <a:latin typeface="+mj-lt"/>
                <a:ea typeface="맑은 고딕" panose="020B0503020000020004" pitchFamily="50" charset="-127"/>
              </a:rPr>
              <a:t>한주동안 성장한 내 자신을</a:t>
            </a:r>
            <a:endParaRPr kumimoji="1" lang="en-US" altLang="ko-KR" sz="2800" b="1" dirty="0">
              <a:latin typeface="+mj-lt"/>
              <a:ea typeface="맑은 고딕" panose="020B0503020000020004" pitchFamily="50" charset="-127"/>
            </a:endParaRPr>
          </a:p>
          <a:p>
            <a:pPr algn="ctr"/>
            <a:r>
              <a:rPr kumimoji="1" lang="ko-KR" altLang="en-US" sz="2800" b="1" dirty="0">
                <a:latin typeface="+mj-lt"/>
                <a:ea typeface="맑은 고딕" panose="020B0503020000020004" pitchFamily="50" charset="-127"/>
              </a:rPr>
              <a:t>칭찬해주세요</a:t>
            </a:r>
            <a:r>
              <a:rPr kumimoji="1" lang="en-US" altLang="ko-KR" sz="2800" b="1" dirty="0">
                <a:latin typeface="+mj-lt"/>
                <a:ea typeface="맑은 고딕" panose="020B0503020000020004" pitchFamily="50" charset="-127"/>
              </a:rPr>
              <a:t>^^</a:t>
            </a:r>
          </a:p>
          <a:p>
            <a:pPr algn="ctr"/>
            <a:endParaRPr kumimoji="1" lang="en-US" altLang="ko-KR" sz="2800" b="1" dirty="0">
              <a:latin typeface="+mj-lt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algn="ctr"/>
            <a:r>
              <a:rPr kumimoji="1" lang="ko-KR" altLang="en-US" sz="2800" b="1" dirty="0">
                <a:latin typeface="+mj-lt"/>
                <a:ea typeface="맑은 고딕" panose="020B0503020000020004" pitchFamily="50" charset="-127"/>
                <a:sym typeface="Wingdings" panose="05000000000000000000" pitchFamily="2" charset="2"/>
              </a:rPr>
              <a:t>서울투자 기초반과 함께</a:t>
            </a:r>
            <a:endParaRPr kumimoji="1" lang="en-US" altLang="ko-KR" sz="2800" b="1" dirty="0">
              <a:latin typeface="+mj-lt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algn="ctr"/>
            <a:r>
              <a:rPr kumimoji="1" lang="ko-KR" altLang="en-US" sz="2800" b="1" dirty="0">
                <a:latin typeface="+mj-lt"/>
                <a:ea typeface="맑은 고딕" panose="020B0503020000020004" pitchFamily="50" charset="-127"/>
                <a:sym typeface="Wingdings" panose="05000000000000000000" pitchFamily="2" charset="2"/>
              </a:rPr>
              <a:t>한달동안 </a:t>
            </a:r>
            <a:r>
              <a:rPr kumimoji="1" lang="ko-KR" altLang="en-US" sz="2800" b="1" dirty="0" err="1">
                <a:latin typeface="+mj-lt"/>
                <a:ea typeface="맑은 고딕" panose="020B0503020000020004" pitchFamily="50" charset="-127"/>
                <a:sym typeface="Wingdings" panose="05000000000000000000" pitchFamily="2" charset="2"/>
              </a:rPr>
              <a:t>의미있는</a:t>
            </a:r>
            <a:r>
              <a:rPr kumimoji="1" lang="ko-KR" altLang="en-US" sz="2800" b="1" dirty="0">
                <a:latin typeface="+mj-lt"/>
                <a:ea typeface="맑은 고딕" panose="020B0503020000020004" pitchFamily="50" charset="-127"/>
                <a:sym typeface="Wingdings" panose="05000000000000000000" pitchFamily="2" charset="2"/>
              </a:rPr>
              <a:t> 시간</a:t>
            </a:r>
            <a:endParaRPr kumimoji="1" lang="en-US" altLang="ko-KR" sz="2800" b="1" dirty="0">
              <a:latin typeface="+mj-lt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algn="ctr"/>
            <a:r>
              <a:rPr kumimoji="1" lang="ko-KR" altLang="en-US" sz="2800" b="1" dirty="0" err="1">
                <a:latin typeface="+mj-lt"/>
                <a:ea typeface="맑은 고딕" panose="020B0503020000020004" pitchFamily="50" charset="-127"/>
                <a:sym typeface="Wingdings" panose="05000000000000000000" pitchFamily="2" charset="2"/>
              </a:rPr>
              <a:t>만들어나가요</a:t>
            </a:r>
            <a:r>
              <a:rPr kumimoji="1" lang="en-US" altLang="ko-KR" sz="2800" b="1" dirty="0">
                <a:latin typeface="+mj-lt"/>
                <a:ea typeface="맑은 고딕" panose="020B0503020000020004" pitchFamily="50" charset="-127"/>
                <a:sym typeface="Wingdings" panose="05000000000000000000" pitchFamily="2" charset="2"/>
              </a:rPr>
              <a:t></a:t>
            </a:r>
            <a:endParaRPr kumimoji="1" lang="en-US" altLang="ko-KR" sz="2800" b="1" dirty="0">
              <a:latin typeface="+mj-lt"/>
              <a:ea typeface="맑은 고딕" panose="020B0503020000020004" pitchFamily="50" charset="-127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9E9689C0-83B4-447A-900F-558581DE9FFB}"/>
              </a:ext>
            </a:extLst>
          </p:cNvPr>
          <p:cNvSpPr/>
          <p:nvPr/>
        </p:nvSpPr>
        <p:spPr>
          <a:xfrm>
            <a:off x="0" y="1705660"/>
            <a:ext cx="5143500" cy="1077218"/>
          </a:xfrm>
          <a:prstGeom prst="rect">
            <a:avLst/>
          </a:prstGeom>
          <a:solidFill>
            <a:schemeClr val="tx1">
              <a:alpha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kumimoji="1" lang="ko-KR" altLang="en-US" sz="3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혼자 가면 빨리 가지만</a:t>
            </a:r>
            <a:endParaRPr kumimoji="1" lang="en-US" altLang="ko-KR" sz="32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kumimoji="1" lang="ko-KR" altLang="en-US" sz="3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함께 가면 멀리 간다</a:t>
            </a:r>
            <a:endParaRPr kumimoji="1" lang="en-US" altLang="ko-KR" sz="32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7F19A972-871E-4A4C-BE00-EA360E5885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2746" y="5772150"/>
            <a:ext cx="2747411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126114"/>
      </p:ext>
    </p:extLst>
  </p:cSld>
  <p:clrMapOvr>
    <a:masterClrMapping/>
  </p:clrMapOvr>
</p:sld>
</file>

<file path=ppt/theme/theme1.xml><?xml version="1.0" encoding="utf-8"?>
<a:theme xmlns:a="http://schemas.openxmlformats.org/drawingml/2006/main" name="샤샤샤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샤샤샤" id="{500ED639-4DA0-40AF-A941-A4385E37DAE9}" vid="{39EF2C26-8ABC-4263-A0EB-7CCEF40886D5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샤샤샤</Template>
  <TotalTime>27495</TotalTime>
  <Words>1888</Words>
  <Application>Microsoft Office PowerPoint</Application>
  <PresentationFormat>와이드스크린</PresentationFormat>
  <Paragraphs>425</Paragraphs>
  <Slides>23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23</vt:i4>
      </vt:variant>
    </vt:vector>
  </HeadingPairs>
  <TitlesOfParts>
    <vt:vector size="27" baseType="lpstr">
      <vt:lpstr>맑은 고딕</vt:lpstr>
      <vt:lpstr>Arial</vt:lpstr>
      <vt:lpstr>Open Sans</vt:lpstr>
      <vt:lpstr>샤샤샤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월부 실전준비반 임장보고서 탬플릿</dc:title>
  <dc:creator>shasha</dc:creator>
  <cp:lastModifiedBy>4703</cp:lastModifiedBy>
  <cp:revision>828</cp:revision>
  <dcterms:created xsi:type="dcterms:W3CDTF">2020-09-24T00:31:38Z</dcterms:created>
  <dcterms:modified xsi:type="dcterms:W3CDTF">2023-09-10T11:56:35Z</dcterms:modified>
</cp:coreProperties>
</file>