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4"/>
  </p:notesMasterIdLst>
  <p:sldIdLst>
    <p:sldId id="1351" r:id="rId2"/>
    <p:sldId id="1350" r:id="rId3"/>
    <p:sldId id="1388" r:id="rId4"/>
    <p:sldId id="1390" r:id="rId5"/>
    <p:sldId id="2772" r:id="rId6"/>
    <p:sldId id="2774" r:id="rId7"/>
    <p:sldId id="2780" r:id="rId8"/>
    <p:sldId id="2781" r:id="rId9"/>
    <p:sldId id="2778" r:id="rId10"/>
    <p:sldId id="2782" r:id="rId11"/>
    <p:sldId id="1495" r:id="rId12"/>
    <p:sldId id="2779" r:id="rId1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m junghyun" initials="kj" lastIdx="5" clrIdx="0"/>
  <p:cmAuthor id="2" name="김정현" initials="김정현" lastIdx="1" clrIdx="1"/>
  <p:cmAuthor id="3" name="ve7709" initials="v" lastIdx="2" clrIdx="2">
    <p:extLst/>
  </p:cmAuthor>
  <p:cmAuthor id="4" name="박주현" initials="박" lastIdx="1" clrIdx="3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9EB3"/>
    <a:srgbClr val="00863D"/>
    <a:srgbClr val="1C788D"/>
    <a:srgbClr val="A8DDD7"/>
    <a:srgbClr val="E6E6E6"/>
    <a:srgbClr val="4588B1"/>
    <a:srgbClr val="45B1A4"/>
    <a:srgbClr val="72CED8"/>
    <a:srgbClr val="F79E97"/>
    <a:srgbClr val="E712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01" autoAdjust="0"/>
    <p:restoredTop sz="91688" autoAdjust="0"/>
  </p:normalViewPr>
  <p:slideViewPr>
    <p:cSldViewPr snapToGrid="0">
      <p:cViewPr>
        <p:scale>
          <a:sx n="113" d="100"/>
          <a:sy n="113" d="100"/>
        </p:scale>
        <p:origin x="-600" y="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BE6700-EC8D-4110-B9A7-6048D4D32FE5}" type="datetimeFigureOut">
              <a:rPr lang="ko-KR" altLang="en-US" smtClean="0"/>
              <a:t>2023-11-01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C6963-EAAE-4151-8649-6C77087EA4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1647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2122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81AAAA35-6487-4667-B7CB-5952821D22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xmlns="" id="{5344FD1E-5C44-4196-B6B9-7117D9DAF6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3" indent="0" algn="ctr">
              <a:buNone/>
              <a:defRPr sz="1500"/>
            </a:lvl2pPr>
            <a:lvl3pPr marL="685766" indent="0" algn="ctr">
              <a:buNone/>
              <a:defRPr sz="1351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4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3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ko-KR" altLang="en-US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14285CF8-2832-4412-B562-84D413101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2023-11-01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9EF81C64-2360-408F-BEF1-EFA0C7A49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6762C518-6371-4888-81D9-D5A1B36D1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7244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F96570C1-5760-41BF-943B-0C88D1DC5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3DBF6493-0E70-4391-9296-B7344E3F8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8F9EF21D-9151-43AC-B0E9-CF6DB5472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2023-11-01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4368F1B9-15D4-4771-A570-2F604BF7A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A34C139A-9AB8-436A-85FE-E5BD199A3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1881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8D3A5AAD-086B-45E9-A3FC-474F271CC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6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9D446A74-5E7E-45BA-A556-71A32E26F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71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8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1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6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32B9EAE5-9006-40F7-86B1-3CE04CBE4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2023-11-01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9189A3D9-6CF7-44A7-A9CA-EF2B5D6B9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0AF3FD21-A059-44D6-9D35-3882CE148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47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048627DE-A975-491D-9EDE-70A15B638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2A1C8C66-B9B3-4F30-955B-0EC0057F63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DF89D3CD-A07C-437B-91C1-E5C3FB02F3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D63DFF52-F91A-4754-BA83-77725683B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2023-11-01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836B4B19-172C-4A1F-8D37-819A60E48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A76682E5-A17F-477E-A3C4-E903E8294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1367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E035D057-5E31-4C81-AFCB-20171E3D0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D189D185-1AF0-4375-B8AC-CAFFD91893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5FB622C5-0BC1-488D-8375-CF7D3452B8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FE310083-9C07-471D-9F0D-60F4691563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8E30B10F-0351-4758-ACA7-D0AA62E127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xmlns="" id="{2ADB7454-750E-4FAE-961C-3DFDE22EF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2023-11-01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xmlns="" id="{513DD667-C82F-4601-B010-1E12348CC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xmlns="" id="{BFE6D455-2931-4B16-B0AB-A5A8C0A6C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2605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659BD190-D03F-4C7E-AA89-23BC4DE5E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xmlns="" id="{C4BD248D-38D8-4B1E-AC31-A35F35FCD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2023-11-01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xmlns="" id="{CEBA19A4-119F-4E6A-AF2B-D3852229B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48F520E9-84E8-4E99-8460-8105A2E2C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4252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xmlns="" id="{E3BFC5DA-C318-4610-B946-8E4F87596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2023-11-01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xmlns="" id="{0972ADA9-9365-466C-85A1-3A4B1B4B3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1BE22761-FF56-4678-82C6-57989F814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6418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DE20DC09-8E45-46CE-B0BB-4B462BF10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A7A0663B-EBB7-4D41-84C0-E849B8CCF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33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5D4FF282-1B77-4647-A1D7-ACE4FD018D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83" indent="0">
              <a:buNone/>
              <a:defRPr sz="1051"/>
            </a:lvl2pPr>
            <a:lvl3pPr marL="685766" indent="0">
              <a:buNone/>
              <a:defRPr sz="900"/>
            </a:lvl3pPr>
            <a:lvl4pPr marL="1028649" indent="0">
              <a:buNone/>
              <a:defRPr sz="751"/>
            </a:lvl4pPr>
            <a:lvl5pPr marL="1371532" indent="0">
              <a:buNone/>
              <a:defRPr sz="751"/>
            </a:lvl5pPr>
            <a:lvl6pPr marL="1714414" indent="0">
              <a:buNone/>
              <a:defRPr sz="751"/>
            </a:lvl6pPr>
            <a:lvl7pPr marL="2057297" indent="0">
              <a:buNone/>
              <a:defRPr sz="751"/>
            </a:lvl7pPr>
            <a:lvl8pPr marL="2400180" indent="0">
              <a:buNone/>
              <a:defRPr sz="751"/>
            </a:lvl8pPr>
            <a:lvl9pPr marL="2743063" indent="0">
              <a:buNone/>
              <a:defRPr sz="75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DC784DBA-FD11-4CB6-BFC8-CBD89AA17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2023-11-01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CD9B5B88-E0B8-4E02-9318-E3C792EC9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52F10D54-3871-4B1B-94C5-3B0F4B120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876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8F3ED6F6-FBE6-4F2F-917F-B085C45BA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xmlns="" id="{580A69A1-7B09-48B6-843D-F129AAC229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33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883" indent="0">
              <a:buNone/>
              <a:defRPr sz="2100"/>
            </a:lvl2pPr>
            <a:lvl3pPr marL="685766" indent="0">
              <a:buNone/>
              <a:defRPr sz="1800"/>
            </a:lvl3pPr>
            <a:lvl4pPr marL="1028649" indent="0">
              <a:buNone/>
              <a:defRPr sz="1500"/>
            </a:lvl4pPr>
            <a:lvl5pPr marL="1371532" indent="0">
              <a:buNone/>
              <a:defRPr sz="1500"/>
            </a:lvl5pPr>
            <a:lvl6pPr marL="1714414" indent="0">
              <a:buNone/>
              <a:defRPr sz="1500"/>
            </a:lvl6pPr>
            <a:lvl7pPr marL="2057297" indent="0">
              <a:buNone/>
              <a:defRPr sz="1500"/>
            </a:lvl7pPr>
            <a:lvl8pPr marL="2400180" indent="0">
              <a:buNone/>
              <a:defRPr sz="1500"/>
            </a:lvl8pPr>
            <a:lvl9pPr marL="2743063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B2DBFBEF-D0DA-4F5F-A10E-2D007C1853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83" indent="0">
              <a:buNone/>
              <a:defRPr sz="1051"/>
            </a:lvl2pPr>
            <a:lvl3pPr marL="685766" indent="0">
              <a:buNone/>
              <a:defRPr sz="900"/>
            </a:lvl3pPr>
            <a:lvl4pPr marL="1028649" indent="0">
              <a:buNone/>
              <a:defRPr sz="751"/>
            </a:lvl4pPr>
            <a:lvl5pPr marL="1371532" indent="0">
              <a:buNone/>
              <a:defRPr sz="751"/>
            </a:lvl5pPr>
            <a:lvl6pPr marL="1714414" indent="0">
              <a:buNone/>
              <a:defRPr sz="751"/>
            </a:lvl6pPr>
            <a:lvl7pPr marL="2057297" indent="0">
              <a:buNone/>
              <a:defRPr sz="751"/>
            </a:lvl7pPr>
            <a:lvl8pPr marL="2400180" indent="0">
              <a:buNone/>
              <a:defRPr sz="751"/>
            </a:lvl8pPr>
            <a:lvl9pPr marL="2743063" indent="0">
              <a:buNone/>
              <a:defRPr sz="75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0E88AFDE-A457-4BB4-807B-C077FE44A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2023-11-01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E8D06BA6-18E4-40F3-9C8A-3C2A0AFF2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578E12ED-33E4-4F15-A1DD-DBF3F329B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571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799E44DA-6FFB-408E-BB64-14E498620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98C1A0E2-F652-423D-8AA7-47D37AA0B0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E1C25D46-C89B-4342-80DD-911FCBC5D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2023-11-01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BA30D24D-8599-46FB-86CF-94C5DEDFB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43E86BB8-AC17-499A-831E-72D596A91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2624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xmlns="" id="{A78A1905-5C4A-464E-8FA7-403D9938AF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36F46877-2D8E-4A25-9847-3CFF2238A5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2ABF3EAB-8839-4FDA-AED5-58673AD17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2023-11-01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170403BA-85DF-4BF5-B0AA-C9B1C12AB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E979D01D-A4F5-49D8-A370-14F702DC7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0805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xmlns="" id="{3B09B5C4-0CCB-46B6-90FF-8A68E3446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A8D121B9-45CF-4817-92C1-ED38ED1829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8398AF4E-EB73-4ADE-8D78-C0B00F09A4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812C18E3-A64E-4F42-9570-406C27FEA4B9}" type="datetimeFigureOut">
              <a:rPr lang="ko-KR" altLang="en-US" smtClean="0"/>
              <a:pPr/>
              <a:t>2023-11-01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585FDF92-A6AB-44CC-B891-ACD130769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1CD39090-77A0-4F0A-8DC7-1F6029C39D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201BFCE9-736B-45DB-8A01-4A32CF531A3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399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766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171442" indent="-171442" algn="l" defTabSz="685766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514324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857207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200090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1542973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1885856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4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83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4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3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3n_qYBJdVpV8wW4tMi68RK_2Qi2aNbcpf31OK_wpXcA/edit?usp=sharin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9E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92AAAEFD-BA50-4820-ABB3-6A5F579821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부제 2">
            <a:extLst>
              <a:ext uri="{FF2B5EF4-FFF2-40B4-BE49-F238E27FC236}">
                <a16:creationId xmlns:a16="http://schemas.microsoft.com/office/drawing/2014/main" xmlns="" id="{22EB9CCD-2E19-478B-A745-B2AB453DAED9}"/>
              </a:ext>
            </a:extLst>
          </p:cNvPr>
          <p:cNvSpPr txBox="1">
            <a:spLocks/>
          </p:cNvSpPr>
          <p:nvPr/>
        </p:nvSpPr>
        <p:spPr>
          <a:xfrm>
            <a:off x="4969479" y="4941992"/>
            <a:ext cx="6894931" cy="124580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46" indent="-171446" algn="l" defTabSz="685783" rtl="0" eaLnBrk="1" latin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514337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857228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1200120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1543012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  <a:lvl6pPr marL="1885903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ko-KR" sz="1800" b="1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kumimoji="1" lang="ko-KR" altLang="en-US" sz="1800" b="1" dirty="0">
                <a:solidFill>
                  <a:schemeClr val="bg1"/>
                </a:solidFill>
              </a:rPr>
              <a:t>월급쟁이부자들</a:t>
            </a:r>
            <a:endParaRPr kumimoji="1" lang="en-US" altLang="ko-KR" sz="1800" b="1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kumimoji="1" lang="ko-KR" altLang="en-US" sz="1800" b="1" dirty="0" err="1">
                <a:solidFill>
                  <a:schemeClr val="bg1"/>
                </a:solidFill>
              </a:rPr>
              <a:t>실전준비반</a:t>
            </a:r>
            <a:r>
              <a:rPr kumimoji="1" lang="ko-KR" altLang="en-US" sz="1800" b="1" dirty="0">
                <a:solidFill>
                  <a:schemeClr val="bg1"/>
                </a:solidFill>
              </a:rPr>
              <a:t> </a:t>
            </a:r>
            <a:r>
              <a:rPr kumimoji="1" lang="en-US" altLang="ko-KR" sz="1800" b="1" dirty="0" smtClean="0">
                <a:solidFill>
                  <a:schemeClr val="bg1"/>
                </a:solidFill>
              </a:rPr>
              <a:t>46</a:t>
            </a:r>
            <a:r>
              <a:rPr kumimoji="1" lang="ko-KR" altLang="en-US" sz="1800" b="1" dirty="0" smtClean="0">
                <a:solidFill>
                  <a:schemeClr val="bg1"/>
                </a:solidFill>
              </a:rPr>
              <a:t>기 </a:t>
            </a:r>
            <a:r>
              <a:rPr kumimoji="1" lang="en-US" altLang="ko-KR" sz="1800" b="1" dirty="0" smtClean="0">
                <a:solidFill>
                  <a:schemeClr val="bg1"/>
                </a:solidFill>
              </a:rPr>
              <a:t>64</a:t>
            </a:r>
            <a:r>
              <a:rPr kumimoji="1" lang="ko-KR" altLang="en-US" sz="1800" b="1" dirty="0" smtClean="0">
                <a:solidFill>
                  <a:schemeClr val="bg1"/>
                </a:solidFill>
              </a:rPr>
              <a:t>조</a:t>
            </a:r>
            <a:endParaRPr kumimoji="1" lang="en-US" altLang="ko-KR" sz="1800" b="1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kumimoji="1" lang="ko-KR" altLang="en-US" sz="1800" b="1" dirty="0" err="1" smtClean="0">
                <a:solidFill>
                  <a:schemeClr val="bg1"/>
                </a:solidFill>
              </a:rPr>
              <a:t>나이르</a:t>
            </a:r>
            <a:endParaRPr kumimoji="1" lang="en-US" altLang="ko-KR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8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>
            <a:extLst>
              <a:ext uri="{FF2B5EF4-FFF2-40B4-BE49-F238E27FC236}">
                <a16:creationId xmlns:a16="http://schemas.microsoft.com/office/drawing/2014/main" xmlns="" id="{EDA155E5-602E-4D4A-B619-C13AC9DB9156}"/>
              </a:ext>
            </a:extLst>
          </p:cNvPr>
          <p:cNvSpPr/>
          <p:nvPr/>
        </p:nvSpPr>
        <p:spPr>
          <a:xfrm>
            <a:off x="0" y="0"/>
            <a:ext cx="12192000" cy="2510090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BA78A6D2-7C9B-462B-BC89-5764AAA0B6C3}"/>
              </a:ext>
            </a:extLst>
          </p:cNvPr>
          <p:cNvSpPr/>
          <p:nvPr/>
        </p:nvSpPr>
        <p:spPr>
          <a:xfrm>
            <a:off x="2463801" y="1648702"/>
            <a:ext cx="76752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ko-KR" altLang="en-US" sz="3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실전준비반 임장보고서 </a:t>
            </a:r>
            <a:r>
              <a:rPr kumimoji="1" lang="ko-KR" altLang="en-US" sz="36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탬플릿</a:t>
            </a:r>
            <a:r>
              <a:rPr kumimoji="1" lang="ko-KR" altLang="en-US" sz="3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안내</a:t>
            </a:r>
            <a:endParaRPr kumimoji="1" lang="en-US" altLang="ko-KR" sz="36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409B97F-435F-27DE-0C41-CC72E3A19DE8}"/>
              </a:ext>
            </a:extLst>
          </p:cNvPr>
          <p:cNvSpPr txBox="1"/>
          <p:nvPr/>
        </p:nvSpPr>
        <p:spPr>
          <a:xfrm>
            <a:off x="125445" y="2679100"/>
            <a:ext cx="11737720" cy="3786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62" indent="-257162">
              <a:lnSpc>
                <a:spcPct val="150000"/>
              </a:lnSpc>
              <a:buFontTx/>
              <a:buAutoNum type="arabicPeriod"/>
            </a:pPr>
            <a:r>
              <a:rPr lang="ko-KR" altLang="en-US" dirty="0"/>
              <a:t>첫 임장보고서 작성을 앞두고 </a:t>
            </a:r>
            <a:r>
              <a:rPr lang="ko-KR" altLang="en-US" dirty="0" err="1"/>
              <a:t>계시다구요</a:t>
            </a:r>
            <a:r>
              <a:rPr lang="en-US" altLang="ko-KR" dirty="0"/>
              <a:t>? </a:t>
            </a:r>
            <a:r>
              <a:rPr lang="ko-KR" altLang="en-US" dirty="0"/>
              <a:t>너무 </a:t>
            </a:r>
            <a:r>
              <a:rPr lang="ko-KR" altLang="en-US" dirty="0" err="1"/>
              <a:t>걱정하지마세요</a:t>
            </a:r>
            <a:r>
              <a:rPr lang="en-US" altLang="ko-KR" dirty="0"/>
              <a:t>! “</a:t>
            </a:r>
            <a:r>
              <a:rPr lang="ko-KR" altLang="en-US" dirty="0"/>
              <a:t>자료 찾아 </a:t>
            </a:r>
            <a:r>
              <a:rPr lang="ko-KR" altLang="en-US" dirty="0" err="1"/>
              <a:t>삼만리</a:t>
            </a:r>
            <a:r>
              <a:rPr lang="en-US" altLang="ko-KR" dirty="0"/>
              <a:t>＂</a:t>
            </a:r>
            <a:r>
              <a:rPr lang="ko-KR" altLang="en-US" dirty="0"/>
              <a:t>하지 않아도 되도록</a:t>
            </a:r>
            <a:r>
              <a:rPr lang="en-US" altLang="ko-KR" dirty="0"/>
              <a:t>, </a:t>
            </a:r>
            <a:r>
              <a:rPr lang="ko-KR" altLang="en-US" dirty="0" err="1"/>
              <a:t>월급쟁이부자들에서</a:t>
            </a:r>
            <a:r>
              <a:rPr lang="ko-KR" altLang="en-US" dirty="0"/>
              <a:t> 임장보고서 </a:t>
            </a:r>
            <a:r>
              <a:rPr lang="ko-KR" altLang="en-US" dirty="0" err="1"/>
              <a:t>탬플릿을</a:t>
            </a:r>
            <a:r>
              <a:rPr lang="ko-KR" altLang="en-US" dirty="0"/>
              <a:t> 제공해드립니다 </a:t>
            </a:r>
            <a:r>
              <a:rPr lang="en-US" altLang="ko-KR" dirty="0"/>
              <a:t>^^</a:t>
            </a:r>
          </a:p>
          <a:p>
            <a:pPr marL="257162" indent="-257162">
              <a:lnSpc>
                <a:spcPct val="150000"/>
              </a:lnSpc>
              <a:buAutoNum type="arabicPeriod"/>
            </a:pPr>
            <a:r>
              <a:rPr lang="ko-KR" altLang="en-US" dirty="0"/>
              <a:t>본 임장보고서 </a:t>
            </a:r>
            <a:r>
              <a:rPr lang="ko-KR" altLang="en-US" dirty="0" err="1"/>
              <a:t>탬플릿은</a:t>
            </a:r>
            <a:r>
              <a:rPr lang="ko-KR" altLang="en-US" dirty="0"/>
              <a:t> 임장보고서에 꼭 들어가야 하는 핵심을 엄선하여 구성했습니다</a:t>
            </a:r>
            <a:r>
              <a:rPr lang="en-US" altLang="ko-KR" dirty="0"/>
              <a:t>. (</a:t>
            </a:r>
            <a:r>
              <a:rPr lang="ko-KR" altLang="en-US" dirty="0"/>
              <a:t>본인 임장보고서 틀이 있으신 분들은 원래대로 작성하셔도 무방합니다</a:t>
            </a:r>
            <a:r>
              <a:rPr lang="en-US" altLang="ko-KR" dirty="0"/>
              <a:t>. </a:t>
            </a:r>
            <a:r>
              <a:rPr lang="ko-KR" altLang="en-US" dirty="0"/>
              <a:t>내 임장보고서에 핵심 요소가 있는지 체크해보세요</a:t>
            </a:r>
            <a:r>
              <a:rPr lang="en-US" altLang="ko-KR" dirty="0"/>
              <a:t>!)</a:t>
            </a:r>
          </a:p>
          <a:p>
            <a:pPr marL="257162" indent="-257162">
              <a:lnSpc>
                <a:spcPct val="150000"/>
              </a:lnSpc>
              <a:buFontTx/>
              <a:buAutoNum type="arabicPeriod"/>
            </a:pPr>
            <a:r>
              <a:rPr lang="ko-KR" altLang="en-US" dirty="0"/>
              <a:t>매주 목요일 해당 주 임장보고서 </a:t>
            </a:r>
            <a:r>
              <a:rPr lang="ko-KR" altLang="en-US" dirty="0" err="1"/>
              <a:t>탬플릿을</a:t>
            </a:r>
            <a:r>
              <a:rPr lang="ko-KR" altLang="en-US" dirty="0"/>
              <a:t> 업로드해드립니다</a:t>
            </a:r>
            <a:r>
              <a:rPr lang="en-US" altLang="ko-KR" dirty="0"/>
              <a:t>. </a:t>
            </a:r>
            <a:r>
              <a:rPr lang="ko-KR" altLang="en-US" dirty="0"/>
              <a:t>주차별로 임장보고서 작성 내용과 과제마감일이 있지만</a:t>
            </a:r>
            <a:r>
              <a:rPr lang="en-US" altLang="ko-KR" dirty="0"/>
              <a:t>, </a:t>
            </a:r>
            <a:r>
              <a:rPr lang="ko-KR" altLang="en-US" dirty="0"/>
              <a:t>일정에 쫓겨 해당 주차에 미처 완성하지 못하셨더라도 최종 마감일까지 작성해서 업로드 하시면 과제 완수하실 수 있어요</a:t>
            </a:r>
            <a:r>
              <a:rPr lang="en-US" altLang="ko-KR" dirty="0"/>
              <a:t>! </a:t>
            </a:r>
            <a:r>
              <a:rPr lang="ko-KR" altLang="en-US" dirty="0"/>
              <a:t>중간에 포기하지 말고 끝까지 힘내세요</a:t>
            </a:r>
            <a:r>
              <a:rPr lang="en-US" altLang="ko-KR" dirty="0"/>
              <a:t>~! </a:t>
            </a:r>
          </a:p>
          <a:p>
            <a:pPr marL="257162" indent="-257162">
              <a:lnSpc>
                <a:spcPct val="150000"/>
              </a:lnSpc>
              <a:buFontTx/>
              <a:buAutoNum type="arabicPeriod"/>
            </a:pPr>
            <a:r>
              <a:rPr lang="ko-KR" altLang="en-US" dirty="0"/>
              <a:t>월급쟁이부자들 임장보고서 가이드</a:t>
            </a:r>
            <a:r>
              <a:rPr lang="en-US" altLang="ko-KR" dirty="0"/>
              <a:t>(</a:t>
            </a:r>
            <a:r>
              <a:rPr lang="ko-KR" altLang="en-US" dirty="0" err="1"/>
              <a:t>탬플릿</a:t>
            </a:r>
            <a:r>
              <a:rPr lang="en-US" altLang="ko-KR" dirty="0"/>
              <a:t>)</a:t>
            </a:r>
            <a:r>
              <a:rPr lang="ko-KR" altLang="en-US" dirty="0"/>
              <a:t>는 월급쟁이부자들의 지적재산권으로 무단으로 복제나 배포가 금지되어 있습니다</a:t>
            </a:r>
            <a:r>
              <a:rPr lang="en-US" altLang="ko-KR" dirty="0"/>
              <a:t>. </a:t>
            </a:r>
            <a:r>
              <a:rPr lang="ko-KR" altLang="en-US" dirty="0"/>
              <a:t>소중한 자료이니 실전준비반 수강생 분들만 활용 부탁드립니다</a:t>
            </a:r>
            <a:r>
              <a:rPr lang="en-US" altLang="ko-KR" dirty="0"/>
              <a:t>.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F828369C-19AC-49D4-939D-443CD56226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1020" y="6000635"/>
            <a:ext cx="1489834" cy="1052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56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solidFill>
                  <a:schemeClr val="bg1"/>
                </a:solidFill>
              </a:rPr>
              <a:t>목차 및 주차별 작성 일정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20F2B6CC-23FC-4436-9864-529D3FFCBC34}"/>
              </a:ext>
            </a:extLst>
          </p:cNvPr>
          <p:cNvSpPr txBox="1"/>
          <p:nvPr/>
        </p:nvSpPr>
        <p:spPr>
          <a:xfrm>
            <a:off x="8611943" y="3200562"/>
            <a:ext cx="45731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/>
              <a:t>1</a:t>
            </a:r>
            <a:r>
              <a:rPr lang="ko-KR" altLang="en-US" sz="1600" b="1" dirty="0"/>
              <a:t>주차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지역 개요 및 입지분석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8D4E6CD-F953-402B-A717-F8A844BCEA06}"/>
              </a:ext>
            </a:extLst>
          </p:cNvPr>
          <p:cNvSpPr txBox="1"/>
          <p:nvPr/>
        </p:nvSpPr>
        <p:spPr>
          <a:xfrm>
            <a:off x="9576208" y="3790221"/>
            <a:ext cx="45731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/>
              <a:t>2</a:t>
            </a:r>
            <a:r>
              <a:rPr lang="ko-KR" altLang="en-US" sz="1600" b="1" dirty="0"/>
              <a:t>주차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시세 분석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38AED8E-E9A9-454B-A1AB-A5A9E8680851}"/>
              </a:ext>
            </a:extLst>
          </p:cNvPr>
          <p:cNvSpPr txBox="1"/>
          <p:nvPr/>
        </p:nvSpPr>
        <p:spPr>
          <a:xfrm>
            <a:off x="9576207" y="4399262"/>
            <a:ext cx="45731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/>
              <a:t>3</a:t>
            </a:r>
            <a:r>
              <a:rPr lang="ko-KR" altLang="en-US" sz="1600" b="1" dirty="0"/>
              <a:t>주차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단지 분석</a:t>
            </a: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xmlns="" id="{4CF9EBA1-2008-40F6-85E5-D84E08FEF6D7}"/>
              </a:ext>
            </a:extLst>
          </p:cNvPr>
          <p:cNvCxnSpPr>
            <a:cxnSpLocks/>
          </p:cNvCxnSpPr>
          <p:nvPr/>
        </p:nvCxnSpPr>
        <p:spPr>
          <a:xfrm>
            <a:off x="2051851" y="3539115"/>
            <a:ext cx="916739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xmlns="" id="{95006623-3B07-AC1E-2B78-A54658EB6E39}"/>
              </a:ext>
            </a:extLst>
          </p:cNvPr>
          <p:cNvCxnSpPr>
            <a:cxnSpLocks/>
          </p:cNvCxnSpPr>
          <p:nvPr/>
        </p:nvCxnSpPr>
        <p:spPr>
          <a:xfrm>
            <a:off x="2051851" y="4104853"/>
            <a:ext cx="916739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xmlns="" id="{DC6F8FC8-3186-0C9C-A129-C2FEDF571AF5}"/>
              </a:ext>
            </a:extLst>
          </p:cNvPr>
          <p:cNvCxnSpPr>
            <a:cxnSpLocks/>
          </p:cNvCxnSpPr>
          <p:nvPr/>
        </p:nvCxnSpPr>
        <p:spPr>
          <a:xfrm>
            <a:off x="2043601" y="4717430"/>
            <a:ext cx="916739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xmlns="" id="{0338E640-E8E5-04F1-07DE-F535DAAF19FE}"/>
              </a:ext>
            </a:extLst>
          </p:cNvPr>
          <p:cNvCxnSpPr>
            <a:cxnSpLocks/>
          </p:cNvCxnSpPr>
          <p:nvPr/>
        </p:nvCxnSpPr>
        <p:spPr>
          <a:xfrm>
            <a:off x="2043601" y="6105103"/>
            <a:ext cx="916739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3CC5144-5278-E2E2-EBD3-D7B3C187D581}"/>
              </a:ext>
            </a:extLst>
          </p:cNvPr>
          <p:cNvSpPr txBox="1"/>
          <p:nvPr/>
        </p:nvSpPr>
        <p:spPr>
          <a:xfrm>
            <a:off x="9020359" y="5746854"/>
            <a:ext cx="45731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/>
              <a:t>4</a:t>
            </a:r>
            <a:r>
              <a:rPr lang="ko-KR" altLang="en-US" sz="1600" b="1" dirty="0"/>
              <a:t>주차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임장보고서 결론 </a:t>
            </a:r>
          </a:p>
        </p:txBody>
      </p: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xmlns="" id="{C5370CD0-7316-475A-B3CC-807D89559F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08417"/>
              </p:ext>
            </p:extLst>
          </p:nvPr>
        </p:nvGraphicFramePr>
        <p:xfrm>
          <a:off x="2060318" y="1354221"/>
          <a:ext cx="5911850" cy="4739813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2955925">
                  <a:extLst>
                    <a:ext uri="{9D8B030D-6E8A-4147-A177-3AD203B41FA5}">
                      <a16:colId xmlns:a16="http://schemas.microsoft.com/office/drawing/2014/main" xmlns="" val="4228558074"/>
                    </a:ext>
                  </a:extLst>
                </a:gridCol>
                <a:gridCol w="2955925">
                  <a:extLst>
                    <a:ext uri="{9D8B030D-6E8A-4147-A177-3AD203B41FA5}">
                      <a16:colId xmlns:a16="http://schemas.microsoft.com/office/drawing/2014/main" xmlns="" val="3028835864"/>
                    </a:ext>
                  </a:extLst>
                </a:gridCol>
              </a:tblGrid>
              <a:tr h="53508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지역개요 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지역개요</a:t>
                      </a: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122468904"/>
                  </a:ext>
                </a:extLst>
              </a:tr>
              <a:tr h="267541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입지분석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입지 평가 기준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943291791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직장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653735732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교통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25658839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학군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853969491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환경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988448943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공급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16737540"/>
                  </a:ext>
                </a:extLst>
              </a:tr>
              <a:tr h="26754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시세분석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구별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TOP10 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아파트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452663448"/>
                  </a:ext>
                </a:extLst>
              </a:tr>
              <a:tr h="2802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동별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시세지도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298112593"/>
                  </a:ext>
                </a:extLst>
              </a:tr>
              <a:tr h="616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단지분석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단지별 입지분석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178616911"/>
                  </a:ext>
                </a:extLst>
              </a:tr>
              <a:tr h="290393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결론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투자기준표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651663633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입지분석표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6893488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생활권별 입지분석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64860747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저평가 단지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705163252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지역 총평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0047913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0236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8C15F6C4-7206-1697-2AA3-0619577F59C7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5. </a:t>
            </a:r>
            <a:r>
              <a:rPr lang="ko-KR" altLang="en-US" sz="2400" b="1" dirty="0">
                <a:solidFill>
                  <a:schemeClr val="bg1"/>
                </a:solidFill>
              </a:rPr>
              <a:t>결론 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34234CD3-1747-9B25-789A-F86CDC18F813}"/>
              </a:ext>
            </a:extLst>
          </p:cNvPr>
          <p:cNvSpPr/>
          <p:nvPr/>
        </p:nvSpPr>
        <p:spPr>
          <a:xfrm>
            <a:off x="2" y="844012"/>
            <a:ext cx="3013788" cy="4246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투자 기준 점검 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xmlns="" id="{49090CB2-7B31-A80D-8EBF-E305C2C232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2230653"/>
              </p:ext>
            </p:extLst>
          </p:nvPr>
        </p:nvGraphicFramePr>
        <p:xfrm>
          <a:off x="1699380" y="1383534"/>
          <a:ext cx="8983133" cy="5045732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4891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213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57268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38951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b="1" u="none" strike="noStrike" dirty="0">
                          <a:effectLst/>
                          <a:latin typeface="+mj-lt"/>
                        </a:rPr>
                        <a:t>투자기준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내용</a:t>
                      </a:r>
                    </a:p>
                  </a:txBody>
                  <a:tcPr marL="11363" marR="11363" marT="1136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b="1" u="none" strike="noStrike" dirty="0">
                          <a:effectLst/>
                          <a:latin typeface="+mj-lt"/>
                        </a:rPr>
                        <a:t>세부내용</a:t>
                      </a:r>
                      <a:r>
                        <a:rPr lang="en-US" altLang="ko-KR" sz="1800" b="1" u="none" strike="noStrike" dirty="0">
                          <a:effectLst/>
                          <a:latin typeface="+mj-lt"/>
                        </a:rPr>
                        <a:t>(</a:t>
                      </a:r>
                      <a:r>
                        <a:rPr lang="ko-KR" altLang="en-US" sz="1800" b="1" u="none" strike="noStrike" dirty="0">
                          <a:effectLst/>
                          <a:latin typeface="+mj-lt"/>
                        </a:rPr>
                        <a:t>가이드라인</a:t>
                      </a:r>
                      <a:r>
                        <a:rPr lang="en-US" altLang="ko-KR" sz="1800" b="1" u="none" strike="noStrike" dirty="0">
                          <a:effectLst/>
                          <a:latin typeface="+mj-lt"/>
                        </a:rPr>
                        <a:t>)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667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dirty="0">
                          <a:latin typeface="+mj-lt"/>
                        </a:rPr>
                        <a:t>저평가</a:t>
                      </a:r>
                      <a:endParaRPr lang="en-US" altLang="ko-KR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비교평가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비슷한 입지와 비교해 가격이 </a:t>
                      </a:r>
                      <a:r>
                        <a:rPr lang="ko-KR" altLang="en-US" sz="1800" u="none" strike="noStrike" dirty="0" err="1">
                          <a:effectLst/>
                          <a:latin typeface="+mj-lt"/>
                        </a:rPr>
                        <a:t>싼가</a:t>
                      </a:r>
                      <a:endParaRPr lang="en-US" altLang="ko-KR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8546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환금성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수시 매도 가능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수도권 </a:t>
                      </a:r>
                      <a:r>
                        <a:rPr lang="en-US" altLang="ko-KR" sz="1800" u="none" strike="noStrike" dirty="0">
                          <a:effectLst/>
                          <a:latin typeface="+mj-lt"/>
                        </a:rPr>
                        <a:t>300</a:t>
                      </a: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세대 이상 아파트 </a:t>
                      </a:r>
                      <a:r>
                        <a:rPr lang="en-US" altLang="ko-KR" sz="1800" u="none" strike="noStrike" dirty="0">
                          <a:effectLst/>
                          <a:latin typeface="+mj-lt"/>
                        </a:rPr>
                        <a:t>(</a:t>
                      </a: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지방 </a:t>
                      </a:r>
                      <a:r>
                        <a:rPr lang="en-US" altLang="ko-KR" sz="1800" u="none" strike="noStrike" dirty="0">
                          <a:effectLst/>
                          <a:latin typeface="+mj-lt"/>
                        </a:rPr>
                        <a:t>500</a:t>
                      </a: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세대 이상</a:t>
                      </a:r>
                      <a:r>
                        <a:rPr lang="en-US" altLang="ko-KR" sz="1800" u="none" strike="noStrike" dirty="0">
                          <a:effectLst/>
                          <a:latin typeface="+mj-lt"/>
                        </a:rPr>
                        <a:t>)</a:t>
                      </a:r>
                      <a:endParaRPr lang="ko-KR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19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저층</a:t>
                      </a:r>
                      <a:r>
                        <a:rPr lang="en-US" altLang="ko-KR" sz="1800" u="none" strike="noStrike" dirty="0">
                          <a:effectLst/>
                          <a:latin typeface="+mj-lt"/>
                        </a:rPr>
                        <a:t>, </a:t>
                      </a:r>
                      <a:r>
                        <a:rPr lang="ko-KR" altLang="en-US" sz="1800" u="none" strike="noStrike" dirty="0" err="1">
                          <a:effectLst/>
                          <a:latin typeface="+mj-lt"/>
                        </a:rPr>
                        <a:t>탑층</a:t>
                      </a: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 제외</a:t>
                      </a:r>
                      <a:endParaRPr lang="ko-KR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37145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수익률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목표수익률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투자금 대비 </a:t>
                      </a:r>
                      <a:r>
                        <a:rPr lang="en-US" altLang="ko-KR" sz="1800" u="none" strike="noStrike" dirty="0">
                          <a:effectLst/>
                          <a:latin typeface="+mj-lt"/>
                        </a:rPr>
                        <a:t>200% </a:t>
                      </a: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수익률인가</a:t>
                      </a:r>
                      <a:r>
                        <a:rPr lang="en-US" altLang="ko-KR" sz="1800" u="none" strike="noStrike" dirty="0">
                          <a:effectLst/>
                          <a:latin typeface="+mj-lt"/>
                        </a:rPr>
                        <a:t>  </a:t>
                      </a:r>
                      <a:endParaRPr lang="en-US" altLang="ko-KR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523600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원금보존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전세가율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강남권 </a:t>
                      </a:r>
                      <a:r>
                        <a:rPr lang="en-US" altLang="ko-KR" sz="1800" u="none" strike="noStrike" dirty="0">
                          <a:effectLst/>
                          <a:latin typeface="+mj-lt"/>
                        </a:rPr>
                        <a:t>60% </a:t>
                      </a: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이상</a:t>
                      </a:r>
                      <a:r>
                        <a:rPr lang="en-US" altLang="ko-KR" sz="1800" u="none" strike="noStrike" dirty="0">
                          <a:effectLst/>
                          <a:latin typeface="+mj-lt"/>
                        </a:rPr>
                        <a:t>, </a:t>
                      </a:r>
                      <a:r>
                        <a:rPr lang="ko-KR" altLang="en-US" sz="1800" u="none" strike="noStrike" dirty="0" err="1">
                          <a:effectLst/>
                          <a:latin typeface="+mj-lt"/>
                        </a:rPr>
                        <a:t>비강남권</a:t>
                      </a: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 </a:t>
                      </a:r>
                      <a:r>
                        <a:rPr lang="en-US" altLang="ko-KR" sz="1800" u="none" strike="noStrike" dirty="0">
                          <a:effectLst/>
                          <a:latin typeface="+mj-lt"/>
                        </a:rPr>
                        <a:t>70% </a:t>
                      </a: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이상</a:t>
                      </a:r>
                      <a:endParaRPr lang="en-US" altLang="ko-KR" sz="1800" u="none" strike="noStrike" dirty="0">
                        <a:effectLst/>
                        <a:latin typeface="+mj-lt"/>
                      </a:endParaRP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지방 </a:t>
                      </a:r>
                      <a:r>
                        <a:rPr lang="en-US" altLang="ko-KR" sz="1800" u="none" strike="noStrike" dirty="0">
                          <a:effectLst/>
                          <a:latin typeface="+mj-lt"/>
                        </a:rPr>
                        <a:t>80% </a:t>
                      </a: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이상 </a:t>
                      </a:r>
                      <a:r>
                        <a:rPr lang="en-US" altLang="ko-KR" sz="1800" u="none" strike="noStrike" dirty="0">
                          <a:effectLst/>
                          <a:latin typeface="+mj-lt"/>
                        </a:rPr>
                        <a:t>(</a:t>
                      </a: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단지별 상이</a:t>
                      </a:r>
                      <a:r>
                        <a:rPr lang="en-US" altLang="ko-KR" sz="1800" u="none" strike="noStrike" dirty="0">
                          <a:effectLst/>
                          <a:latin typeface="+mj-lt"/>
                        </a:rPr>
                        <a:t>)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6219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투자금</a:t>
                      </a:r>
                    </a:p>
                  </a:txBody>
                  <a:tcPr marL="11363" marR="11363" marT="1136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천 만원 이하 </a:t>
                      </a: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개인별로 상이</a:t>
                      </a: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772019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dirty="0">
                          <a:latin typeface="+mj-lt"/>
                        </a:rPr>
                        <a:t>리스크</a:t>
                      </a:r>
                      <a:endParaRPr lang="en-US" altLang="ko-KR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역전세 대비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전세 만기 시점 공급이 적정 수준인가</a:t>
                      </a:r>
                      <a:r>
                        <a:rPr lang="en-US" altLang="ko-KR" sz="1800" u="none" strike="noStrike" dirty="0">
                          <a:effectLst/>
                          <a:latin typeface="+mj-lt"/>
                        </a:rPr>
                        <a:t>?</a:t>
                      </a: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 </a:t>
                      </a:r>
                      <a:endParaRPr lang="en-US" altLang="ko-KR" sz="1800" u="none" strike="noStrike" dirty="0">
                        <a:effectLst/>
                        <a:latin typeface="+mj-lt"/>
                      </a:endParaRP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초과라면</a:t>
                      </a: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역전세 발생시 대비가 가능한가</a:t>
                      </a: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?)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extLst>
                  <a:ext uri="{0D108BD9-81ED-4DB2-BD59-A6C34878D82A}">
                    <a16:rowId xmlns:a16="http://schemas.microsoft.com/office/drawing/2014/main" xmlns="" val="2881203255"/>
                  </a:ext>
                </a:extLst>
              </a:tr>
              <a:tr h="4303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잔금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매매 잔금까지 대비가능한가</a:t>
                      </a:r>
                      <a:r>
                        <a:rPr lang="en-US" altLang="ko-KR" sz="1800" u="none" strike="noStrike" dirty="0">
                          <a:effectLst/>
                          <a:latin typeface="+mj-lt"/>
                        </a:rPr>
                        <a:t>? </a:t>
                      </a:r>
                      <a:endParaRPr lang="en-US" altLang="ko-KR" sz="18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7A75AFBE-5D9E-56D3-8C12-5BDADCD34BDB}"/>
              </a:ext>
            </a:extLst>
          </p:cNvPr>
          <p:cNvSpPr/>
          <p:nvPr/>
        </p:nvSpPr>
        <p:spPr>
          <a:xfrm>
            <a:off x="1699380" y="1383534"/>
            <a:ext cx="3404462" cy="4681987"/>
          </a:xfrm>
          <a:prstGeom prst="rect">
            <a:avLst/>
          </a:prstGeom>
          <a:solidFill>
            <a:srgbClr val="C00000">
              <a:alpha val="20000"/>
            </a:srgbClr>
          </a:solidFill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93BE095E-9B47-93E2-6475-C700A5612351}"/>
              </a:ext>
            </a:extLst>
          </p:cNvPr>
          <p:cNvSpPr/>
          <p:nvPr/>
        </p:nvSpPr>
        <p:spPr>
          <a:xfrm>
            <a:off x="5103843" y="1383534"/>
            <a:ext cx="5578669" cy="4681987"/>
          </a:xfrm>
          <a:prstGeom prst="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3923EF3D-5EEF-3ED6-8F2D-C08B01974AC6}"/>
              </a:ext>
            </a:extLst>
          </p:cNvPr>
          <p:cNvSpPr/>
          <p:nvPr/>
        </p:nvSpPr>
        <p:spPr>
          <a:xfrm>
            <a:off x="5131833" y="6065521"/>
            <a:ext cx="5578669" cy="79247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/>
              <a:t>기준을 지키기 위해 하는 세부 내용</a:t>
            </a:r>
            <a:endParaRPr lang="en-US" altLang="ko-KR" sz="2400" b="1" dirty="0"/>
          </a:p>
          <a:p>
            <a:pPr algn="ctr"/>
            <a:r>
              <a:rPr lang="ko-KR" altLang="en-US" sz="2400" b="1" dirty="0"/>
              <a:t>지역</a:t>
            </a:r>
            <a:r>
              <a:rPr lang="en-US" altLang="ko-KR" sz="2400" b="1" dirty="0"/>
              <a:t>/</a:t>
            </a:r>
            <a:r>
              <a:rPr lang="ko-KR" altLang="en-US" sz="2400" b="1" dirty="0"/>
              <a:t>상황</a:t>
            </a:r>
            <a:r>
              <a:rPr lang="en-US" altLang="ko-KR" sz="2400" b="1" dirty="0"/>
              <a:t>/</a:t>
            </a:r>
            <a:r>
              <a:rPr lang="ko-KR" altLang="en-US" sz="2400" b="1" dirty="0"/>
              <a:t>사람마다 다를 수 있음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1CB13153-7F3D-B754-147A-47D6C2F98626}"/>
              </a:ext>
            </a:extLst>
          </p:cNvPr>
          <p:cNvSpPr/>
          <p:nvPr/>
        </p:nvSpPr>
        <p:spPr>
          <a:xfrm>
            <a:off x="1671391" y="6074852"/>
            <a:ext cx="3441781" cy="4246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/>
              <a:t>변하지 않는 투자 기준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FFB7D019-AB91-843A-B7F9-32776CB270D7}"/>
              </a:ext>
            </a:extLst>
          </p:cNvPr>
          <p:cNvSpPr/>
          <p:nvPr/>
        </p:nvSpPr>
        <p:spPr>
          <a:xfrm>
            <a:off x="3135088" y="31671"/>
            <a:ext cx="9056912" cy="1268659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tx1"/>
                </a:solidFill>
              </a:rPr>
              <a:t>인사이트 ✅ </a:t>
            </a:r>
            <a:r>
              <a:rPr lang="ko-KR" altLang="en-US" sz="1600" dirty="0">
                <a:solidFill>
                  <a:schemeClr val="tx1"/>
                </a:solidFill>
              </a:rPr>
              <a:t>변하지 않는 투자 기준은 저평가 되었는가</a:t>
            </a:r>
            <a:r>
              <a:rPr lang="en-US" altLang="ko-KR" sz="1600" dirty="0">
                <a:solidFill>
                  <a:schemeClr val="tx1"/>
                </a:solidFill>
              </a:rPr>
              <a:t>? </a:t>
            </a:r>
            <a:r>
              <a:rPr lang="ko-KR" altLang="en-US" sz="1600" dirty="0">
                <a:solidFill>
                  <a:schemeClr val="tx1"/>
                </a:solidFill>
              </a:rPr>
              <a:t>환금성이 좋은가</a:t>
            </a:r>
            <a:r>
              <a:rPr lang="en-US" altLang="ko-KR" sz="1600" dirty="0">
                <a:solidFill>
                  <a:schemeClr val="tx1"/>
                </a:solidFill>
              </a:rPr>
              <a:t>? </a:t>
            </a:r>
            <a:r>
              <a:rPr lang="ko-KR" altLang="en-US" sz="1600" dirty="0">
                <a:solidFill>
                  <a:schemeClr val="tx1"/>
                </a:solidFill>
              </a:rPr>
              <a:t>목표 수익률에 도달할 수 있는가</a:t>
            </a:r>
            <a:r>
              <a:rPr lang="en-US" altLang="ko-KR" sz="1600" dirty="0">
                <a:solidFill>
                  <a:schemeClr val="tx1"/>
                </a:solidFill>
              </a:rPr>
              <a:t>? </a:t>
            </a:r>
            <a:r>
              <a:rPr lang="ko-KR" altLang="en-US" sz="1600" dirty="0">
                <a:solidFill>
                  <a:schemeClr val="tx1"/>
                </a:solidFill>
              </a:rPr>
              <a:t>원금 보존이 가능한가</a:t>
            </a:r>
            <a:r>
              <a:rPr lang="en-US" altLang="ko-KR" sz="1600" dirty="0">
                <a:solidFill>
                  <a:schemeClr val="tx1"/>
                </a:solidFill>
              </a:rPr>
              <a:t>? </a:t>
            </a:r>
            <a:r>
              <a:rPr lang="ko-KR" altLang="en-US" sz="1600" dirty="0">
                <a:solidFill>
                  <a:schemeClr val="tx1"/>
                </a:solidFill>
              </a:rPr>
              <a:t>리스크 대비가 되는가</a:t>
            </a:r>
            <a:r>
              <a:rPr lang="en-US" altLang="ko-KR" sz="1600" dirty="0">
                <a:solidFill>
                  <a:schemeClr val="tx1"/>
                </a:solidFill>
              </a:rPr>
              <a:t>? </a:t>
            </a:r>
            <a:r>
              <a:rPr lang="ko-KR" altLang="en-US" sz="1600" dirty="0">
                <a:solidFill>
                  <a:schemeClr val="tx1"/>
                </a:solidFill>
              </a:rPr>
              <a:t>이렇게 다섯 가지 입니다</a:t>
            </a:r>
            <a:r>
              <a:rPr lang="en-US" altLang="ko-KR" sz="1600" dirty="0">
                <a:solidFill>
                  <a:schemeClr val="tx1"/>
                </a:solidFill>
              </a:rPr>
              <a:t>. </a:t>
            </a:r>
            <a:r>
              <a:rPr lang="ko-KR" altLang="en-US" sz="1600" dirty="0">
                <a:solidFill>
                  <a:schemeClr val="tx1"/>
                </a:solidFill>
              </a:rPr>
              <a:t>몇 세대인지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>
                <a:solidFill>
                  <a:schemeClr val="tx1"/>
                </a:solidFill>
              </a:rPr>
              <a:t>전세가율 몇 퍼센트가 적정한지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>
                <a:solidFill>
                  <a:schemeClr val="tx1"/>
                </a:solidFill>
              </a:rPr>
              <a:t>투자금은 얼마가 적정한지 등 기준을 지키기 위한 세부내용은 지역</a:t>
            </a:r>
            <a:r>
              <a:rPr lang="en-US" altLang="ko-KR" sz="1600" dirty="0">
                <a:solidFill>
                  <a:schemeClr val="tx1"/>
                </a:solidFill>
              </a:rPr>
              <a:t>/</a:t>
            </a:r>
            <a:r>
              <a:rPr lang="ko-KR" altLang="en-US" sz="1600" dirty="0">
                <a:solidFill>
                  <a:schemeClr val="tx1"/>
                </a:solidFill>
              </a:rPr>
              <a:t>상황</a:t>
            </a:r>
            <a:r>
              <a:rPr lang="en-US" altLang="ko-KR" sz="1600" dirty="0">
                <a:solidFill>
                  <a:schemeClr val="tx1"/>
                </a:solidFill>
              </a:rPr>
              <a:t>/</a:t>
            </a:r>
            <a:r>
              <a:rPr lang="ko-KR" altLang="en-US" sz="1600" dirty="0">
                <a:solidFill>
                  <a:schemeClr val="tx1"/>
                </a:solidFill>
              </a:rPr>
              <a:t>사람마다 다를 수 있어요</a:t>
            </a:r>
            <a:r>
              <a:rPr lang="en-US" altLang="ko-KR" sz="1600" dirty="0">
                <a:solidFill>
                  <a:schemeClr val="tx1"/>
                </a:solidFill>
              </a:rPr>
              <a:t>. </a:t>
            </a:r>
            <a:r>
              <a:rPr lang="ko-KR" altLang="en-US" sz="1600" dirty="0">
                <a:solidFill>
                  <a:schemeClr val="tx1"/>
                </a:solidFill>
              </a:rPr>
              <a:t>나의 투자기준을 써보고 지키는 것이 결국 가장 중요합니다</a:t>
            </a:r>
            <a:r>
              <a:rPr lang="en-US" altLang="ko-KR" sz="1600" dirty="0">
                <a:solidFill>
                  <a:schemeClr val="tx1"/>
                </a:solidFill>
              </a:rPr>
              <a:t>. </a:t>
            </a:r>
            <a:r>
              <a:rPr lang="ko-KR" altLang="en-US" sz="1600" dirty="0">
                <a:solidFill>
                  <a:schemeClr val="tx1"/>
                </a:solidFill>
              </a:rPr>
              <a:t>임장보고서를 쓸 때마다 반복해서 기준을 돌아보고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>
                <a:solidFill>
                  <a:schemeClr val="tx1"/>
                </a:solidFill>
              </a:rPr>
              <a:t>세부 내용을 나에게 맞게 써보세요</a:t>
            </a:r>
            <a:r>
              <a:rPr lang="en-US" altLang="ko-KR" sz="1600" dirty="0">
                <a:solidFill>
                  <a:schemeClr val="tx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132162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8C15F6C4-7206-1697-2AA3-0619577F59C7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5. </a:t>
            </a:r>
            <a:r>
              <a:rPr lang="ko-KR" altLang="en-US" sz="2400" b="1" dirty="0">
                <a:solidFill>
                  <a:schemeClr val="bg1"/>
                </a:solidFill>
              </a:rPr>
              <a:t>결론 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34234CD3-1747-9B25-789A-F86CDC18F813}"/>
              </a:ext>
            </a:extLst>
          </p:cNvPr>
          <p:cNvSpPr/>
          <p:nvPr/>
        </p:nvSpPr>
        <p:spPr>
          <a:xfrm>
            <a:off x="2" y="844012"/>
            <a:ext cx="3013788" cy="4246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입지 분석 요약 </a:t>
            </a: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xmlns="" id="{C70BA578-89A7-AF40-0F35-1F6F068331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6973863"/>
              </p:ext>
            </p:extLst>
          </p:nvPr>
        </p:nvGraphicFramePr>
        <p:xfrm>
          <a:off x="853044" y="1588813"/>
          <a:ext cx="5537525" cy="4749606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539447">
                  <a:extLst>
                    <a:ext uri="{9D8B030D-6E8A-4147-A177-3AD203B41FA5}">
                      <a16:colId xmlns:a16="http://schemas.microsoft.com/office/drawing/2014/main" xmlns="" val="3483751351"/>
                    </a:ext>
                  </a:extLst>
                </a:gridCol>
                <a:gridCol w="1762885">
                  <a:extLst>
                    <a:ext uri="{9D8B030D-6E8A-4147-A177-3AD203B41FA5}">
                      <a16:colId xmlns:a16="http://schemas.microsoft.com/office/drawing/2014/main" xmlns="" val="299396157"/>
                    </a:ext>
                  </a:extLst>
                </a:gridCol>
                <a:gridCol w="2235193">
                  <a:extLst>
                    <a:ext uri="{9D8B030D-6E8A-4147-A177-3AD203B41FA5}">
                      <a16:colId xmlns:a16="http://schemas.microsoft.com/office/drawing/2014/main" xmlns="" val="2200675535"/>
                    </a:ext>
                  </a:extLst>
                </a:gridCol>
              </a:tblGrid>
              <a:tr h="392867">
                <a:tc>
                  <a:txBody>
                    <a:bodyPr/>
                    <a:lstStyle/>
                    <a:p>
                      <a:r>
                        <a:rPr lang="ko-KR" altLang="en-US" sz="2000" dirty="0">
                          <a:latin typeface="+mj-lt"/>
                        </a:rPr>
                        <a:t> 지역</a:t>
                      </a:r>
                    </a:p>
                  </a:txBody>
                  <a:tcPr anchor="ctr" anchorCtr="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600" dirty="0" smtClean="0"/>
                        <a:t>천안 </a:t>
                      </a:r>
                      <a:r>
                        <a:rPr lang="ko-KR" altLang="en-US" sz="1600" dirty="0" err="1" smtClean="0"/>
                        <a:t>서북구</a:t>
                      </a:r>
                      <a:endParaRPr lang="ko-KR" altLang="en-US" sz="1600" dirty="0"/>
                    </a:p>
                  </a:txBody>
                  <a:tcPr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비고</a:t>
                      </a:r>
                    </a:p>
                  </a:txBody>
                  <a:tcPr anchor="ctr" anchorCtr="1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88840791"/>
                  </a:ext>
                </a:extLst>
              </a:tr>
              <a:tr h="723941">
                <a:tc>
                  <a:txBody>
                    <a:bodyPr/>
                    <a:lstStyle/>
                    <a:p>
                      <a:pPr lvl="1" algn="ctr" latinLnBrk="1"/>
                      <a:r>
                        <a:rPr lang="ko-KR" altLang="en-US" sz="2000" b="1" dirty="0">
                          <a:latin typeface="+mj-lt"/>
                        </a:rPr>
                        <a:t>직장</a:t>
                      </a:r>
                      <a:endParaRPr lang="en-US" altLang="ko-KR" sz="2000" b="1" dirty="0">
                        <a:latin typeface="+mj-lt"/>
                      </a:endParaRPr>
                    </a:p>
                  </a:txBody>
                  <a:tcPr marL="0" marR="324000" anchor="ctr" anchorCtr="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883" marR="0" lvl="1" indent="0" algn="ctr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0" b="1" dirty="0" smtClean="0"/>
                        <a:t>S</a:t>
                      </a:r>
                      <a:endParaRPr lang="ko-KR" altLang="en-US" sz="1600" b="1" dirty="0"/>
                    </a:p>
                  </a:txBody>
                  <a:tcPr marL="0" marR="324000" anchor="ctr" anchorCtr="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종사자수 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</a:rPr>
                        <a:t>31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</a:rPr>
                        <a:t>만</a:t>
                      </a:r>
                      <a:endParaRPr lang="en-US" altLang="ko-KR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324000" anchor="ctr" anchorCtr="1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40102524"/>
                  </a:ext>
                </a:extLst>
              </a:tr>
              <a:tr h="761995">
                <a:tc>
                  <a:txBody>
                    <a:bodyPr/>
                    <a:lstStyle/>
                    <a:p>
                      <a:pPr lvl="1" algn="ctr" latinLnBrk="1"/>
                      <a:r>
                        <a:rPr lang="ko-KR" altLang="en-US" sz="2000" b="1" dirty="0">
                          <a:solidFill>
                            <a:schemeClr val="tx1"/>
                          </a:solidFill>
                          <a:latin typeface="+mj-lt"/>
                        </a:rPr>
                        <a:t>교통</a:t>
                      </a:r>
                      <a:endParaRPr lang="en-US" altLang="ko-KR" sz="2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324000" anchor="ctr" anchorCtr="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883" marR="0" lvl="1" indent="0" algn="ctr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0" b="1" dirty="0"/>
                        <a:t> </a:t>
                      </a:r>
                      <a:r>
                        <a:rPr lang="en-US" altLang="ko-KR" sz="4000" b="1" dirty="0" smtClean="0"/>
                        <a:t>A</a:t>
                      </a:r>
                      <a:endParaRPr lang="ko-KR" altLang="en-US" sz="4000" b="1" dirty="0"/>
                    </a:p>
                  </a:txBody>
                  <a:tcPr marL="0" marR="324000" anchor="ctr" anchorCtr="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ko-KR" altLang="en-US" sz="1600" b="1" dirty="0" err="1" smtClean="0">
                          <a:solidFill>
                            <a:schemeClr val="tx1"/>
                          </a:solidFill>
                        </a:rPr>
                        <a:t>자차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</a:rPr>
                        <a:t> 약 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분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ko-KR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324000" anchor="ctr" anchorCtr="1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36827116"/>
                  </a:ext>
                </a:extLst>
              </a:tr>
              <a:tr h="836136">
                <a:tc>
                  <a:txBody>
                    <a:bodyPr/>
                    <a:lstStyle/>
                    <a:p>
                      <a:pPr marL="45720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dirty="0">
                          <a:latin typeface="+mj-lt"/>
                        </a:rPr>
                        <a:t>학군</a:t>
                      </a:r>
                      <a:endParaRPr lang="en-US" altLang="ko-KR" sz="2000" b="1" dirty="0">
                        <a:latin typeface="+mj-lt"/>
                      </a:endParaRPr>
                    </a:p>
                  </a:txBody>
                  <a:tcPr marL="0" marR="324000" anchor="ctr" anchorCtr="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0" b="1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en-US" altLang="ko-KR" sz="40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324000" anchor="ctr" anchorCtr="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ko-KR" sz="1600" b="1" dirty="0"/>
                        <a:t>    </a:t>
                      </a:r>
                      <a:r>
                        <a:rPr kumimoji="1" lang="en-US" altLang="ko-KR" sz="1600" b="1" dirty="0" smtClean="0"/>
                        <a:t>90%</a:t>
                      </a:r>
                      <a:r>
                        <a:rPr kumimoji="1" lang="ko-KR" altLang="en-US" sz="1600" b="1" dirty="0"/>
                        <a:t>이상</a:t>
                      </a:r>
                      <a:r>
                        <a:rPr kumimoji="1" lang="en-US" altLang="ko-KR" sz="1600" b="1" dirty="0"/>
                        <a:t> </a:t>
                      </a:r>
                    </a:p>
                    <a:p>
                      <a:pPr algn="ctr"/>
                      <a:r>
                        <a:rPr kumimoji="1" lang="en-US" altLang="ko-KR" sz="1600" b="1" dirty="0"/>
                        <a:t>   </a:t>
                      </a:r>
                      <a:r>
                        <a:rPr kumimoji="1" lang="en-US" altLang="ko-KR" sz="1600" b="1" dirty="0" smtClean="0"/>
                        <a:t>1</a:t>
                      </a:r>
                      <a:r>
                        <a:rPr kumimoji="1" lang="ko-KR" altLang="en-US" sz="1600" b="1" dirty="0" smtClean="0"/>
                        <a:t>곳</a:t>
                      </a:r>
                      <a:endParaRPr kumimoji="1" lang="en-US" altLang="ko-KR" sz="1600" b="1" dirty="0"/>
                    </a:p>
                  </a:txBody>
                  <a:tcPr marL="0" marR="324000" anchor="ctr" anchorCtr="1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29965543"/>
                  </a:ext>
                </a:extLst>
              </a:tr>
              <a:tr h="964248">
                <a:tc>
                  <a:txBody>
                    <a:bodyPr/>
                    <a:lstStyle/>
                    <a:p>
                      <a:pPr marL="45720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dirty="0">
                          <a:latin typeface="+mj-lt"/>
                        </a:rPr>
                        <a:t>환경</a:t>
                      </a:r>
                      <a:endParaRPr lang="en-US" altLang="ko-KR" sz="2000" b="1" dirty="0">
                        <a:latin typeface="+mj-lt"/>
                      </a:endParaRPr>
                    </a:p>
                  </a:txBody>
                  <a:tcPr marL="0" marR="324000" anchor="ctr" anchorCtr="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  <a:p>
                      <a:pPr marL="45720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/>
                    </a:p>
                  </a:txBody>
                  <a:tcPr marL="0" marR="324000" anchor="ctr" anchorCtr="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백화점 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  <a:p>
                      <a:pPr lvl="1" algn="ctr" latinLnBrk="1"/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대형마트 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324000" anchor="ctr" anchorCtr="1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35333145"/>
                  </a:ext>
                </a:extLst>
              </a:tr>
              <a:tr h="1067046">
                <a:tc>
                  <a:txBody>
                    <a:bodyPr/>
                    <a:lstStyle/>
                    <a:p>
                      <a:pPr lvl="1" algn="ctr" latinLnBrk="1"/>
                      <a:endParaRPr lang="en-US" altLang="ko-KR" sz="2000" b="1" dirty="0">
                        <a:latin typeface="+mj-lt"/>
                      </a:endParaRPr>
                    </a:p>
                    <a:p>
                      <a:pPr lvl="1" algn="ctr" latinLnBrk="1"/>
                      <a:r>
                        <a:rPr lang="ko-KR" altLang="en-US" sz="2000" b="1" dirty="0">
                          <a:latin typeface="+mj-lt"/>
                        </a:rPr>
                        <a:t>공급</a:t>
                      </a:r>
                      <a:endParaRPr lang="en-US" altLang="ko-KR" sz="2000" b="1" dirty="0">
                        <a:latin typeface="+mj-lt"/>
                      </a:endParaRPr>
                    </a:p>
                    <a:p>
                      <a:pPr lvl="1" algn="ctr" latinLnBrk="1"/>
                      <a:endParaRPr lang="en-US" altLang="ko-KR" sz="2000" b="1" dirty="0">
                        <a:latin typeface="+mj-lt"/>
                      </a:endParaRPr>
                    </a:p>
                  </a:txBody>
                  <a:tcPr marL="0" marR="324000" anchor="ctr" anchorCtr="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400" b="1" dirty="0">
                          <a:latin typeface="+mj-lt"/>
                        </a:rPr>
                        <a:t>C</a:t>
                      </a:r>
                      <a:endParaRPr lang="en-US" altLang="ko-KR" sz="4400" b="1" dirty="0"/>
                    </a:p>
                  </a:txBody>
                  <a:tcPr marL="0" marR="324000" anchor="ctr" anchorCtr="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년 평균</a:t>
                      </a:r>
                      <a:endParaRPr lang="en-US" altLang="ko-KR" sz="1600" b="1" dirty="0">
                        <a:solidFill>
                          <a:schemeClr val="tx1"/>
                        </a:solidFill>
                      </a:endParaRPr>
                    </a:p>
                    <a:p>
                      <a:pPr marL="45720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적정 수요 </a:t>
                      </a:r>
                      <a:endParaRPr lang="en-US" altLang="ko-KR" sz="1600" b="1" dirty="0">
                        <a:solidFill>
                          <a:schemeClr val="tx1"/>
                        </a:solidFill>
                      </a:endParaRPr>
                    </a:p>
                    <a:p>
                      <a:pPr marL="45720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배 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</a:rPr>
                        <a:t>초과</a:t>
                      </a:r>
                      <a:endParaRPr lang="en-US" altLang="ko-KR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324000" anchor="ctr" anchorCtr="1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83782434"/>
                  </a:ext>
                </a:extLst>
              </a:tr>
            </a:tbl>
          </a:graphicData>
        </a:graphic>
      </p:graphicFrame>
      <p:sp>
        <p:nvSpPr>
          <p:cNvPr id="16" name="직사각형 15">
            <a:extLst>
              <a:ext uri="{FF2B5EF4-FFF2-40B4-BE49-F238E27FC236}">
                <a16:creationId xmlns:a16="http://schemas.microsoft.com/office/drawing/2014/main" xmlns="" id="{DF64EF3D-5E6C-64BF-03FD-48791AD5D712}"/>
              </a:ext>
            </a:extLst>
          </p:cNvPr>
          <p:cNvSpPr/>
          <p:nvPr/>
        </p:nvSpPr>
        <p:spPr>
          <a:xfrm>
            <a:off x="6881347" y="1588813"/>
            <a:ext cx="4526980" cy="2157277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tx1"/>
                </a:solidFill>
              </a:rPr>
              <a:t>2</a:t>
            </a:r>
            <a:r>
              <a:rPr lang="ko-KR" altLang="en-US" dirty="0">
                <a:solidFill>
                  <a:schemeClr val="tx1"/>
                </a:solidFill>
              </a:rPr>
              <a:t>주차에 작성한 입지 분석을 토대로 입지 분석표를 한 페이지로 정리해보세요</a:t>
            </a:r>
            <a:r>
              <a:rPr lang="en-US" altLang="ko-KR" dirty="0">
                <a:solidFill>
                  <a:schemeClr val="tx1"/>
                </a:solidFill>
              </a:rPr>
              <a:t>.</a:t>
            </a:r>
            <a:r>
              <a:rPr lang="ko-KR" altLang="en-US" dirty="0">
                <a:solidFill>
                  <a:schemeClr val="tx1"/>
                </a:solidFill>
              </a:rPr>
              <a:t> 이 장표만 캡처해서 모아둬도 나중에 입지를 복습하기 좋답니다</a:t>
            </a:r>
            <a:r>
              <a:rPr lang="en-US" altLang="ko-KR" dirty="0">
                <a:solidFill>
                  <a:schemeClr val="tx1"/>
                </a:solidFill>
              </a:rPr>
              <a:t>. </a:t>
            </a:r>
            <a:r>
              <a:rPr lang="ko-KR" altLang="en-US" dirty="0">
                <a:solidFill>
                  <a:schemeClr val="tx1"/>
                </a:solidFill>
              </a:rPr>
              <a:t>등급과 함께 부여한 이유도 간단하게 비고란에 써 두시면 나중에 다시 복습할 때도 도움이 될 거예요 </a:t>
            </a: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 </a:t>
            </a:r>
            <a:endParaRPr lang="en-US" altLang="ko-K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009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그림 4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62" y="1954341"/>
            <a:ext cx="8440564" cy="4903659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8C15F6C4-7206-1697-2AA3-0619577F59C7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5. </a:t>
            </a:r>
            <a:r>
              <a:rPr lang="ko-KR" altLang="en-US" sz="2400" b="1" dirty="0">
                <a:solidFill>
                  <a:schemeClr val="bg1"/>
                </a:solidFill>
              </a:rPr>
              <a:t>결론 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34234CD3-1747-9B25-789A-F86CDC18F813}"/>
              </a:ext>
            </a:extLst>
          </p:cNvPr>
          <p:cNvSpPr/>
          <p:nvPr/>
        </p:nvSpPr>
        <p:spPr>
          <a:xfrm>
            <a:off x="2" y="844012"/>
            <a:ext cx="3392128" cy="4246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지역 </a:t>
            </a:r>
            <a:r>
              <a:rPr lang="en-US" altLang="ko-KR" sz="2400" b="1" dirty="0"/>
              <a:t>one page </a:t>
            </a:r>
            <a:r>
              <a:rPr lang="ko-KR" altLang="en-US" sz="2400" b="1" dirty="0"/>
              <a:t>정리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F5EFB786-27F6-C75B-9340-68A844213C03}"/>
              </a:ext>
            </a:extLst>
          </p:cNvPr>
          <p:cNvSpPr/>
          <p:nvPr/>
        </p:nvSpPr>
        <p:spPr>
          <a:xfrm>
            <a:off x="6096000" y="3566453"/>
            <a:ext cx="582535" cy="415498"/>
          </a:xfrm>
          <a:prstGeom prst="rect">
            <a:avLst/>
          </a:prstGeom>
          <a:solidFill>
            <a:srgbClr val="F9A807"/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105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롯데마트</a:t>
            </a:r>
            <a:endParaRPr lang="ko-KR" altLang="en-US" sz="16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xmlns="" id="{3DAF527A-1B3C-4CE1-E691-76CFD1FCC515}"/>
              </a:ext>
            </a:extLst>
          </p:cNvPr>
          <p:cNvSpPr/>
          <p:nvPr/>
        </p:nvSpPr>
        <p:spPr>
          <a:xfrm>
            <a:off x="3851696" y="4714323"/>
            <a:ext cx="277474" cy="262544"/>
          </a:xfrm>
          <a:prstGeom prst="ellipse">
            <a:avLst/>
          </a:prstGeom>
          <a:solidFill>
            <a:srgbClr val="006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★</a:t>
            </a: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xmlns="" id="{53027EAC-3C72-5349-9D41-9CA39E3BAA89}"/>
              </a:ext>
            </a:extLst>
          </p:cNvPr>
          <p:cNvSpPr/>
          <p:nvPr/>
        </p:nvSpPr>
        <p:spPr>
          <a:xfrm>
            <a:off x="3560980" y="4663040"/>
            <a:ext cx="277474" cy="262544"/>
          </a:xfrm>
          <a:prstGeom prst="ellipse">
            <a:avLst/>
          </a:prstGeom>
          <a:solidFill>
            <a:srgbClr val="006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★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C4EE44E7-4A47-2BF7-0005-B0F96A9FF0CD}"/>
              </a:ext>
            </a:extLst>
          </p:cNvPr>
          <p:cNvSpPr/>
          <p:nvPr/>
        </p:nvSpPr>
        <p:spPr>
          <a:xfrm>
            <a:off x="3241223" y="2443848"/>
            <a:ext cx="725287" cy="246221"/>
          </a:xfrm>
          <a:prstGeom prst="rect">
            <a:avLst/>
          </a:prstGeom>
          <a:solidFill>
            <a:srgbClr val="F9A807"/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1000" b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코스트코</a:t>
            </a:r>
            <a:endParaRPr lang="ko-KR" altLang="en-US" sz="10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7B5EA069-0B1A-51C2-D248-4F2ADF1BF3B2}"/>
              </a:ext>
            </a:extLst>
          </p:cNvPr>
          <p:cNvSpPr/>
          <p:nvPr/>
        </p:nvSpPr>
        <p:spPr>
          <a:xfrm>
            <a:off x="4644956" y="2733156"/>
            <a:ext cx="582535" cy="415498"/>
          </a:xfrm>
          <a:prstGeom prst="rect">
            <a:avLst/>
          </a:prstGeom>
          <a:solidFill>
            <a:srgbClr val="F9A807"/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105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이마트</a:t>
            </a:r>
            <a:endParaRPr lang="ko-KR" altLang="en-US" sz="16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xmlns="" id="{A14F27F0-B785-B40B-595C-0BB8944C00A7}"/>
              </a:ext>
            </a:extLst>
          </p:cNvPr>
          <p:cNvSpPr/>
          <p:nvPr/>
        </p:nvSpPr>
        <p:spPr>
          <a:xfrm>
            <a:off x="3699717" y="2122134"/>
            <a:ext cx="277474" cy="262544"/>
          </a:xfrm>
          <a:prstGeom prst="ellipse">
            <a:avLst/>
          </a:prstGeom>
          <a:solidFill>
            <a:srgbClr val="006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25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★</a:t>
            </a: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xmlns="" id="{C87C6096-71DE-3538-E983-4B333234EC1D}"/>
              </a:ext>
            </a:extLst>
          </p:cNvPr>
          <p:cNvSpPr/>
          <p:nvPr/>
        </p:nvSpPr>
        <p:spPr>
          <a:xfrm>
            <a:off x="3566633" y="4274898"/>
            <a:ext cx="277474" cy="262544"/>
          </a:xfrm>
          <a:prstGeom prst="ellipse">
            <a:avLst/>
          </a:prstGeom>
          <a:solidFill>
            <a:srgbClr val="006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★</a:t>
            </a: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xmlns="" id="{63CE4854-DE3F-EDBE-BD98-7860E2EB9E25}"/>
              </a:ext>
            </a:extLst>
          </p:cNvPr>
          <p:cNvSpPr/>
          <p:nvPr/>
        </p:nvSpPr>
        <p:spPr>
          <a:xfrm>
            <a:off x="6248530" y="3444733"/>
            <a:ext cx="277474" cy="262544"/>
          </a:xfrm>
          <a:prstGeom prst="ellipse">
            <a:avLst/>
          </a:prstGeom>
          <a:solidFill>
            <a:srgbClr val="006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★</a:t>
            </a: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xmlns="" id="{9A5CF03E-7D56-31DE-56EC-BF2C29595920}"/>
              </a:ext>
            </a:extLst>
          </p:cNvPr>
          <p:cNvSpPr/>
          <p:nvPr/>
        </p:nvSpPr>
        <p:spPr>
          <a:xfrm>
            <a:off x="4781121" y="2623566"/>
            <a:ext cx="277474" cy="262544"/>
          </a:xfrm>
          <a:prstGeom prst="ellipse">
            <a:avLst/>
          </a:prstGeom>
          <a:solidFill>
            <a:srgbClr val="006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★</a:t>
            </a: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xmlns="" id="{CD46FD07-91A0-92FD-C4AC-ADC2AE07AAB7}"/>
              </a:ext>
            </a:extLst>
          </p:cNvPr>
          <p:cNvSpPr/>
          <p:nvPr/>
        </p:nvSpPr>
        <p:spPr>
          <a:xfrm>
            <a:off x="4707490" y="3707277"/>
            <a:ext cx="277474" cy="262544"/>
          </a:xfrm>
          <a:prstGeom prst="ellipse">
            <a:avLst/>
          </a:prstGeom>
          <a:solidFill>
            <a:srgbClr val="006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★</a:t>
            </a:r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xmlns="" id="{C1A9CA38-6214-DBF6-B84E-42397E42FDF3}"/>
              </a:ext>
            </a:extLst>
          </p:cNvPr>
          <p:cNvSpPr/>
          <p:nvPr/>
        </p:nvSpPr>
        <p:spPr>
          <a:xfrm>
            <a:off x="5397569" y="3664918"/>
            <a:ext cx="271923" cy="26254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endParaRPr lang="ko-KR" altLang="en-US" sz="2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xmlns="" id="{17CF6B1F-FDAD-D5CC-ADDA-13E5BF67D7AA}"/>
              </a:ext>
            </a:extLst>
          </p:cNvPr>
          <p:cNvSpPr/>
          <p:nvPr/>
        </p:nvSpPr>
        <p:spPr>
          <a:xfrm>
            <a:off x="6690577" y="3098958"/>
            <a:ext cx="277474" cy="262544"/>
          </a:xfrm>
          <a:prstGeom prst="ellipse">
            <a:avLst/>
          </a:prstGeom>
          <a:solidFill>
            <a:srgbClr val="006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★</a:t>
            </a: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xmlns="" id="{B4838232-B6B0-340D-C5A1-785D1D64A73B}"/>
              </a:ext>
            </a:extLst>
          </p:cNvPr>
          <p:cNvSpPr/>
          <p:nvPr/>
        </p:nvSpPr>
        <p:spPr>
          <a:xfrm>
            <a:off x="8726471" y="2315233"/>
            <a:ext cx="277474" cy="262544"/>
          </a:xfrm>
          <a:prstGeom prst="ellipse">
            <a:avLst/>
          </a:prstGeom>
          <a:solidFill>
            <a:srgbClr val="006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25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★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A3F7F82A-13ED-26D8-03D2-7152429417FD}"/>
              </a:ext>
            </a:extLst>
          </p:cNvPr>
          <p:cNvSpPr/>
          <p:nvPr/>
        </p:nvSpPr>
        <p:spPr>
          <a:xfrm>
            <a:off x="4589582" y="6005728"/>
            <a:ext cx="674463" cy="2077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쌍용역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2E8BA744-3ACF-8ED9-CBF8-ED6C82BD3DE4}"/>
              </a:ext>
            </a:extLst>
          </p:cNvPr>
          <p:cNvSpPr/>
          <p:nvPr/>
        </p:nvSpPr>
        <p:spPr>
          <a:xfrm>
            <a:off x="8114096" y="1734529"/>
            <a:ext cx="1739923" cy="47226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xmlns="" id="{665458B7-543B-8F68-173D-32EA107C667D}"/>
              </a:ext>
            </a:extLst>
          </p:cNvPr>
          <p:cNvSpPr/>
          <p:nvPr/>
        </p:nvSpPr>
        <p:spPr>
          <a:xfrm>
            <a:off x="3939698" y="5805451"/>
            <a:ext cx="705258" cy="669895"/>
          </a:xfrm>
          <a:prstGeom prst="ellipse">
            <a:avLst/>
          </a:prstGeom>
          <a:solidFill>
            <a:srgbClr val="C00000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월봉</a:t>
            </a:r>
            <a:r>
              <a:rPr lang="ko-KR" altLang="en-US" sz="105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중</a:t>
            </a:r>
            <a:r>
              <a:rPr lang="en-US" altLang="ko-KR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79%</a:t>
            </a:r>
            <a:endParaRPr lang="ko-KR" altLang="en-US" sz="105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xmlns="" id="{317E892E-EBB5-CF37-7ED4-86EEB0B5A073}"/>
              </a:ext>
            </a:extLst>
          </p:cNvPr>
          <p:cNvSpPr/>
          <p:nvPr/>
        </p:nvSpPr>
        <p:spPr>
          <a:xfrm>
            <a:off x="5961912" y="2779828"/>
            <a:ext cx="762532" cy="737652"/>
          </a:xfrm>
          <a:prstGeom prst="ellipse">
            <a:avLst/>
          </a:prstGeom>
          <a:solidFill>
            <a:srgbClr val="C000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두정중</a:t>
            </a:r>
            <a:endParaRPr lang="en-US" altLang="ko-KR" sz="105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80</a:t>
            </a:r>
            <a:r>
              <a:rPr lang="en-US" altLang="ko-KR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%</a:t>
            </a:r>
            <a:endParaRPr lang="ko-KR" altLang="en-US" sz="105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xmlns="" id="{0A651170-A8A4-E63C-85FC-368965BE6B15}"/>
              </a:ext>
            </a:extLst>
          </p:cNvPr>
          <p:cNvSpPr/>
          <p:nvPr/>
        </p:nvSpPr>
        <p:spPr>
          <a:xfrm>
            <a:off x="3884323" y="5130395"/>
            <a:ext cx="705259" cy="667247"/>
          </a:xfrm>
          <a:prstGeom prst="ellipse">
            <a:avLst/>
          </a:prstGeom>
          <a:solidFill>
            <a:srgbClr val="FF0066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불당중</a:t>
            </a:r>
            <a:endParaRPr lang="en-US" altLang="ko-KR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92%</a:t>
            </a:r>
            <a:endParaRPr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xmlns="" id="{E9DDD143-3EAD-B8F6-B8B7-EA563B013033}"/>
              </a:ext>
            </a:extLst>
          </p:cNvPr>
          <p:cNvSpPr/>
          <p:nvPr/>
        </p:nvSpPr>
        <p:spPr>
          <a:xfrm>
            <a:off x="3155635" y="4114418"/>
            <a:ext cx="710074" cy="714328"/>
          </a:xfrm>
          <a:prstGeom prst="ellipse">
            <a:avLst/>
          </a:prstGeom>
          <a:solidFill>
            <a:srgbClr val="FF0066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불무중</a:t>
            </a: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xmlns="" id="{AEF8BF4B-5123-52BB-0B7E-255DB197B71D}"/>
              </a:ext>
            </a:extLst>
          </p:cNvPr>
          <p:cNvSpPr/>
          <p:nvPr/>
        </p:nvSpPr>
        <p:spPr>
          <a:xfrm rot="20489536">
            <a:off x="3730165" y="4093670"/>
            <a:ext cx="331067" cy="800058"/>
          </a:xfrm>
          <a:prstGeom prst="ellipse">
            <a:avLst/>
          </a:prstGeom>
          <a:noFill/>
          <a:ln w="25400">
            <a:solidFill>
              <a:srgbClr val="E71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학원</a:t>
            </a:r>
            <a:endParaRPr lang="en-US" altLang="ko-KR" sz="1050" b="1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05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</a:t>
            </a:r>
            <a:endParaRPr lang="en-US" altLang="ko-KR" sz="1050" b="1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xmlns="" id="{4745C861-9066-4988-6EE3-3CE794AECC87}"/>
              </a:ext>
            </a:extLst>
          </p:cNvPr>
          <p:cNvSpPr/>
          <p:nvPr/>
        </p:nvSpPr>
        <p:spPr>
          <a:xfrm>
            <a:off x="4950017" y="5129046"/>
            <a:ext cx="277474" cy="262544"/>
          </a:xfrm>
          <a:prstGeom prst="ellipse">
            <a:avLst/>
          </a:prstGeom>
          <a:solidFill>
            <a:srgbClr val="006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★</a:t>
            </a: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xmlns="" id="{1081EFD7-B3AC-64C4-89AF-E78AFC3B8B77}"/>
              </a:ext>
            </a:extLst>
          </p:cNvPr>
          <p:cNvSpPr/>
          <p:nvPr/>
        </p:nvSpPr>
        <p:spPr>
          <a:xfrm>
            <a:off x="270933" y="4638435"/>
            <a:ext cx="1800759" cy="338432"/>
          </a:xfrm>
          <a:prstGeom prst="rect">
            <a:avLst/>
          </a:prstGeom>
          <a:solidFill>
            <a:srgbClr val="A8DDD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천안서북</a:t>
            </a:r>
            <a:r>
              <a:rPr lang="ko-KR" altLang="en-US" sz="16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</a:t>
            </a:r>
            <a:r>
              <a:rPr lang="ko-KR" altLang="en-US" sz="16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공급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xmlns="" id="{B3E3D3DE-E852-7BED-8D4E-30D98EBA72F0}"/>
              </a:ext>
            </a:extLst>
          </p:cNvPr>
          <p:cNvSpPr/>
          <p:nvPr/>
        </p:nvSpPr>
        <p:spPr>
          <a:xfrm>
            <a:off x="10071337" y="3920493"/>
            <a:ext cx="1258835" cy="338432"/>
          </a:xfrm>
          <a:prstGeom prst="rect">
            <a:avLst/>
          </a:prstGeom>
          <a:solidFill>
            <a:srgbClr val="A8DDD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매매전세 차트</a:t>
            </a:r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xmlns="" id="{617DC5FC-0553-BCC7-F4A8-85317E514E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1001" y="6367620"/>
            <a:ext cx="2623646" cy="254079"/>
          </a:xfrm>
          <a:prstGeom prst="rect">
            <a:avLst/>
          </a:prstGeom>
        </p:spPr>
      </p:pic>
      <p:graphicFrame>
        <p:nvGraphicFramePr>
          <p:cNvPr id="34" name="표 48">
            <a:extLst>
              <a:ext uri="{FF2B5EF4-FFF2-40B4-BE49-F238E27FC236}">
                <a16:creationId xmlns:a16="http://schemas.microsoft.com/office/drawing/2014/main" xmlns="" id="{15B229D2-6B79-8841-E984-165AE7B9F3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5080938"/>
              </p:ext>
            </p:extLst>
          </p:nvPr>
        </p:nvGraphicFramePr>
        <p:xfrm>
          <a:off x="8690834" y="2175803"/>
          <a:ext cx="2527980" cy="139065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540782">
                  <a:extLst>
                    <a:ext uri="{9D8B030D-6E8A-4147-A177-3AD203B41FA5}">
                      <a16:colId xmlns:a16="http://schemas.microsoft.com/office/drawing/2014/main" xmlns="" val="1297820452"/>
                    </a:ext>
                  </a:extLst>
                </a:gridCol>
                <a:gridCol w="318135">
                  <a:extLst>
                    <a:ext uri="{9D8B030D-6E8A-4147-A177-3AD203B41FA5}">
                      <a16:colId xmlns:a16="http://schemas.microsoft.com/office/drawing/2014/main" xmlns="" val="1650555641"/>
                    </a:ext>
                  </a:extLst>
                </a:gridCol>
                <a:gridCol w="1669063">
                  <a:extLst>
                    <a:ext uri="{9D8B030D-6E8A-4147-A177-3AD203B41FA5}">
                      <a16:colId xmlns:a16="http://schemas.microsoft.com/office/drawing/2014/main" xmlns="" val="3362559681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bg1"/>
                          </a:solidFill>
                        </a:rPr>
                        <a:t>직장</a:t>
                      </a:r>
                    </a:p>
                  </a:txBody>
                  <a:tcPr marL="68580" marR="68580" marT="34290" marB="3429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S</a:t>
                      </a:r>
                      <a:endParaRPr lang="ko-KR" altLang="en-US" sz="12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/>
                        <a:t>종사자수 </a:t>
                      </a:r>
                      <a:r>
                        <a:rPr lang="en-US" altLang="ko-KR" sz="1200" b="1" dirty="0" smtClean="0"/>
                        <a:t>31</a:t>
                      </a:r>
                      <a:r>
                        <a:rPr lang="ko-KR" altLang="en-US" sz="1200" b="1" dirty="0" smtClean="0"/>
                        <a:t>만 </a:t>
                      </a:r>
                      <a:r>
                        <a:rPr lang="ko-KR" altLang="en-US" sz="1200" b="1" dirty="0"/>
                        <a:t>명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201692461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bg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/>
                        <a:t>A</a:t>
                      </a:r>
                      <a:endParaRPr lang="ko-KR" altLang="en-US" sz="12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err="1" smtClean="0"/>
                        <a:t>자차</a:t>
                      </a:r>
                      <a:r>
                        <a:rPr lang="ko-KR" altLang="en-US" sz="1200" b="1" dirty="0" smtClean="0"/>
                        <a:t> </a:t>
                      </a:r>
                      <a:r>
                        <a:rPr lang="en-US" altLang="ko-KR" sz="1200" b="1" dirty="0" smtClean="0"/>
                        <a:t>12</a:t>
                      </a:r>
                      <a:r>
                        <a:rPr lang="ko-KR" altLang="en-US" sz="1200" b="1" dirty="0" smtClean="0"/>
                        <a:t>분</a:t>
                      </a:r>
                      <a:endParaRPr lang="ko-KR" altLang="en-US" sz="12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3305020586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bg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C</a:t>
                      </a:r>
                      <a:endParaRPr lang="ko-KR" altLang="en-US" sz="12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90% </a:t>
                      </a:r>
                      <a:r>
                        <a:rPr lang="ko-KR" altLang="en-US" sz="1200" b="1" dirty="0"/>
                        <a:t>이상 </a:t>
                      </a:r>
                      <a:r>
                        <a:rPr lang="en-US" altLang="ko-KR" sz="1200" b="1" dirty="0" smtClean="0"/>
                        <a:t>1</a:t>
                      </a:r>
                      <a:r>
                        <a:rPr lang="ko-KR" altLang="en-US" sz="1200" b="1" dirty="0" smtClean="0"/>
                        <a:t>곳</a:t>
                      </a:r>
                      <a:endParaRPr lang="ko-KR" altLang="en-US" sz="12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2809265001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bg1"/>
                          </a:solidFill>
                        </a:rPr>
                        <a:t>환경</a:t>
                      </a:r>
                    </a:p>
                  </a:txBody>
                  <a:tcPr marL="68580" marR="68580" marT="34290" marB="3429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/>
                        <a:t>A</a:t>
                      </a:r>
                      <a:endParaRPr lang="ko-KR" altLang="en-US" sz="12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/>
                        <a:t>백화점</a:t>
                      </a:r>
                      <a:r>
                        <a:rPr lang="en-US" altLang="ko-KR" sz="1200" b="1" dirty="0"/>
                        <a:t>1</a:t>
                      </a:r>
                      <a:r>
                        <a:rPr lang="ko-KR" altLang="en-US" sz="1200" b="1" dirty="0"/>
                        <a:t>개 마트 </a:t>
                      </a:r>
                      <a:r>
                        <a:rPr lang="en-US" altLang="ko-KR" sz="1200" b="1" dirty="0"/>
                        <a:t>5</a:t>
                      </a:r>
                      <a:r>
                        <a:rPr lang="ko-KR" altLang="en-US" sz="1200" b="1" dirty="0"/>
                        <a:t>개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592140739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bg1"/>
                          </a:solidFill>
                        </a:rPr>
                        <a:t>공급</a:t>
                      </a:r>
                    </a:p>
                  </a:txBody>
                  <a:tcPr marL="68580" marR="68580" marT="34290" marB="3429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C</a:t>
                      </a:r>
                      <a:endParaRPr lang="ko-KR" altLang="en-US" sz="12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/>
                        <a:t>적정공급 </a:t>
                      </a:r>
                      <a:r>
                        <a:rPr lang="en-US" altLang="ko-KR" sz="1200" b="1" dirty="0"/>
                        <a:t>2</a:t>
                      </a:r>
                      <a:r>
                        <a:rPr lang="ko-KR" altLang="en-US" sz="1200" b="1" dirty="0"/>
                        <a:t>배 </a:t>
                      </a:r>
                      <a:r>
                        <a:rPr lang="ko-KR" altLang="en-US" sz="1200" b="1" dirty="0" smtClean="0"/>
                        <a:t>초과</a:t>
                      </a:r>
                      <a:endParaRPr lang="ko-KR" altLang="en-US" sz="12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2214333672"/>
                  </a:ext>
                </a:extLst>
              </a:tr>
            </a:tbl>
          </a:graphicData>
        </a:graphic>
      </p:graphicFrame>
      <p:sp>
        <p:nvSpPr>
          <p:cNvPr id="35" name="직사각형 34">
            <a:extLst>
              <a:ext uri="{FF2B5EF4-FFF2-40B4-BE49-F238E27FC236}">
                <a16:creationId xmlns:a16="http://schemas.microsoft.com/office/drawing/2014/main" xmlns="" id="{89572E80-F4E7-F208-CEB8-34DCE2F282AC}"/>
              </a:ext>
            </a:extLst>
          </p:cNvPr>
          <p:cNvSpPr/>
          <p:nvPr/>
        </p:nvSpPr>
        <p:spPr>
          <a:xfrm>
            <a:off x="3086818" y="5339131"/>
            <a:ext cx="843154" cy="276999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12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갤러리아</a:t>
            </a:r>
            <a:endParaRPr lang="ko-KR" altLang="en-US" sz="12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xmlns="" id="{4CCDD8C2-C2CC-B56F-46C4-3ED9FAAF09FA}"/>
              </a:ext>
            </a:extLst>
          </p:cNvPr>
          <p:cNvSpPr/>
          <p:nvPr/>
        </p:nvSpPr>
        <p:spPr>
          <a:xfrm>
            <a:off x="3241224" y="6109603"/>
            <a:ext cx="725287" cy="38505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천안아산역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483696AC-A8F8-3A8A-BEA1-AE05580BD674}"/>
              </a:ext>
            </a:extLst>
          </p:cNvPr>
          <p:cNvSpPr/>
          <p:nvPr/>
        </p:nvSpPr>
        <p:spPr>
          <a:xfrm>
            <a:off x="3086818" y="5674326"/>
            <a:ext cx="843153" cy="246221"/>
          </a:xfrm>
          <a:prstGeom prst="rect">
            <a:avLst/>
          </a:prstGeom>
          <a:solidFill>
            <a:srgbClr val="F9A807"/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1000" b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트레이더스</a:t>
            </a:r>
            <a:endParaRPr lang="ko-KR" altLang="en-US" sz="10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xmlns="" id="{8DEE4783-1F48-9A15-6702-4B479A7FBBC4}"/>
              </a:ext>
            </a:extLst>
          </p:cNvPr>
          <p:cNvSpPr/>
          <p:nvPr/>
        </p:nvSpPr>
        <p:spPr>
          <a:xfrm>
            <a:off x="3510672" y="5060497"/>
            <a:ext cx="277474" cy="262544"/>
          </a:xfrm>
          <a:prstGeom prst="ellipse">
            <a:avLst/>
          </a:prstGeom>
          <a:solidFill>
            <a:srgbClr val="006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★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585A035D-9B0B-7249-47C0-55A5B643BD49}"/>
              </a:ext>
            </a:extLst>
          </p:cNvPr>
          <p:cNvSpPr txBox="1"/>
          <p:nvPr/>
        </p:nvSpPr>
        <p:spPr>
          <a:xfrm>
            <a:off x="4024073" y="805868"/>
            <a:ext cx="7946562" cy="1077218"/>
          </a:xfrm>
          <a:prstGeom prst="rect">
            <a:avLst/>
          </a:prstGeom>
          <a:solidFill>
            <a:schemeClr val="bg2">
              <a:alpha val="68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 지역의 각 입지 요소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직장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교통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학군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환경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공급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은 어떤 지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좋은 점과 아쉬운 점 등을 요약해서 정리해봅시다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또 이 지역에서 특히 중요한 입지 요소가 무엇일지 나의 생각을 적어보세요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지금 당장 지역의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정답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을 찾는 것보다 답을 찾는 방법을 스스로 터득하고 연습하는 것이 훨씬 더 중요합니다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6" name="그림 4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4988093"/>
            <a:ext cx="2476500" cy="1786152"/>
          </a:xfrm>
          <a:prstGeom prst="rect">
            <a:avLst/>
          </a:prstGeom>
        </p:spPr>
      </p:pic>
      <p:sp>
        <p:nvSpPr>
          <p:cNvPr id="47" name="직사각형 46">
            <a:extLst>
              <a:ext uri="{FF2B5EF4-FFF2-40B4-BE49-F238E27FC236}">
                <a16:creationId xmlns:a16="http://schemas.microsoft.com/office/drawing/2014/main" xmlns="" id="{A3F7F82A-13ED-26D8-03D2-7152429417FD}"/>
              </a:ext>
            </a:extLst>
          </p:cNvPr>
          <p:cNvSpPr/>
          <p:nvPr/>
        </p:nvSpPr>
        <p:spPr>
          <a:xfrm>
            <a:off x="6829314" y="3074504"/>
            <a:ext cx="674463" cy="2077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두정역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8" name="그림 4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800" y="4274898"/>
            <a:ext cx="3791835" cy="2019317"/>
          </a:xfrm>
          <a:prstGeom prst="rect">
            <a:avLst/>
          </a:prstGeom>
        </p:spPr>
      </p:pic>
      <p:sp>
        <p:nvSpPr>
          <p:cNvPr id="50" name="아래쪽 화살표 설명선 49"/>
          <p:cNvSpPr/>
          <p:nvPr/>
        </p:nvSpPr>
        <p:spPr>
          <a:xfrm>
            <a:off x="602724" y="3084556"/>
            <a:ext cx="1137175" cy="1535845"/>
          </a:xfrm>
          <a:prstGeom prst="downArrowCallou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부동산지인</a:t>
            </a: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</a:p>
          <a:p>
            <a:pPr lvl="0" algn="ctr"/>
            <a:r>
              <a:rPr lang="ko-KR" altLang="en-US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수요</a:t>
            </a: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입주</a:t>
            </a: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</a:p>
          <a:p>
            <a:pPr lvl="0" algn="ctr"/>
            <a:r>
              <a:rPr lang="ko-KR" altLang="en-US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수요</a:t>
            </a: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입주 플러스</a:t>
            </a: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</a:p>
          <a:p>
            <a:pPr lvl="0" algn="ctr"/>
            <a:r>
              <a:rPr lang="ko-KR" altLang="en-US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천안 </a:t>
            </a:r>
            <a:r>
              <a:rPr lang="ko-KR" altLang="en-US" sz="1200" b="1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서북구</a:t>
            </a:r>
            <a:endParaRPr lang="ko-KR" altLang="en-US" sz="12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0660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3" y="1363814"/>
            <a:ext cx="7221712" cy="5462276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8C15F6C4-7206-1697-2AA3-0619577F59C7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5. </a:t>
            </a:r>
            <a:r>
              <a:rPr lang="ko-KR" altLang="en-US" sz="2400" b="1" dirty="0">
                <a:solidFill>
                  <a:schemeClr val="bg1"/>
                </a:solidFill>
              </a:rPr>
              <a:t>결론 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2E8BA744-3ACF-8ED9-CBF8-ED6C82BD3DE4}"/>
              </a:ext>
            </a:extLst>
          </p:cNvPr>
          <p:cNvSpPr/>
          <p:nvPr/>
        </p:nvSpPr>
        <p:spPr>
          <a:xfrm>
            <a:off x="8114097" y="1734529"/>
            <a:ext cx="1739923" cy="47226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xmlns="" id="{340924CA-C002-459F-069F-33417540AE81}"/>
              </a:ext>
            </a:extLst>
          </p:cNvPr>
          <p:cNvSpPr/>
          <p:nvPr/>
        </p:nvSpPr>
        <p:spPr>
          <a:xfrm>
            <a:off x="3319114" y="5008827"/>
            <a:ext cx="1085850" cy="1042988"/>
          </a:xfrm>
          <a:prstGeom prst="ellipse">
            <a:avLst/>
          </a:prstGeom>
          <a:solidFill>
            <a:schemeClr val="accent1">
              <a:alpha val="62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쌍용동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xmlns="" id="{8721C3BF-D2C8-BB19-4DE4-3DC4452D9915}"/>
              </a:ext>
            </a:extLst>
          </p:cNvPr>
          <p:cNvSpPr/>
          <p:nvPr/>
        </p:nvSpPr>
        <p:spPr>
          <a:xfrm>
            <a:off x="3851571" y="2958299"/>
            <a:ext cx="910733" cy="582435"/>
          </a:xfrm>
          <a:prstGeom prst="ellipse">
            <a:avLst/>
          </a:prstGeom>
          <a:solidFill>
            <a:schemeClr val="accent1">
              <a:alpha val="62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백석동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xmlns="" id="{3C0C56FB-3627-50EB-03A4-CB2C13BB5493}"/>
              </a:ext>
            </a:extLst>
          </p:cNvPr>
          <p:cNvSpPr/>
          <p:nvPr/>
        </p:nvSpPr>
        <p:spPr>
          <a:xfrm>
            <a:off x="4233333" y="1799437"/>
            <a:ext cx="872067" cy="600727"/>
          </a:xfrm>
          <a:prstGeom prst="ellipse">
            <a:avLst/>
          </a:prstGeom>
          <a:solidFill>
            <a:schemeClr val="accent1">
              <a:alpha val="62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5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성성동</a:t>
            </a:r>
            <a:endParaRPr lang="ko-KR" altLang="en-US" sz="13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xmlns="" id="{B1BF2EC1-B7D6-097F-972F-758E033B2C18}"/>
              </a:ext>
            </a:extLst>
          </p:cNvPr>
          <p:cNvSpPr/>
          <p:nvPr/>
        </p:nvSpPr>
        <p:spPr>
          <a:xfrm>
            <a:off x="5429947" y="2714644"/>
            <a:ext cx="1012925" cy="924266"/>
          </a:xfrm>
          <a:prstGeom prst="ellipse">
            <a:avLst/>
          </a:prstGeom>
          <a:solidFill>
            <a:schemeClr val="accent1">
              <a:alpha val="62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5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두정동</a:t>
            </a:r>
            <a:endParaRPr lang="ko-KR" altLang="en-US" sz="13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xmlns="" id="{CEFD5F76-7DEC-A79F-6565-BEE2D31A0840}"/>
              </a:ext>
            </a:extLst>
          </p:cNvPr>
          <p:cNvSpPr/>
          <p:nvPr/>
        </p:nvSpPr>
        <p:spPr>
          <a:xfrm>
            <a:off x="2583869" y="3662609"/>
            <a:ext cx="1085850" cy="1042988"/>
          </a:xfrm>
          <a:prstGeom prst="ellipse">
            <a:avLst/>
          </a:prstGeom>
          <a:solidFill>
            <a:schemeClr val="accent1">
              <a:alpha val="62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5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불당동</a:t>
            </a:r>
            <a:endParaRPr lang="ko-KR" altLang="en-US" sz="13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xmlns="" id="{263BA8B2-FD2C-D703-B952-5695E6D2C126}"/>
              </a:ext>
            </a:extLst>
          </p:cNvPr>
          <p:cNvSpPr/>
          <p:nvPr/>
        </p:nvSpPr>
        <p:spPr>
          <a:xfrm>
            <a:off x="2807299" y="3427326"/>
            <a:ext cx="810762" cy="342900"/>
          </a:xfrm>
          <a:prstGeom prst="rect">
            <a:avLst/>
          </a:prstGeom>
          <a:solidFill>
            <a:srgbClr val="C00000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순위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xmlns="" id="{121F9A5D-481D-8CE3-E9D5-EB0A4EA6EB5F}"/>
              </a:ext>
            </a:extLst>
          </p:cNvPr>
          <p:cNvSpPr/>
          <p:nvPr/>
        </p:nvSpPr>
        <p:spPr>
          <a:xfrm>
            <a:off x="4357589" y="1563079"/>
            <a:ext cx="821768" cy="342900"/>
          </a:xfrm>
          <a:prstGeom prst="rect">
            <a:avLst/>
          </a:prstGeom>
          <a:solidFill>
            <a:srgbClr val="C00000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순위</a:t>
            </a: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xmlns="" id="{B5D0FB58-EEB0-0724-959D-C1F75FA21FEA}"/>
              </a:ext>
            </a:extLst>
          </p:cNvPr>
          <p:cNvSpPr/>
          <p:nvPr/>
        </p:nvSpPr>
        <p:spPr>
          <a:xfrm>
            <a:off x="5571473" y="2431574"/>
            <a:ext cx="729872" cy="342900"/>
          </a:xfrm>
          <a:prstGeom prst="rect">
            <a:avLst/>
          </a:prstGeom>
          <a:solidFill>
            <a:schemeClr val="bg2">
              <a:lumMod val="50000"/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순위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xmlns="" id="{15188922-1AAE-D6E5-C333-1192D11210CA}"/>
              </a:ext>
            </a:extLst>
          </p:cNvPr>
          <p:cNvSpPr/>
          <p:nvPr/>
        </p:nvSpPr>
        <p:spPr>
          <a:xfrm>
            <a:off x="3962787" y="2685828"/>
            <a:ext cx="737849" cy="342900"/>
          </a:xfrm>
          <a:prstGeom prst="rect">
            <a:avLst/>
          </a:prstGeom>
          <a:solidFill>
            <a:schemeClr val="bg2">
              <a:lumMod val="50000"/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순위</a:t>
            </a: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xmlns="" id="{47A4F527-DE17-036B-6848-EFE60AE25B0D}"/>
              </a:ext>
            </a:extLst>
          </p:cNvPr>
          <p:cNvSpPr/>
          <p:nvPr/>
        </p:nvSpPr>
        <p:spPr>
          <a:xfrm>
            <a:off x="3494905" y="4843974"/>
            <a:ext cx="713332" cy="342900"/>
          </a:xfrm>
          <a:prstGeom prst="rect">
            <a:avLst/>
          </a:prstGeom>
          <a:solidFill>
            <a:schemeClr val="bg2">
              <a:lumMod val="50000"/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순위</a:t>
            </a:r>
          </a:p>
        </p:txBody>
      </p:sp>
      <p:sp>
        <p:nvSpPr>
          <p:cNvPr id="54" name="말풍선: 모서리가 둥근 사각형 53">
            <a:extLst>
              <a:ext uri="{FF2B5EF4-FFF2-40B4-BE49-F238E27FC236}">
                <a16:creationId xmlns:a16="http://schemas.microsoft.com/office/drawing/2014/main" xmlns="" id="{688B8A7D-7E2B-DD44-2F81-14EDF1D01012}"/>
              </a:ext>
            </a:extLst>
          </p:cNvPr>
          <p:cNvSpPr/>
          <p:nvPr/>
        </p:nvSpPr>
        <p:spPr>
          <a:xfrm>
            <a:off x="1721449" y="3898222"/>
            <a:ext cx="1085850" cy="558135"/>
          </a:xfrm>
          <a:prstGeom prst="wedgeRoundRectCallout">
            <a:avLst>
              <a:gd name="adj1" fmla="val 71211"/>
              <a:gd name="adj2" fmla="val 2268"/>
              <a:gd name="adj3" fmla="val 16667"/>
            </a:avLst>
          </a:prstGeom>
          <a:solidFill>
            <a:schemeClr val="bg1">
              <a:lumMod val="95000"/>
              <a:alpha val="74000"/>
            </a:scheme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지웰더샵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en-US" altLang="ko-KR" sz="12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평</a:t>
            </a:r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7.8</a:t>
            </a:r>
            <a:r>
              <a:rPr lang="ko-KR" altLang="en-US" sz="12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억</a:t>
            </a:r>
            <a:endParaRPr lang="ko-KR" altLang="en-US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" name="말풍선: 모서리가 둥근 사각형 54">
            <a:extLst>
              <a:ext uri="{FF2B5EF4-FFF2-40B4-BE49-F238E27FC236}">
                <a16:creationId xmlns:a16="http://schemas.microsoft.com/office/drawing/2014/main" xmlns="" id="{38DFF66B-26E5-A666-AA4D-F6ACF34E8BBF}"/>
              </a:ext>
            </a:extLst>
          </p:cNvPr>
          <p:cNvSpPr/>
          <p:nvPr/>
        </p:nvSpPr>
        <p:spPr>
          <a:xfrm>
            <a:off x="4404964" y="2578210"/>
            <a:ext cx="1259236" cy="558135"/>
          </a:xfrm>
          <a:prstGeom prst="wedgeRoundRectCallout">
            <a:avLst>
              <a:gd name="adj1" fmla="val -58450"/>
              <a:gd name="adj2" fmla="val 92616"/>
              <a:gd name="adj3" fmla="val 16667"/>
            </a:avLst>
          </a:prstGeom>
          <a:solidFill>
            <a:schemeClr val="bg1">
              <a:lumMod val="95000"/>
              <a:alpha val="74000"/>
            </a:schemeClr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백석아이파크</a:t>
            </a:r>
            <a:r>
              <a:rPr lang="en-US" altLang="ko-KR" sz="12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</a:p>
          <a:p>
            <a:pPr algn="ctr"/>
            <a:r>
              <a:rPr lang="en-US" altLang="ko-KR" sz="12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en-US" altLang="ko-KR" sz="12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평 </a:t>
            </a:r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en-US" altLang="ko-KR" sz="12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.5</a:t>
            </a:r>
            <a:r>
              <a:rPr lang="ko-KR" altLang="en-US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억</a:t>
            </a:r>
          </a:p>
        </p:txBody>
      </p:sp>
      <p:sp>
        <p:nvSpPr>
          <p:cNvPr id="56" name="말풍선: 모서리가 둥근 사각형 55">
            <a:extLst>
              <a:ext uri="{FF2B5EF4-FFF2-40B4-BE49-F238E27FC236}">
                <a16:creationId xmlns:a16="http://schemas.microsoft.com/office/drawing/2014/main" xmlns="" id="{F8500E28-DF3F-49E6-BC38-631A5DF6E43C}"/>
              </a:ext>
            </a:extLst>
          </p:cNvPr>
          <p:cNvSpPr/>
          <p:nvPr/>
        </p:nvSpPr>
        <p:spPr>
          <a:xfrm>
            <a:off x="5369144" y="1455461"/>
            <a:ext cx="1258158" cy="558135"/>
          </a:xfrm>
          <a:prstGeom prst="wedgeRoundRectCallout">
            <a:avLst>
              <a:gd name="adj1" fmla="val -103271"/>
              <a:gd name="adj2" fmla="val 45635"/>
              <a:gd name="adj3" fmla="val 16667"/>
            </a:avLst>
          </a:prstGeom>
          <a:solidFill>
            <a:schemeClr val="bg1">
              <a:lumMod val="95000"/>
              <a:alpha val="74000"/>
            </a:schemeClr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레이크사이드</a:t>
            </a:r>
            <a:r>
              <a:rPr lang="en-US" altLang="ko-KR" sz="12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35</a:t>
            </a:r>
            <a:r>
              <a:rPr lang="ko-KR" altLang="en-US" sz="12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평 </a:t>
            </a:r>
            <a:r>
              <a:rPr lang="en-US" altLang="ko-KR" sz="12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6.0</a:t>
            </a:r>
            <a:r>
              <a:rPr lang="ko-KR" altLang="en-US" sz="12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억</a:t>
            </a:r>
            <a:endParaRPr lang="ko-KR" altLang="en-US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말풍선: 모서리가 둥근 사각형 56">
            <a:extLst>
              <a:ext uri="{FF2B5EF4-FFF2-40B4-BE49-F238E27FC236}">
                <a16:creationId xmlns:a16="http://schemas.microsoft.com/office/drawing/2014/main" xmlns="" id="{434F70D5-536A-4EAE-6081-8707EC14CB37}"/>
              </a:ext>
            </a:extLst>
          </p:cNvPr>
          <p:cNvSpPr/>
          <p:nvPr/>
        </p:nvSpPr>
        <p:spPr>
          <a:xfrm>
            <a:off x="5875605" y="3282300"/>
            <a:ext cx="1012925" cy="516867"/>
          </a:xfrm>
          <a:prstGeom prst="wedgeRoundRectCallout">
            <a:avLst>
              <a:gd name="adj1" fmla="val -34671"/>
              <a:gd name="adj2" fmla="val -69769"/>
              <a:gd name="adj3" fmla="val 16667"/>
            </a:avLst>
          </a:prstGeom>
          <a:solidFill>
            <a:schemeClr val="bg1">
              <a:lumMod val="95000"/>
              <a:alpha val="74000"/>
            </a:schemeClr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효성헤링턴</a:t>
            </a:r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en-US" altLang="ko-KR" sz="12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평 </a:t>
            </a:r>
            <a:r>
              <a:rPr lang="en-US" altLang="ko-KR" sz="12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4.7</a:t>
            </a:r>
            <a:r>
              <a:rPr lang="ko-KR" altLang="en-US" sz="12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억</a:t>
            </a:r>
            <a:endParaRPr lang="ko-KR" altLang="en-US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xmlns="" id="{45292DC2-33CC-DD1D-33FF-92A7B1556D4B}"/>
              </a:ext>
            </a:extLst>
          </p:cNvPr>
          <p:cNvSpPr/>
          <p:nvPr/>
        </p:nvSpPr>
        <p:spPr>
          <a:xfrm>
            <a:off x="7323255" y="3717548"/>
            <a:ext cx="4816212" cy="3108542"/>
          </a:xfrm>
          <a:prstGeom prst="rect">
            <a:avLst/>
          </a:prstGeom>
          <a:solidFill>
            <a:schemeClr val="bg2">
              <a:lumMod val="2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생활권 별 우선순위를 세워보고 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600" b="1" dirty="0">
                <a:solidFill>
                  <a:srgbClr val="FFC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같은 평형대</a:t>
            </a:r>
            <a:r>
              <a:rPr lang="en-US" altLang="ko-KR" sz="1600" b="1" dirty="0">
                <a:solidFill>
                  <a:srgbClr val="FFC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b="1" dirty="0">
                <a:solidFill>
                  <a:srgbClr val="FFC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비슷한 연식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의 아파트 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가격을 서로 비교해봅니다</a:t>
            </a: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ctr"/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생활권 순위에는 정답이 없어요</a:t>
            </a: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algn="ctr"/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자유롭게 적어보세요</a:t>
            </a: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^^ </a:t>
            </a:r>
          </a:p>
          <a:p>
            <a:pPr algn="ctr"/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입지는 더 좋은데 가격은 같은 곳은 없는지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입지는 같은데 가격이 더 저렴한 곳은 없는지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찾아보세요</a:t>
            </a: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그곳이 저평가 아파트일 수 있습니다</a:t>
            </a: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34234CD3-1747-9B25-789A-F86CDC18F813}"/>
              </a:ext>
            </a:extLst>
          </p:cNvPr>
          <p:cNvSpPr/>
          <p:nvPr/>
        </p:nvSpPr>
        <p:spPr>
          <a:xfrm>
            <a:off x="2" y="844012"/>
            <a:ext cx="3392128" cy="4246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생활권 별 가격비교</a:t>
            </a:r>
          </a:p>
        </p:txBody>
      </p:sp>
      <p:sp>
        <p:nvSpPr>
          <p:cNvPr id="24" name="말풍선: 모서리가 둥근 사각형 54">
            <a:extLst>
              <a:ext uri="{FF2B5EF4-FFF2-40B4-BE49-F238E27FC236}">
                <a16:creationId xmlns:a16="http://schemas.microsoft.com/office/drawing/2014/main" xmlns="" id="{38DFF66B-26E5-A666-AA4D-F6ACF34E8BBF}"/>
              </a:ext>
            </a:extLst>
          </p:cNvPr>
          <p:cNvSpPr/>
          <p:nvPr/>
        </p:nvSpPr>
        <p:spPr>
          <a:xfrm>
            <a:off x="4233333" y="3905035"/>
            <a:ext cx="1259236" cy="558135"/>
          </a:xfrm>
          <a:prstGeom prst="wedgeRoundRectCallout">
            <a:avLst>
              <a:gd name="adj1" fmla="val -58450"/>
              <a:gd name="adj2" fmla="val 92616"/>
              <a:gd name="adj3" fmla="val 16667"/>
            </a:avLst>
          </a:prstGeom>
          <a:solidFill>
            <a:schemeClr val="bg1">
              <a:lumMod val="95000"/>
              <a:alpha val="74000"/>
            </a:schemeClr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파크밸리동일</a:t>
            </a:r>
            <a:r>
              <a:rPr lang="en-US" altLang="ko-KR" sz="12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en-US" altLang="ko-KR" sz="12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평 </a:t>
            </a:r>
            <a:r>
              <a:rPr lang="en-US" altLang="ko-KR" sz="12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en-US" altLang="ko-KR" sz="12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.7</a:t>
            </a:r>
            <a:r>
              <a:rPr lang="ko-KR" altLang="en-US" sz="12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억</a:t>
            </a:r>
            <a:endParaRPr lang="ko-KR" altLang="en-US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86008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5. </a:t>
            </a:r>
            <a:r>
              <a:rPr lang="ko-KR" altLang="en-US" sz="2400" b="1" dirty="0">
                <a:solidFill>
                  <a:schemeClr val="bg1"/>
                </a:solidFill>
              </a:rPr>
              <a:t>결론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9EFAAF4A-F3AD-42D0-B4D9-74B9F53B49E0}"/>
              </a:ext>
            </a:extLst>
          </p:cNvPr>
          <p:cNvSpPr/>
          <p:nvPr/>
        </p:nvSpPr>
        <p:spPr>
          <a:xfrm>
            <a:off x="4992649" y="273184"/>
            <a:ext cx="71968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kumimoji="1" lang="ko-KR" altLang="en-US" sz="2400" b="1" dirty="0">
                <a:solidFill>
                  <a:schemeClr val="bg1"/>
                </a:solidFill>
              </a:rPr>
              <a:t>👉 한 걸음 더</a:t>
            </a:r>
            <a:r>
              <a:rPr kumimoji="1" lang="en-US" altLang="ko-KR" sz="2400" b="1" dirty="0">
                <a:solidFill>
                  <a:schemeClr val="bg1"/>
                </a:solidFill>
              </a:rPr>
              <a:t>, </a:t>
            </a:r>
            <a:r>
              <a:rPr kumimoji="1" lang="ko-KR" altLang="en-US" sz="2400" b="1" dirty="0">
                <a:solidFill>
                  <a:schemeClr val="bg1"/>
                </a:solidFill>
              </a:rPr>
              <a:t>투자 대상 단지 뽑아보기 😎</a:t>
            </a:r>
            <a:endParaRPr kumimoji="1" lang="en-US" altLang="ko-KR" sz="2400" b="1" dirty="0">
              <a:solidFill>
                <a:schemeClr val="bg1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D7605118-0D36-48F7-900E-DF5D5A3CF939}"/>
              </a:ext>
            </a:extLst>
          </p:cNvPr>
          <p:cNvSpPr/>
          <p:nvPr/>
        </p:nvSpPr>
        <p:spPr>
          <a:xfrm>
            <a:off x="-1" y="776574"/>
            <a:ext cx="3574733" cy="45920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/>
              <a:t>✅  투자후보 </a:t>
            </a:r>
            <a:r>
              <a:rPr lang="ko-KR" altLang="en-US" sz="2400" b="1" dirty="0"/>
              <a:t>단지 추리기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52CB3EE-94F8-0584-B4EA-0AEE2396F190}"/>
              </a:ext>
            </a:extLst>
          </p:cNvPr>
          <p:cNvSpPr txBox="1"/>
          <p:nvPr/>
        </p:nvSpPr>
        <p:spPr>
          <a:xfrm>
            <a:off x="469237" y="1650118"/>
            <a:ext cx="6406261" cy="2062103"/>
          </a:xfrm>
          <a:prstGeom prst="rect">
            <a:avLst/>
          </a:prstGeom>
          <a:solidFill>
            <a:schemeClr val="bg1">
              <a:alpha val="68000"/>
            </a:schemeClr>
          </a:solidFill>
          <a:ln w="19050">
            <a:solidFill>
              <a:schemeClr val="bg2">
                <a:lumMod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시세 조사한 단지들 중 투자 할 수 있는 단지를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리스트업해서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살펴봅시다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전고점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대비 매매가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하락율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20~30% ,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전세가율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러프하게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60%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이상 단지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중 가치가 더 있는 것부터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입지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연식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후보 단지로 올려놓고 투자 후보 단지로 고려해보세요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b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  <a:hlinkClick r:id="rId3"/>
              </a:rPr>
              <a:t>투자대상 후보 정리 양식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  <a:hlinkClick r:id="rId3"/>
              </a:rPr>
              <a:t>+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  <a:hlinkClick r:id="rId3"/>
              </a:rPr>
              <a:t>매물임장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  <a:hlinkClick r:id="rId3"/>
              </a:rPr>
              <a:t> 정리 양식 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👉위 글자에 커서 올리신 상태로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Ctrl+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마우스 왼쪽 클릭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파일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사본만들기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후 활용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!)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A9BCD33A-8EA9-4F0D-577A-5E31023F16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8289" y="1650118"/>
            <a:ext cx="4696480" cy="2362530"/>
          </a:xfrm>
          <a:prstGeom prst="rect">
            <a:avLst/>
          </a:prstGeom>
          <a:ln w="22225">
            <a:solidFill>
              <a:schemeClr val="tx1"/>
            </a:solidFill>
          </a:ln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40B0AC67-7A9D-5326-A2CF-C8A982B06B4E}"/>
              </a:ext>
            </a:extLst>
          </p:cNvPr>
          <p:cNvSpPr/>
          <p:nvPr/>
        </p:nvSpPr>
        <p:spPr>
          <a:xfrm>
            <a:off x="7516327" y="1848639"/>
            <a:ext cx="474483" cy="29994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4EC2BC3D-C17C-C272-AE51-6167484623D1}"/>
              </a:ext>
            </a:extLst>
          </p:cNvPr>
          <p:cNvSpPr/>
          <p:nvPr/>
        </p:nvSpPr>
        <p:spPr>
          <a:xfrm>
            <a:off x="7517898" y="2968844"/>
            <a:ext cx="1396739" cy="37394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xmlns="" id="{5E7DC99F-5C88-4F1F-2C19-E86969933A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514" y="4411057"/>
            <a:ext cx="9983242" cy="184063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EEFABFB6-7FA9-A3F9-6849-89451D0EE00E}"/>
              </a:ext>
            </a:extLst>
          </p:cNvPr>
          <p:cNvSpPr/>
          <p:nvPr/>
        </p:nvSpPr>
        <p:spPr>
          <a:xfrm>
            <a:off x="937514" y="4996592"/>
            <a:ext cx="5834761" cy="1255098"/>
          </a:xfrm>
          <a:prstGeom prst="rect">
            <a:avLst/>
          </a:prstGeom>
          <a:solidFill>
            <a:schemeClr val="bg2">
              <a:alpha val="67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>
                <a:solidFill>
                  <a:schemeClr val="tx1"/>
                </a:solidFill>
              </a:rPr>
              <a:t>.</a:t>
            </a:r>
            <a:endParaRPr lang="en-US" altLang="ko-KR" sz="1600" dirty="0">
              <a:solidFill>
                <a:schemeClr val="tx1"/>
              </a:solidFill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xmlns="" id="{57F8B4EB-0492-6D4B-4D24-786DDC0DFDF4}"/>
              </a:ext>
            </a:extLst>
          </p:cNvPr>
          <p:cNvSpPr/>
          <p:nvPr/>
        </p:nvSpPr>
        <p:spPr>
          <a:xfrm>
            <a:off x="8401050" y="4996592"/>
            <a:ext cx="923925" cy="1255098"/>
          </a:xfrm>
          <a:prstGeom prst="rect">
            <a:avLst/>
          </a:prstGeom>
          <a:solidFill>
            <a:schemeClr val="bg2">
              <a:alpha val="40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xmlns="" id="{D6F82600-DC8A-294F-BE80-62DB400EEA26}"/>
              </a:ext>
            </a:extLst>
          </p:cNvPr>
          <p:cNvSpPr/>
          <p:nvPr/>
        </p:nvSpPr>
        <p:spPr>
          <a:xfrm>
            <a:off x="10132931" y="4996592"/>
            <a:ext cx="787825" cy="1255098"/>
          </a:xfrm>
          <a:prstGeom prst="rect">
            <a:avLst/>
          </a:prstGeom>
          <a:solidFill>
            <a:schemeClr val="bg2">
              <a:alpha val="40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9500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5. </a:t>
            </a:r>
            <a:r>
              <a:rPr lang="ko-KR" altLang="en-US" sz="2400" b="1" dirty="0">
                <a:solidFill>
                  <a:schemeClr val="bg1"/>
                </a:solidFill>
              </a:rPr>
              <a:t>결론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9EFAAF4A-F3AD-42D0-B4D9-74B9F53B49E0}"/>
              </a:ext>
            </a:extLst>
          </p:cNvPr>
          <p:cNvSpPr/>
          <p:nvPr/>
        </p:nvSpPr>
        <p:spPr>
          <a:xfrm>
            <a:off x="4992649" y="273184"/>
            <a:ext cx="71968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kumimoji="1" lang="ko-KR" altLang="en-US" sz="2400" b="1" dirty="0">
                <a:solidFill>
                  <a:schemeClr val="bg1"/>
                </a:solidFill>
              </a:rPr>
              <a:t>👉 한 걸음 더</a:t>
            </a:r>
            <a:r>
              <a:rPr kumimoji="1" lang="en-US" altLang="ko-KR" sz="2400" b="1" dirty="0">
                <a:solidFill>
                  <a:schemeClr val="bg1"/>
                </a:solidFill>
              </a:rPr>
              <a:t>, </a:t>
            </a:r>
            <a:r>
              <a:rPr kumimoji="1" lang="ko-KR" altLang="en-US" sz="2400" b="1" dirty="0">
                <a:solidFill>
                  <a:schemeClr val="bg1"/>
                </a:solidFill>
              </a:rPr>
              <a:t>투자 대상 단지 뽑아보기 😎</a:t>
            </a:r>
            <a:endParaRPr kumimoji="1" lang="en-US" altLang="ko-KR" sz="2400" b="1" dirty="0">
              <a:solidFill>
                <a:schemeClr val="bg1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D7605118-0D36-48F7-900E-DF5D5A3CF939}"/>
              </a:ext>
            </a:extLst>
          </p:cNvPr>
          <p:cNvSpPr/>
          <p:nvPr/>
        </p:nvSpPr>
        <p:spPr>
          <a:xfrm>
            <a:off x="-1" y="768770"/>
            <a:ext cx="4343401" cy="45920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 후보 단지 지도로 살펴보기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1315016"/>
            <a:ext cx="11938576" cy="5492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239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xmlns="" id="{57F8B4EB-0492-6D4B-4D24-786DDC0DFDF4}"/>
              </a:ext>
            </a:extLst>
          </p:cNvPr>
          <p:cNvSpPr/>
          <p:nvPr/>
        </p:nvSpPr>
        <p:spPr>
          <a:xfrm>
            <a:off x="7728583" y="4996592"/>
            <a:ext cx="923925" cy="1255098"/>
          </a:xfrm>
          <a:prstGeom prst="rect">
            <a:avLst/>
          </a:prstGeom>
          <a:solidFill>
            <a:schemeClr val="bg2">
              <a:alpha val="40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xmlns="" id="{D6F82600-DC8A-294F-BE80-62DB400EEA26}"/>
              </a:ext>
            </a:extLst>
          </p:cNvPr>
          <p:cNvSpPr/>
          <p:nvPr/>
        </p:nvSpPr>
        <p:spPr>
          <a:xfrm>
            <a:off x="9460464" y="4996592"/>
            <a:ext cx="787825" cy="1255098"/>
          </a:xfrm>
          <a:prstGeom prst="rect">
            <a:avLst/>
          </a:prstGeom>
          <a:solidFill>
            <a:schemeClr val="bg2">
              <a:alpha val="40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0DDBE31E-2397-1F04-B104-7593F368E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1102" y="1552240"/>
            <a:ext cx="5496692" cy="480127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EEFABFB6-7FA9-A3F9-6849-89451D0EE00E}"/>
              </a:ext>
            </a:extLst>
          </p:cNvPr>
          <p:cNvSpPr/>
          <p:nvPr/>
        </p:nvSpPr>
        <p:spPr>
          <a:xfrm>
            <a:off x="8420863" y="1735644"/>
            <a:ext cx="2629433" cy="4617866"/>
          </a:xfrm>
          <a:prstGeom prst="rect">
            <a:avLst/>
          </a:prstGeom>
          <a:solidFill>
            <a:schemeClr val="bg2">
              <a:alpha val="67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tx1"/>
                </a:solidFill>
              </a:rPr>
              <a:t>차분하게 보고 온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algn="ctr"/>
            <a:r>
              <a:rPr lang="ko-KR" altLang="en-US" sz="1600" dirty="0">
                <a:solidFill>
                  <a:schemeClr val="tx1"/>
                </a:solidFill>
              </a:rPr>
              <a:t>물건을 정리하면서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algn="ctr"/>
            <a:r>
              <a:rPr lang="ko-KR" altLang="en-US" sz="1600" dirty="0">
                <a:solidFill>
                  <a:schemeClr val="tx1"/>
                </a:solidFill>
              </a:rPr>
              <a:t>저평가 여부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>
                <a:solidFill>
                  <a:schemeClr val="tx1"/>
                </a:solidFill>
              </a:rPr>
              <a:t>가격 및 조건을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algn="ctr"/>
            <a:r>
              <a:rPr lang="ko-KR" altLang="en-US" sz="1600" dirty="0">
                <a:solidFill>
                  <a:schemeClr val="tx1"/>
                </a:solidFill>
              </a:rPr>
              <a:t>고려해보세요</a:t>
            </a:r>
            <a:r>
              <a:rPr lang="en-US" altLang="ko-KR" sz="16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5. </a:t>
            </a:r>
            <a:r>
              <a:rPr lang="ko-KR" altLang="en-US" sz="2400" b="1" dirty="0">
                <a:solidFill>
                  <a:schemeClr val="bg1"/>
                </a:solidFill>
              </a:rPr>
              <a:t>결론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9EFAAF4A-F3AD-42D0-B4D9-74B9F53B49E0}"/>
              </a:ext>
            </a:extLst>
          </p:cNvPr>
          <p:cNvSpPr/>
          <p:nvPr/>
        </p:nvSpPr>
        <p:spPr>
          <a:xfrm>
            <a:off x="4992649" y="273184"/>
            <a:ext cx="71968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kumimoji="1" lang="ko-KR" altLang="en-US" sz="2400" b="1" dirty="0">
                <a:solidFill>
                  <a:schemeClr val="bg1"/>
                </a:solidFill>
              </a:rPr>
              <a:t>👉 한 걸음 더</a:t>
            </a:r>
            <a:r>
              <a:rPr kumimoji="1" lang="en-US" altLang="ko-KR" sz="2400" b="1" dirty="0">
                <a:solidFill>
                  <a:schemeClr val="bg1"/>
                </a:solidFill>
              </a:rPr>
              <a:t>, </a:t>
            </a:r>
            <a:r>
              <a:rPr kumimoji="1" lang="ko-KR" altLang="en-US" sz="2400" b="1" dirty="0">
                <a:solidFill>
                  <a:schemeClr val="bg1"/>
                </a:solidFill>
              </a:rPr>
              <a:t>매물 임장 후 정리😎</a:t>
            </a:r>
            <a:endParaRPr kumimoji="1" lang="en-US" altLang="ko-KR" sz="2400" b="1" dirty="0">
              <a:solidFill>
                <a:schemeClr val="bg1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D7605118-0D36-48F7-900E-DF5D5A3CF939}"/>
              </a:ext>
            </a:extLst>
          </p:cNvPr>
          <p:cNvSpPr/>
          <p:nvPr/>
        </p:nvSpPr>
        <p:spPr>
          <a:xfrm>
            <a:off x="-1" y="776574"/>
            <a:ext cx="3224981" cy="45920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 매물 임장 후 정리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52CB3EE-94F8-0584-B4EA-0AEE2396F190}"/>
              </a:ext>
            </a:extLst>
          </p:cNvPr>
          <p:cNvSpPr txBox="1"/>
          <p:nvPr/>
        </p:nvSpPr>
        <p:spPr>
          <a:xfrm>
            <a:off x="414525" y="1552240"/>
            <a:ext cx="4824225" cy="1629110"/>
          </a:xfrm>
          <a:prstGeom prst="rect">
            <a:avLst/>
          </a:prstGeom>
          <a:solidFill>
            <a:schemeClr val="bg1">
              <a:alpha val="68000"/>
            </a:schemeClr>
          </a:solidFill>
          <a:ln w="19050">
            <a:solidFill>
              <a:schemeClr val="bg2">
                <a:lumMod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혹시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매물임장까지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진행했다면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매물임장을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마치고 정리하는 것까지 해보세요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실제로 표에 정렬하고 살펴보면 어느 물건이 더 나은 조건인지 고민하기도 더 수월하고 투자 의사결정을 할 수도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있을거에요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(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앞 페이지 시트 링크에서 두번째 탭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＂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매물정리 양식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＂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을 확인하세요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!)</a:t>
            </a:r>
          </a:p>
        </p:txBody>
      </p:sp>
    </p:spTree>
    <p:extLst>
      <p:ext uri="{BB962C8B-B14F-4D97-AF65-F5344CB8AC3E}">
        <p14:creationId xmlns:p14="http://schemas.microsoft.com/office/powerpoint/2010/main" val="39875293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6. </a:t>
            </a:r>
            <a:r>
              <a:rPr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결론</a:t>
            </a:r>
          </a:p>
        </p:txBody>
      </p:sp>
      <p:graphicFrame>
        <p:nvGraphicFramePr>
          <p:cNvPr id="4" name="표 2">
            <a:extLst>
              <a:ext uri="{FF2B5EF4-FFF2-40B4-BE49-F238E27FC236}">
                <a16:creationId xmlns:a16="http://schemas.microsoft.com/office/drawing/2014/main" xmlns="" id="{37360080-BDED-470A-8E0E-F97AB1FEA4C7}"/>
              </a:ext>
            </a:extLst>
          </p:cNvPr>
          <p:cNvGraphicFramePr>
            <a:graphicFrameLocks noGrp="1"/>
          </p:cNvGraphicFramePr>
          <p:nvPr/>
        </p:nvGraphicFramePr>
        <p:xfrm>
          <a:off x="5116505" y="1123295"/>
          <a:ext cx="6678059" cy="540389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364313">
                  <a:extLst>
                    <a:ext uri="{9D8B030D-6E8A-4147-A177-3AD203B41FA5}">
                      <a16:colId xmlns:a16="http://schemas.microsoft.com/office/drawing/2014/main" xmlns="" val="836738175"/>
                    </a:ext>
                  </a:extLst>
                </a:gridCol>
                <a:gridCol w="5313746">
                  <a:extLst>
                    <a:ext uri="{9D8B030D-6E8A-4147-A177-3AD203B41FA5}">
                      <a16:colId xmlns:a16="http://schemas.microsoft.com/office/drawing/2014/main" xmlns="" val="1433555274"/>
                    </a:ext>
                  </a:extLst>
                </a:gridCol>
              </a:tblGrid>
              <a:tr h="13833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입지분석</a:t>
                      </a:r>
                      <a:endParaRPr lang="en-US" altLang="ko-KR" sz="1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8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총평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522036366"/>
                  </a:ext>
                </a:extLst>
              </a:tr>
              <a:tr h="20102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느낀점</a:t>
                      </a:r>
                      <a:endParaRPr lang="ko-KR" altLang="en-US" sz="18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2571460886"/>
                  </a:ext>
                </a:extLst>
              </a:tr>
              <a:tr h="20102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개선할점</a:t>
                      </a:r>
                      <a:endParaRPr lang="ko-KR" altLang="en-US" sz="18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88242031"/>
                  </a:ext>
                </a:extLst>
              </a:tr>
            </a:tbl>
          </a:graphicData>
        </a:graphic>
      </p:graphicFrame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6895D8F9-B5C8-41AD-8641-192656A7EC9B}"/>
              </a:ext>
            </a:extLst>
          </p:cNvPr>
          <p:cNvSpPr/>
          <p:nvPr/>
        </p:nvSpPr>
        <p:spPr>
          <a:xfrm>
            <a:off x="5116505" y="1123295"/>
            <a:ext cx="6678059" cy="5403890"/>
          </a:xfrm>
          <a:prstGeom prst="rect">
            <a:avLst/>
          </a:prstGeom>
          <a:solidFill>
            <a:schemeClr val="bg2">
              <a:lumMod val="2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천안 </a:t>
            </a:r>
            <a:r>
              <a:rPr lang="ko-KR" altLang="en-US" sz="2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서북구는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불당동과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쌍용동의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가격차이가 크다 그만큼 불당이 다 </a:t>
            </a:r>
            <a:r>
              <a:rPr lang="ko-KR" altLang="en-US" sz="2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갖었기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때문이다 학군 학원가 편의시설 신축 택지지구 등 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성취감이 든다 스트레스도 그래서 풀린다 인생의 목표를 향해 한걸음 다가가는 것 같아 하루하루가 즐겁다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endParaRPr lang="en-US" altLang="ko-KR" sz="2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다음 달에는 좀더 완벽하고 매일 조금씩 작성</a:t>
            </a:r>
            <a:endParaRPr lang="en-US" altLang="ko-KR" sz="2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67" y="1123295"/>
            <a:ext cx="4682066" cy="5403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304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D336E6F-98C2-4AD3-88A9-A5108936191C}"/>
              </a:ext>
            </a:extLst>
          </p:cNvPr>
          <p:cNvSpPr txBox="1"/>
          <p:nvPr/>
        </p:nvSpPr>
        <p:spPr>
          <a:xfrm>
            <a:off x="0" y="-5328"/>
            <a:ext cx="12192000" cy="6924973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en-US" altLang="ko-KR" sz="2000" b="1" i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000" b="1" i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근육을 키우려면 감당하기 어려운 무게를 들어야 한다</a:t>
            </a:r>
            <a:r>
              <a:rPr lang="en-US" altLang="ko-KR" sz="2000" b="1" i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ctr"/>
            <a:r>
              <a:rPr lang="ko-KR" altLang="en-US" sz="2000" b="1" i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부자가 되려면 적당한 돈이 아니라 엄청난 돈을 벌어야 한다</a:t>
            </a:r>
            <a:r>
              <a:rPr lang="en-US" altLang="ko-KR" sz="2000" b="1" i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ctr"/>
            <a:r>
              <a:rPr lang="ko-KR" altLang="en-US" sz="2000" b="1" i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감당하기 어려운 것들을 </a:t>
            </a:r>
            <a:r>
              <a:rPr lang="en-US" altLang="ko-KR" sz="2000" b="1" i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b="1" i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만났을 때는 기뻐해야 한다</a:t>
            </a:r>
            <a:r>
              <a:rPr lang="en-US" altLang="ko-KR" sz="2000" b="1" i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ctr"/>
            <a:r>
              <a:rPr lang="ko-KR" altLang="en-US" sz="2000" b="1" i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획기적으로 성장할 절호의 기회가 찾아온 것이기 때문이다</a:t>
            </a:r>
            <a:r>
              <a:rPr lang="en-US" altLang="ko-KR" sz="2000" b="1" i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ctr"/>
            <a:endParaRPr lang="en-US" altLang="ko-KR" sz="2000" b="1" i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000" b="1" i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과제를 해결할 때마다</a:t>
            </a:r>
            <a:r>
              <a:rPr lang="en-US" altLang="ko-KR" sz="2000" b="1" i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b="1" i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우리는 그만큼 강해진다</a:t>
            </a:r>
            <a:r>
              <a:rPr lang="en-US" altLang="ko-KR" sz="2000" b="1" i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ctr"/>
            <a:r>
              <a:rPr lang="ko-KR" altLang="en-US" sz="2000" b="1" i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뿌리를 단단히 박고 하늘을 찌를 듯 서있는 나무들을 보라</a:t>
            </a:r>
            <a:endParaRPr lang="en-US" altLang="ko-KR" sz="2000" b="1" i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000" b="1" i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그들은 모두 폭풍우를 견딘 모습이다</a:t>
            </a:r>
            <a:r>
              <a:rPr lang="en-US" altLang="ko-KR" sz="2000" i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ctr"/>
            <a:endParaRPr lang="en-US" altLang="ko-KR" sz="2400" i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2000" b="1" i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-</a:t>
            </a:r>
            <a:r>
              <a:rPr lang="ko-KR" altLang="en-US" sz="2000" b="1" i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멘탈의</a:t>
            </a:r>
            <a:r>
              <a:rPr lang="ko-KR" altLang="en-US" sz="2000" b="1" i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연금술</a:t>
            </a:r>
            <a:r>
              <a:rPr lang="en-US" altLang="ko-KR" sz="2000" b="1" i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</a:p>
          <a:p>
            <a:pPr algn="ctr"/>
            <a:endParaRPr lang="en-US" altLang="ko-KR" sz="2000" i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sz="2000" b="1" i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실전준비반 수강생 여러분</a:t>
            </a:r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주가 넘는 시간동안 고생 많으셨죠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 algn="ctr"/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한 달 전을 생각하면 </a:t>
            </a:r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정말 멋지게 성장하셨습니다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ctr"/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행복한 노후와 경제적 자유를 </a:t>
            </a:r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월급쟁이부자들이 응원하겠습니다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^^ </a:t>
            </a:r>
          </a:p>
          <a:p>
            <a:pPr algn="ctr"/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xmlns="" id="{5EDDE7C5-212A-A8CC-18F1-597DCB709D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1020" y="6000635"/>
            <a:ext cx="1489834" cy="1052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051346"/>
      </p:ext>
    </p:extLst>
  </p:cSld>
  <p:clrMapOvr>
    <a:masterClrMapping/>
  </p:clrMapOvr>
</p:sld>
</file>

<file path=ppt/theme/theme1.xml><?xml version="1.0" encoding="utf-8"?>
<a:theme xmlns:a="http://schemas.openxmlformats.org/drawingml/2006/main" name="샤샤샤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2">
      <a:majorFont>
        <a:latin typeface="나눔고딕"/>
        <a:ea typeface="나눔고딕"/>
        <a:cs typeface=""/>
      </a:majorFont>
      <a:minorFont>
        <a:latin typeface="나눔고딕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샤샤샤" id="{500ED639-4DA0-40AF-A941-A4385E37DAE9}" vid="{39EF2C26-8ABC-4263-A0EB-7CCEF40886D5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샤샤샤</Template>
  <TotalTime>27386</TotalTime>
  <Words>931</Words>
  <Application>Microsoft Office PowerPoint</Application>
  <PresentationFormat>사용자 지정</PresentationFormat>
  <Paragraphs>222</Paragraphs>
  <Slides>12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샤샤샤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월부 실전준비반 임장보고서 탬플릿</dc:title>
  <dc:creator>shasha</dc:creator>
  <cp:lastModifiedBy>Windows 사용자</cp:lastModifiedBy>
  <cp:revision>847</cp:revision>
  <dcterms:created xsi:type="dcterms:W3CDTF">2020-09-24T00:31:38Z</dcterms:created>
  <dcterms:modified xsi:type="dcterms:W3CDTF">2023-11-01T16:57:41Z</dcterms:modified>
</cp:coreProperties>
</file>