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539" r:id="rId2"/>
    <p:sldId id="3139" r:id="rId3"/>
    <p:sldId id="3140" r:id="rId4"/>
    <p:sldId id="3141" r:id="rId5"/>
    <p:sldId id="3142" r:id="rId6"/>
    <p:sldId id="3143" r:id="rId7"/>
    <p:sldId id="3144" r:id="rId8"/>
    <p:sldId id="3145" r:id="rId9"/>
    <p:sldId id="3146" r:id="rId10"/>
    <p:sldId id="3147" r:id="rId11"/>
    <p:sldId id="3148" r:id="rId12"/>
    <p:sldId id="3149" r:id="rId13"/>
    <p:sldId id="3150" r:id="rId14"/>
    <p:sldId id="3151" r:id="rId15"/>
    <p:sldId id="3152" r:id="rId16"/>
    <p:sldId id="3153" r:id="rId17"/>
    <p:sldId id="3154" r:id="rId18"/>
    <p:sldId id="3155" r:id="rId19"/>
    <p:sldId id="3156" r:id="rId20"/>
    <p:sldId id="3157" r:id="rId21"/>
    <p:sldId id="3158" r:id="rId22"/>
    <p:sldId id="3159" r:id="rId23"/>
    <p:sldId id="3160" r:id="rId24"/>
    <p:sldId id="3161" r:id="rId25"/>
    <p:sldId id="3162" r:id="rId26"/>
    <p:sldId id="3163" r:id="rId27"/>
    <p:sldId id="3164" r:id="rId28"/>
    <p:sldId id="3165" r:id="rId29"/>
    <p:sldId id="3166" r:id="rId30"/>
    <p:sldId id="3167" r:id="rId31"/>
    <p:sldId id="3168" r:id="rId32"/>
    <p:sldId id="3169" r:id="rId33"/>
    <p:sldId id="3170" r:id="rId34"/>
    <p:sldId id="3171" r:id="rId35"/>
    <p:sldId id="3172" r:id="rId36"/>
    <p:sldId id="3173" r:id="rId37"/>
    <p:sldId id="3174" r:id="rId38"/>
    <p:sldId id="3175" r:id="rId39"/>
    <p:sldId id="3177" r:id="rId40"/>
    <p:sldId id="3176" r:id="rId41"/>
    <p:sldId id="3178" r:id="rId42"/>
    <p:sldId id="3179" r:id="rId43"/>
    <p:sldId id="3180" r:id="rId44"/>
    <p:sldId id="3181" r:id="rId45"/>
    <p:sldId id="3182" r:id="rId46"/>
    <p:sldId id="3183" r:id="rId47"/>
    <p:sldId id="3184" r:id="rId48"/>
    <p:sldId id="3185" r:id="rId49"/>
    <p:sldId id="3186" r:id="rId50"/>
    <p:sldId id="3187" r:id="rId51"/>
    <p:sldId id="3188" r:id="rId52"/>
    <p:sldId id="3189" r:id="rId53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3" d="100"/>
          <a:sy n="83" d="100"/>
        </p:scale>
        <p:origin x="58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B8B0B1C-B497-4069-857A-C374BE63CDC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8331B428-3959-573B-9FB6-5BDD430D1D0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DA16AF3F-4ACC-B1A0-0DF2-C5443D2EA0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A3A1EF-15F0-40B8-A679-464414D71D4B}" type="datetimeFigureOut">
              <a:rPr lang="ko-KR" altLang="en-US" smtClean="0"/>
              <a:t>2023-11-30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3D62D55F-1CA9-8F19-D00C-B92709C2CC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C910E83A-10B2-48FE-71E4-D96CE95EDC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01385A-85CA-4221-AEFB-2BA250EB13C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878201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4CBD9C6-B877-0A8E-B8FD-31795A9814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8A7AB4A6-18B4-8666-EC41-56BE97A6C6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5602D615-A14F-9EF9-016F-FA07D4B294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A3A1EF-15F0-40B8-A679-464414D71D4B}" type="datetimeFigureOut">
              <a:rPr lang="ko-KR" altLang="en-US" smtClean="0"/>
              <a:t>2023-11-30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95065F59-DF0E-8691-7A19-924CAF0E0E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42A624CC-776E-5B69-440E-5FF16EA5D1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01385A-85CA-4221-AEFB-2BA250EB13C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935603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FF9C4FB4-24B6-F692-8CA9-DF829AB507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5196E882-A98C-198B-A510-CCDB0D1F351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BCCC2057-070D-F71D-4008-BA8C1FFF5B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A3A1EF-15F0-40B8-A679-464414D71D4B}" type="datetimeFigureOut">
              <a:rPr lang="ko-KR" altLang="en-US" smtClean="0"/>
              <a:t>2023-11-30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E9933EC7-DB5B-BDFD-9566-091B3EC9C1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09E4E15A-8DCA-9AB0-A8D1-65CAF8B646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01385A-85CA-4221-AEFB-2BA250EB13C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689301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F7A9DB5-4610-FD66-C52A-F44FE475F6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F09B7C08-8E64-6E97-D2B3-EAB604B1586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918D10D4-06C4-2284-B50B-56B4E7EC7F9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FB5C6B67-0E6C-D4A4-B381-C437C78DCC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A3A1EF-15F0-40B8-A679-464414D71D4B}" type="datetimeFigureOut">
              <a:rPr lang="ko-KR" altLang="en-US" smtClean="0"/>
              <a:t>2023-11-30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EB86CFB7-6EAF-67BE-5EFD-6EB8B3AEEF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A547AE80-EB37-159C-82CB-3C3C060E9F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01385A-85CA-4221-AEFB-2BA250EB13C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200143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490E9C8-F1AC-7897-7FDA-07476E8408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A369B979-3FD9-5104-9F86-E46D451A5B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5425B45F-CB3F-99AA-A709-2A14739EF51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2995DF5C-B092-AF58-77FC-16F7821D528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40CFC72C-EE67-2C51-FA10-DE424CE431F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CE2BBCEE-BF8D-B0A7-782D-CBC00AF853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A3A1EF-15F0-40B8-A679-464414D71D4B}" type="datetimeFigureOut">
              <a:rPr lang="ko-KR" altLang="en-US" smtClean="0"/>
              <a:t>2023-11-30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3EE8B5CC-044D-8632-0C17-F5FEB3308E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9CD82A97-FF95-AE90-54AD-9AAD4791A2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01385A-85CA-4221-AEFB-2BA250EB13C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916648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946137C-5FFB-D629-06E0-487768C5CC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0D62221B-1D6B-CEF7-5AF9-95A9EE97A0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A3A1EF-15F0-40B8-A679-464414D71D4B}" type="datetimeFigureOut">
              <a:rPr lang="ko-KR" altLang="en-US" smtClean="0"/>
              <a:t>2023-11-30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92471DA9-A9DC-E616-FF39-CE2738F8FE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0109E656-78EF-98E9-4139-F727B72818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01385A-85CA-4221-AEFB-2BA250EB13C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138534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B901A642-5D38-2DC2-ECD4-93A70D8DE1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A3A1EF-15F0-40B8-A679-464414D71D4B}" type="datetimeFigureOut">
              <a:rPr lang="ko-KR" altLang="en-US" smtClean="0"/>
              <a:t>2023-11-30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A470D8DD-F6FB-195D-0CF4-38BF536429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22B33CC9-CD3B-EF81-BBBC-461FB708E9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01385A-85CA-4221-AEFB-2BA250EB13C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592232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0823837-6696-DFB3-0AAE-D4DDD731AA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B97BCE63-A054-138B-ABB3-5F54785528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A57A51A5-2A1E-43BB-472E-018FDEDE9A5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570F405F-B706-F68D-DE2B-53491617BE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A3A1EF-15F0-40B8-A679-464414D71D4B}" type="datetimeFigureOut">
              <a:rPr lang="ko-KR" altLang="en-US" smtClean="0"/>
              <a:t>2023-11-30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F23B9C82-674F-DBDE-4184-37FB8C9987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A3B1A83C-A351-3A09-6035-6B0B6E363B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01385A-85CA-4221-AEFB-2BA250EB13C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430072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400F678-50B2-C1A8-8502-A78B1782B6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9C5341BD-D722-0D4D-E95D-B83B8D52D25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E1C6EF9D-0513-FABB-266F-DDAAB83E6F5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6EC2D786-DEE8-8BB7-82A9-B52D12C020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A3A1EF-15F0-40B8-A679-464414D71D4B}" type="datetimeFigureOut">
              <a:rPr lang="ko-KR" altLang="en-US" smtClean="0"/>
              <a:t>2023-11-30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3F53C5A3-4CAB-F48D-998E-C30513733D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91F7F0C2-6550-4EE1-D860-A1E0C9C2CC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01385A-85CA-4221-AEFB-2BA250EB13C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100442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E13E0B6-3466-04B3-13D1-A9C59130B7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CB3B652A-A4B5-49AD-39A0-3E02E94F761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9E0B9064-5A19-9841-F613-C46692D352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A3A1EF-15F0-40B8-A679-464414D71D4B}" type="datetimeFigureOut">
              <a:rPr lang="ko-KR" altLang="en-US" smtClean="0"/>
              <a:t>2023-11-30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87C61825-2571-A5F2-AAD8-317C1EE986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3C701253-080D-30D1-43D2-361D0C1A07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01385A-85CA-4221-AEFB-2BA250EB13C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294917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ECC2AE21-493A-F9FE-38E5-FDF951AFC4D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21EEEA88-CC9B-5C45-A3FC-EE6D1A2042C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294CC8C6-3860-53B4-9844-540FE926F2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A3A1EF-15F0-40B8-A679-464414D71D4B}" type="datetimeFigureOut">
              <a:rPr lang="ko-KR" altLang="en-US" smtClean="0"/>
              <a:t>2023-11-30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1515106C-3D35-8821-449E-6D606C7236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B29C24D2-1186-CCA3-4161-AA342DC225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01385A-85CA-4221-AEFB-2BA250EB13C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53703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FF5B6646-32FB-FD50-7128-515D3D4D2A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EDE138B8-B4AF-7A07-1959-9DAD2AFA9B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6EE90B53-64A5-C6B0-BD09-403D8F988A4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A3A1EF-15F0-40B8-A679-464414D71D4B}" type="datetimeFigureOut">
              <a:rPr lang="ko-KR" altLang="en-US" smtClean="0"/>
              <a:t>2023-11-30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7C2116E9-18B3-DEEE-8F3A-A8BB7794609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D24EF29B-3BAA-6980-C083-67700539F35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01385A-85CA-4221-AEFB-2BA250EB13C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623821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hyperlink" Target="https://cafe.naver.com/wecando7/5710362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10.png"/><Relationship Id="rId2" Type="http://schemas.openxmlformats.org/officeDocument/2006/relationships/hyperlink" Target="https://cafe.naver.com/wecando7/5710362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.png"/><Relationship Id="rId7" Type="http://schemas.openxmlformats.org/officeDocument/2006/relationships/image" Target="../media/image15.png"/><Relationship Id="rId2" Type="http://schemas.openxmlformats.org/officeDocument/2006/relationships/hyperlink" Target="https://cafe.naver.com/wecando7/5710362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.png"/><Relationship Id="rId7" Type="http://schemas.openxmlformats.org/officeDocument/2006/relationships/image" Target="../media/image20.png"/><Relationship Id="rId2" Type="http://schemas.openxmlformats.org/officeDocument/2006/relationships/hyperlink" Target="https://cafe.naver.com/wecando7/5710362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hyperlink" Target="https://cafe.naver.com/wecando7/5710362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2" Type="http://schemas.openxmlformats.org/officeDocument/2006/relationships/hyperlink" Target="https://cafe.naver.com/wecando7/5710362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2" Type="http://schemas.openxmlformats.org/officeDocument/2006/relationships/hyperlink" Target="https://cafe.naver.com/wecando7/5710362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34.png"/><Relationship Id="rId7" Type="http://schemas.openxmlformats.org/officeDocument/2006/relationships/image" Target="../media/image43.png"/><Relationship Id="rId2" Type="http://schemas.openxmlformats.org/officeDocument/2006/relationships/hyperlink" Target="https://cafe.naver.com/wecando7/5710362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image" Target="../media/image45.png"/><Relationship Id="rId7" Type="http://schemas.openxmlformats.org/officeDocument/2006/relationships/image" Target="../media/image49.png"/><Relationship Id="rId2" Type="http://schemas.openxmlformats.org/officeDocument/2006/relationships/hyperlink" Target="https://cafe.naver.com/wecando7/5710362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image" Target="../media/image45.png"/><Relationship Id="rId7" Type="http://schemas.openxmlformats.org/officeDocument/2006/relationships/image" Target="../media/image54.png"/><Relationship Id="rId2" Type="http://schemas.openxmlformats.org/officeDocument/2006/relationships/hyperlink" Target="https://cafe.naver.com/wecando7/5710362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3" Type="http://schemas.openxmlformats.org/officeDocument/2006/relationships/image" Target="../media/image56.png"/><Relationship Id="rId7" Type="http://schemas.openxmlformats.org/officeDocument/2006/relationships/image" Target="../media/image60.png"/><Relationship Id="rId2" Type="http://schemas.openxmlformats.org/officeDocument/2006/relationships/hyperlink" Target="https://cafe.naver.com/wecando7/5710362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9.png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png"/><Relationship Id="rId3" Type="http://schemas.openxmlformats.org/officeDocument/2006/relationships/image" Target="../media/image62.png"/><Relationship Id="rId7" Type="http://schemas.openxmlformats.org/officeDocument/2006/relationships/image" Target="../media/image66.png"/><Relationship Id="rId2" Type="http://schemas.openxmlformats.org/officeDocument/2006/relationships/hyperlink" Target="https://cafe.naver.com/wecando7/5710362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5.png"/><Relationship Id="rId5" Type="http://schemas.openxmlformats.org/officeDocument/2006/relationships/image" Target="../media/image64.png"/><Relationship Id="rId4" Type="http://schemas.openxmlformats.org/officeDocument/2006/relationships/image" Target="../media/image63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png"/><Relationship Id="rId3" Type="http://schemas.openxmlformats.org/officeDocument/2006/relationships/image" Target="../media/image68.png"/><Relationship Id="rId7" Type="http://schemas.openxmlformats.org/officeDocument/2006/relationships/image" Target="../media/image72.png"/><Relationship Id="rId2" Type="http://schemas.openxmlformats.org/officeDocument/2006/relationships/hyperlink" Target="https://cafe.naver.com/wecando7/5710362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1.png"/><Relationship Id="rId5" Type="http://schemas.openxmlformats.org/officeDocument/2006/relationships/image" Target="../media/image70.png"/><Relationship Id="rId4" Type="http://schemas.openxmlformats.org/officeDocument/2006/relationships/image" Target="../media/image69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.png"/><Relationship Id="rId3" Type="http://schemas.openxmlformats.org/officeDocument/2006/relationships/image" Target="../media/image74.png"/><Relationship Id="rId7" Type="http://schemas.openxmlformats.org/officeDocument/2006/relationships/image" Target="../media/image78.png"/><Relationship Id="rId2" Type="http://schemas.openxmlformats.org/officeDocument/2006/relationships/hyperlink" Target="https://cafe.naver.com/wecando7/5710362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7.png"/><Relationship Id="rId5" Type="http://schemas.openxmlformats.org/officeDocument/2006/relationships/image" Target="../media/image76.png"/><Relationship Id="rId4" Type="http://schemas.openxmlformats.org/officeDocument/2006/relationships/image" Target="../media/image75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5.png"/><Relationship Id="rId3" Type="http://schemas.openxmlformats.org/officeDocument/2006/relationships/image" Target="../media/image80.png"/><Relationship Id="rId7" Type="http://schemas.openxmlformats.org/officeDocument/2006/relationships/image" Target="../media/image84.png"/><Relationship Id="rId2" Type="http://schemas.openxmlformats.org/officeDocument/2006/relationships/hyperlink" Target="https://cafe.naver.com/wecando7/5710362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3.png"/><Relationship Id="rId5" Type="http://schemas.openxmlformats.org/officeDocument/2006/relationships/image" Target="../media/image82.png"/><Relationship Id="rId4" Type="http://schemas.openxmlformats.org/officeDocument/2006/relationships/image" Target="../media/image81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1.png"/><Relationship Id="rId3" Type="http://schemas.openxmlformats.org/officeDocument/2006/relationships/image" Target="../media/image86.png"/><Relationship Id="rId7" Type="http://schemas.openxmlformats.org/officeDocument/2006/relationships/image" Target="../media/image90.png"/><Relationship Id="rId2" Type="http://schemas.openxmlformats.org/officeDocument/2006/relationships/hyperlink" Target="https://cafe.naver.com/wecando7/5710362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9.png"/><Relationship Id="rId5" Type="http://schemas.openxmlformats.org/officeDocument/2006/relationships/image" Target="../media/image88.png"/><Relationship Id="rId4" Type="http://schemas.openxmlformats.org/officeDocument/2006/relationships/image" Target="../media/image87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7.png"/><Relationship Id="rId3" Type="http://schemas.openxmlformats.org/officeDocument/2006/relationships/image" Target="../media/image92.png"/><Relationship Id="rId7" Type="http://schemas.openxmlformats.org/officeDocument/2006/relationships/image" Target="../media/image96.png"/><Relationship Id="rId2" Type="http://schemas.openxmlformats.org/officeDocument/2006/relationships/hyperlink" Target="https://cafe.naver.com/wecando7/5710362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5.png"/><Relationship Id="rId5" Type="http://schemas.openxmlformats.org/officeDocument/2006/relationships/image" Target="../media/image94.png"/><Relationship Id="rId4" Type="http://schemas.openxmlformats.org/officeDocument/2006/relationships/image" Target="../media/image93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3.png"/><Relationship Id="rId3" Type="http://schemas.openxmlformats.org/officeDocument/2006/relationships/image" Target="../media/image98.png"/><Relationship Id="rId7" Type="http://schemas.openxmlformats.org/officeDocument/2006/relationships/image" Target="../media/image102.png"/><Relationship Id="rId2" Type="http://schemas.openxmlformats.org/officeDocument/2006/relationships/hyperlink" Target="https://cafe.naver.com/wecando7/5710362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1.png"/><Relationship Id="rId5" Type="http://schemas.openxmlformats.org/officeDocument/2006/relationships/image" Target="../media/image100.png"/><Relationship Id="rId4" Type="http://schemas.openxmlformats.org/officeDocument/2006/relationships/image" Target="../media/image99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9.png"/><Relationship Id="rId3" Type="http://schemas.openxmlformats.org/officeDocument/2006/relationships/image" Target="../media/image104.png"/><Relationship Id="rId7" Type="http://schemas.openxmlformats.org/officeDocument/2006/relationships/image" Target="../media/image108.png"/><Relationship Id="rId2" Type="http://schemas.openxmlformats.org/officeDocument/2006/relationships/hyperlink" Target="https://cafe.naver.com/wecando7/5710362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7.png"/><Relationship Id="rId5" Type="http://schemas.openxmlformats.org/officeDocument/2006/relationships/image" Target="../media/image106.png"/><Relationship Id="rId4" Type="http://schemas.openxmlformats.org/officeDocument/2006/relationships/image" Target="../media/image105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5.png"/><Relationship Id="rId3" Type="http://schemas.openxmlformats.org/officeDocument/2006/relationships/image" Target="../media/image110.png"/><Relationship Id="rId7" Type="http://schemas.openxmlformats.org/officeDocument/2006/relationships/image" Target="../media/image114.png"/><Relationship Id="rId2" Type="http://schemas.openxmlformats.org/officeDocument/2006/relationships/hyperlink" Target="https://cafe.naver.com/wecando7/5710362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3.png"/><Relationship Id="rId5" Type="http://schemas.openxmlformats.org/officeDocument/2006/relationships/image" Target="../media/image112.png"/><Relationship Id="rId4" Type="http://schemas.openxmlformats.org/officeDocument/2006/relationships/image" Target="../media/image111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1.png"/><Relationship Id="rId3" Type="http://schemas.openxmlformats.org/officeDocument/2006/relationships/image" Target="../media/image116.png"/><Relationship Id="rId7" Type="http://schemas.openxmlformats.org/officeDocument/2006/relationships/image" Target="../media/image120.png"/><Relationship Id="rId2" Type="http://schemas.openxmlformats.org/officeDocument/2006/relationships/hyperlink" Target="https://cafe.naver.com/wecando7/5710362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9.png"/><Relationship Id="rId5" Type="http://schemas.openxmlformats.org/officeDocument/2006/relationships/image" Target="../media/image118.png"/><Relationship Id="rId4" Type="http://schemas.openxmlformats.org/officeDocument/2006/relationships/image" Target="../media/image117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7.png"/><Relationship Id="rId3" Type="http://schemas.openxmlformats.org/officeDocument/2006/relationships/image" Target="../media/image122.png"/><Relationship Id="rId7" Type="http://schemas.openxmlformats.org/officeDocument/2006/relationships/image" Target="../media/image126.png"/><Relationship Id="rId2" Type="http://schemas.openxmlformats.org/officeDocument/2006/relationships/hyperlink" Target="https://cafe.naver.com/wecando7/5710362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5.png"/><Relationship Id="rId5" Type="http://schemas.openxmlformats.org/officeDocument/2006/relationships/image" Target="../media/image124.png"/><Relationship Id="rId4" Type="http://schemas.openxmlformats.org/officeDocument/2006/relationships/image" Target="../media/image123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3.png"/><Relationship Id="rId3" Type="http://schemas.openxmlformats.org/officeDocument/2006/relationships/image" Target="../media/image128.png"/><Relationship Id="rId7" Type="http://schemas.openxmlformats.org/officeDocument/2006/relationships/image" Target="../media/image132.png"/><Relationship Id="rId2" Type="http://schemas.openxmlformats.org/officeDocument/2006/relationships/hyperlink" Target="https://cafe.naver.com/wecando7/5710362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1.png"/><Relationship Id="rId5" Type="http://schemas.openxmlformats.org/officeDocument/2006/relationships/image" Target="../media/image130.png"/><Relationship Id="rId4" Type="http://schemas.openxmlformats.org/officeDocument/2006/relationships/image" Target="../media/image129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9.png"/><Relationship Id="rId3" Type="http://schemas.openxmlformats.org/officeDocument/2006/relationships/image" Target="../media/image134.png"/><Relationship Id="rId7" Type="http://schemas.openxmlformats.org/officeDocument/2006/relationships/image" Target="../media/image138.png"/><Relationship Id="rId2" Type="http://schemas.openxmlformats.org/officeDocument/2006/relationships/hyperlink" Target="https://cafe.naver.com/wecando7/5710362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7.png"/><Relationship Id="rId5" Type="http://schemas.openxmlformats.org/officeDocument/2006/relationships/image" Target="../media/image136.png"/><Relationship Id="rId4" Type="http://schemas.openxmlformats.org/officeDocument/2006/relationships/image" Target="../media/image135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5.png"/><Relationship Id="rId3" Type="http://schemas.openxmlformats.org/officeDocument/2006/relationships/image" Target="../media/image140.png"/><Relationship Id="rId7" Type="http://schemas.openxmlformats.org/officeDocument/2006/relationships/image" Target="../media/image144.png"/><Relationship Id="rId2" Type="http://schemas.openxmlformats.org/officeDocument/2006/relationships/hyperlink" Target="https://cafe.naver.com/wecando7/5710362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3.png"/><Relationship Id="rId5" Type="http://schemas.openxmlformats.org/officeDocument/2006/relationships/image" Target="../media/image142.png"/><Relationship Id="rId4" Type="http://schemas.openxmlformats.org/officeDocument/2006/relationships/image" Target="../media/image141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1.png"/><Relationship Id="rId3" Type="http://schemas.openxmlformats.org/officeDocument/2006/relationships/image" Target="../media/image146.png"/><Relationship Id="rId7" Type="http://schemas.openxmlformats.org/officeDocument/2006/relationships/image" Target="../media/image150.png"/><Relationship Id="rId2" Type="http://schemas.openxmlformats.org/officeDocument/2006/relationships/hyperlink" Target="https://cafe.naver.com/wecando7/5710362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9.png"/><Relationship Id="rId5" Type="http://schemas.openxmlformats.org/officeDocument/2006/relationships/image" Target="../media/image148.png"/><Relationship Id="rId4" Type="http://schemas.openxmlformats.org/officeDocument/2006/relationships/image" Target="../media/image147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6.png"/><Relationship Id="rId3" Type="http://schemas.openxmlformats.org/officeDocument/2006/relationships/image" Target="../media/image146.png"/><Relationship Id="rId7" Type="http://schemas.openxmlformats.org/officeDocument/2006/relationships/image" Target="../media/image155.png"/><Relationship Id="rId2" Type="http://schemas.openxmlformats.org/officeDocument/2006/relationships/hyperlink" Target="https://cafe.naver.com/wecando7/5710362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4.png"/><Relationship Id="rId5" Type="http://schemas.openxmlformats.org/officeDocument/2006/relationships/image" Target="../media/image153.png"/><Relationship Id="rId4" Type="http://schemas.openxmlformats.org/officeDocument/2006/relationships/image" Target="../media/image152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2.png"/><Relationship Id="rId3" Type="http://schemas.openxmlformats.org/officeDocument/2006/relationships/image" Target="../media/image157.png"/><Relationship Id="rId7" Type="http://schemas.openxmlformats.org/officeDocument/2006/relationships/image" Target="../media/image161.png"/><Relationship Id="rId2" Type="http://schemas.openxmlformats.org/officeDocument/2006/relationships/hyperlink" Target="https://cafe.naver.com/wecando7/5710362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0.png"/><Relationship Id="rId5" Type="http://schemas.openxmlformats.org/officeDocument/2006/relationships/image" Target="../media/image159.png"/><Relationship Id="rId4" Type="http://schemas.openxmlformats.org/officeDocument/2006/relationships/image" Target="../media/image158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8.png"/><Relationship Id="rId3" Type="http://schemas.openxmlformats.org/officeDocument/2006/relationships/image" Target="../media/image163.png"/><Relationship Id="rId7" Type="http://schemas.openxmlformats.org/officeDocument/2006/relationships/image" Target="../media/image167.png"/><Relationship Id="rId2" Type="http://schemas.openxmlformats.org/officeDocument/2006/relationships/hyperlink" Target="https://cafe.naver.com/wecando7/5710362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6.png"/><Relationship Id="rId5" Type="http://schemas.openxmlformats.org/officeDocument/2006/relationships/image" Target="../media/image165.png"/><Relationship Id="rId4" Type="http://schemas.openxmlformats.org/officeDocument/2006/relationships/image" Target="../media/image164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3.png"/><Relationship Id="rId3" Type="http://schemas.openxmlformats.org/officeDocument/2006/relationships/image" Target="../media/image163.png"/><Relationship Id="rId7" Type="http://schemas.openxmlformats.org/officeDocument/2006/relationships/image" Target="../media/image172.png"/><Relationship Id="rId2" Type="http://schemas.openxmlformats.org/officeDocument/2006/relationships/hyperlink" Target="https://cafe.naver.com/wecando7/5710362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1.png"/><Relationship Id="rId5" Type="http://schemas.openxmlformats.org/officeDocument/2006/relationships/image" Target="../media/image170.png"/><Relationship Id="rId4" Type="http://schemas.openxmlformats.org/officeDocument/2006/relationships/image" Target="../media/image169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9.png"/><Relationship Id="rId3" Type="http://schemas.openxmlformats.org/officeDocument/2006/relationships/image" Target="../media/image174.png"/><Relationship Id="rId7" Type="http://schemas.openxmlformats.org/officeDocument/2006/relationships/image" Target="../media/image178.png"/><Relationship Id="rId2" Type="http://schemas.openxmlformats.org/officeDocument/2006/relationships/hyperlink" Target="https://cafe.naver.com/wecando7/5710362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7.png"/><Relationship Id="rId5" Type="http://schemas.openxmlformats.org/officeDocument/2006/relationships/image" Target="../media/image176.png"/><Relationship Id="rId4" Type="http://schemas.openxmlformats.org/officeDocument/2006/relationships/image" Target="../media/image175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5.png"/><Relationship Id="rId3" Type="http://schemas.openxmlformats.org/officeDocument/2006/relationships/image" Target="../media/image180.png"/><Relationship Id="rId7" Type="http://schemas.openxmlformats.org/officeDocument/2006/relationships/image" Target="../media/image184.png"/><Relationship Id="rId2" Type="http://schemas.openxmlformats.org/officeDocument/2006/relationships/hyperlink" Target="https://cafe.naver.com/wecando7/5710362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3.png"/><Relationship Id="rId5" Type="http://schemas.openxmlformats.org/officeDocument/2006/relationships/image" Target="../media/image182.png"/><Relationship Id="rId4" Type="http://schemas.openxmlformats.org/officeDocument/2006/relationships/image" Target="../media/image181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1.png"/><Relationship Id="rId3" Type="http://schemas.openxmlformats.org/officeDocument/2006/relationships/image" Target="../media/image186.png"/><Relationship Id="rId7" Type="http://schemas.openxmlformats.org/officeDocument/2006/relationships/image" Target="../media/image190.png"/><Relationship Id="rId2" Type="http://schemas.openxmlformats.org/officeDocument/2006/relationships/hyperlink" Target="https://cafe.naver.com/wecando7/5710362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9.png"/><Relationship Id="rId5" Type="http://schemas.openxmlformats.org/officeDocument/2006/relationships/image" Target="../media/image188.png"/><Relationship Id="rId4" Type="http://schemas.openxmlformats.org/officeDocument/2006/relationships/image" Target="../media/image187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7.png"/><Relationship Id="rId3" Type="http://schemas.openxmlformats.org/officeDocument/2006/relationships/image" Target="../media/image192.png"/><Relationship Id="rId7" Type="http://schemas.openxmlformats.org/officeDocument/2006/relationships/image" Target="../media/image196.png"/><Relationship Id="rId2" Type="http://schemas.openxmlformats.org/officeDocument/2006/relationships/hyperlink" Target="https://cafe.naver.com/wecando7/5710362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5.png"/><Relationship Id="rId5" Type="http://schemas.openxmlformats.org/officeDocument/2006/relationships/image" Target="../media/image194.png"/><Relationship Id="rId4" Type="http://schemas.openxmlformats.org/officeDocument/2006/relationships/image" Target="../media/image193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3.png"/><Relationship Id="rId3" Type="http://schemas.openxmlformats.org/officeDocument/2006/relationships/image" Target="../media/image198.png"/><Relationship Id="rId7" Type="http://schemas.openxmlformats.org/officeDocument/2006/relationships/image" Target="../media/image202.png"/><Relationship Id="rId2" Type="http://schemas.openxmlformats.org/officeDocument/2006/relationships/hyperlink" Target="https://cafe.naver.com/wecando7/5710362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1.png"/><Relationship Id="rId5" Type="http://schemas.openxmlformats.org/officeDocument/2006/relationships/image" Target="../media/image200.png"/><Relationship Id="rId4" Type="http://schemas.openxmlformats.org/officeDocument/2006/relationships/image" Target="../media/image199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9.png"/><Relationship Id="rId3" Type="http://schemas.openxmlformats.org/officeDocument/2006/relationships/image" Target="../media/image204.png"/><Relationship Id="rId7" Type="http://schemas.openxmlformats.org/officeDocument/2006/relationships/image" Target="../media/image208.png"/><Relationship Id="rId2" Type="http://schemas.openxmlformats.org/officeDocument/2006/relationships/hyperlink" Target="https://cafe.naver.com/wecando7/5710362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7.png"/><Relationship Id="rId5" Type="http://schemas.openxmlformats.org/officeDocument/2006/relationships/image" Target="../media/image206.png"/><Relationship Id="rId4" Type="http://schemas.openxmlformats.org/officeDocument/2006/relationships/image" Target="../media/image205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5.png"/><Relationship Id="rId3" Type="http://schemas.openxmlformats.org/officeDocument/2006/relationships/image" Target="../media/image210.png"/><Relationship Id="rId7" Type="http://schemas.openxmlformats.org/officeDocument/2006/relationships/image" Target="../media/image214.png"/><Relationship Id="rId2" Type="http://schemas.openxmlformats.org/officeDocument/2006/relationships/hyperlink" Target="https://cafe.naver.com/wecando7/5710362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3.png"/><Relationship Id="rId5" Type="http://schemas.openxmlformats.org/officeDocument/2006/relationships/image" Target="../media/image212.png"/><Relationship Id="rId4" Type="http://schemas.openxmlformats.org/officeDocument/2006/relationships/image" Target="../media/image211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1.png"/><Relationship Id="rId3" Type="http://schemas.openxmlformats.org/officeDocument/2006/relationships/image" Target="../media/image216.png"/><Relationship Id="rId7" Type="http://schemas.openxmlformats.org/officeDocument/2006/relationships/image" Target="../media/image220.png"/><Relationship Id="rId2" Type="http://schemas.openxmlformats.org/officeDocument/2006/relationships/hyperlink" Target="https://cafe.naver.com/wecando7/5710362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9.png"/><Relationship Id="rId5" Type="http://schemas.openxmlformats.org/officeDocument/2006/relationships/image" Target="../media/image218.png"/><Relationship Id="rId4" Type="http://schemas.openxmlformats.org/officeDocument/2006/relationships/image" Target="../media/image217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7.png"/><Relationship Id="rId3" Type="http://schemas.openxmlformats.org/officeDocument/2006/relationships/image" Target="../media/image222.png"/><Relationship Id="rId7" Type="http://schemas.openxmlformats.org/officeDocument/2006/relationships/image" Target="../media/image226.png"/><Relationship Id="rId2" Type="http://schemas.openxmlformats.org/officeDocument/2006/relationships/hyperlink" Target="https://cafe.naver.com/wecando7/5710362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5.png"/><Relationship Id="rId5" Type="http://schemas.openxmlformats.org/officeDocument/2006/relationships/image" Target="../media/image224.png"/><Relationship Id="rId4" Type="http://schemas.openxmlformats.org/officeDocument/2006/relationships/image" Target="../media/image223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3.png"/><Relationship Id="rId3" Type="http://schemas.openxmlformats.org/officeDocument/2006/relationships/image" Target="../media/image228.png"/><Relationship Id="rId7" Type="http://schemas.openxmlformats.org/officeDocument/2006/relationships/image" Target="../media/image232.png"/><Relationship Id="rId2" Type="http://schemas.openxmlformats.org/officeDocument/2006/relationships/hyperlink" Target="https://cafe.naver.com/wecando7/5710362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1.png"/><Relationship Id="rId5" Type="http://schemas.openxmlformats.org/officeDocument/2006/relationships/image" Target="../media/image230.png"/><Relationship Id="rId4" Type="http://schemas.openxmlformats.org/officeDocument/2006/relationships/image" Target="../media/image229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9.png"/><Relationship Id="rId3" Type="http://schemas.openxmlformats.org/officeDocument/2006/relationships/image" Target="../media/image234.png"/><Relationship Id="rId7" Type="http://schemas.openxmlformats.org/officeDocument/2006/relationships/image" Target="../media/image238.png"/><Relationship Id="rId2" Type="http://schemas.openxmlformats.org/officeDocument/2006/relationships/hyperlink" Target="https://cafe.naver.com/wecando7/5710362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7.png"/><Relationship Id="rId5" Type="http://schemas.openxmlformats.org/officeDocument/2006/relationships/image" Target="../media/image236.png"/><Relationship Id="rId4" Type="http://schemas.openxmlformats.org/officeDocument/2006/relationships/image" Target="../media/image235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5.png"/><Relationship Id="rId3" Type="http://schemas.openxmlformats.org/officeDocument/2006/relationships/image" Target="../media/image240.png"/><Relationship Id="rId7" Type="http://schemas.openxmlformats.org/officeDocument/2006/relationships/image" Target="../media/image244.png"/><Relationship Id="rId2" Type="http://schemas.openxmlformats.org/officeDocument/2006/relationships/hyperlink" Target="https://cafe.naver.com/wecando7/5710362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3.png"/><Relationship Id="rId5" Type="http://schemas.openxmlformats.org/officeDocument/2006/relationships/image" Target="../media/image242.png"/><Relationship Id="rId4" Type="http://schemas.openxmlformats.org/officeDocument/2006/relationships/image" Target="../media/image241.pn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1.png"/><Relationship Id="rId3" Type="http://schemas.openxmlformats.org/officeDocument/2006/relationships/image" Target="../media/image246.png"/><Relationship Id="rId7" Type="http://schemas.openxmlformats.org/officeDocument/2006/relationships/image" Target="../media/image250.png"/><Relationship Id="rId2" Type="http://schemas.openxmlformats.org/officeDocument/2006/relationships/hyperlink" Target="https://cafe.naver.com/wecando7/5710362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9.png"/><Relationship Id="rId5" Type="http://schemas.openxmlformats.org/officeDocument/2006/relationships/image" Target="../media/image248.png"/><Relationship Id="rId4" Type="http://schemas.openxmlformats.org/officeDocument/2006/relationships/image" Target="../media/image247.pn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7.png"/><Relationship Id="rId3" Type="http://schemas.openxmlformats.org/officeDocument/2006/relationships/image" Target="../media/image252.png"/><Relationship Id="rId7" Type="http://schemas.openxmlformats.org/officeDocument/2006/relationships/image" Target="../media/image256.png"/><Relationship Id="rId2" Type="http://schemas.openxmlformats.org/officeDocument/2006/relationships/hyperlink" Target="https://cafe.naver.com/wecando7/5710362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5.png"/><Relationship Id="rId5" Type="http://schemas.openxmlformats.org/officeDocument/2006/relationships/image" Target="../media/image254.png"/><Relationship Id="rId4" Type="http://schemas.openxmlformats.org/officeDocument/2006/relationships/image" Target="../media/image253.pn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3.png"/><Relationship Id="rId3" Type="http://schemas.openxmlformats.org/officeDocument/2006/relationships/image" Target="../media/image258.png"/><Relationship Id="rId7" Type="http://schemas.openxmlformats.org/officeDocument/2006/relationships/image" Target="../media/image262.png"/><Relationship Id="rId2" Type="http://schemas.openxmlformats.org/officeDocument/2006/relationships/hyperlink" Target="https://cafe.naver.com/wecando7/5710362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1.png"/><Relationship Id="rId5" Type="http://schemas.openxmlformats.org/officeDocument/2006/relationships/image" Target="../media/image260.png"/><Relationship Id="rId4" Type="http://schemas.openxmlformats.org/officeDocument/2006/relationships/image" Target="../media/image259.pn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9.png"/><Relationship Id="rId3" Type="http://schemas.openxmlformats.org/officeDocument/2006/relationships/image" Target="../media/image264.png"/><Relationship Id="rId7" Type="http://schemas.openxmlformats.org/officeDocument/2006/relationships/image" Target="../media/image268.png"/><Relationship Id="rId2" Type="http://schemas.openxmlformats.org/officeDocument/2006/relationships/hyperlink" Target="https://cafe.naver.com/wecando7/5710362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7.png"/><Relationship Id="rId5" Type="http://schemas.openxmlformats.org/officeDocument/2006/relationships/image" Target="../media/image266.png"/><Relationship Id="rId4" Type="http://schemas.openxmlformats.org/officeDocument/2006/relationships/image" Target="../media/image265.pn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5.png"/><Relationship Id="rId3" Type="http://schemas.openxmlformats.org/officeDocument/2006/relationships/image" Target="../media/image270.png"/><Relationship Id="rId7" Type="http://schemas.openxmlformats.org/officeDocument/2006/relationships/image" Target="../media/image274.png"/><Relationship Id="rId2" Type="http://schemas.openxmlformats.org/officeDocument/2006/relationships/hyperlink" Target="https://cafe.naver.com/wecando7/5710362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3.png"/><Relationship Id="rId5" Type="http://schemas.openxmlformats.org/officeDocument/2006/relationships/image" Target="../media/image272.png"/><Relationship Id="rId4" Type="http://schemas.openxmlformats.org/officeDocument/2006/relationships/image" Target="../media/image271.pn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1.png"/><Relationship Id="rId3" Type="http://schemas.openxmlformats.org/officeDocument/2006/relationships/image" Target="../media/image276.png"/><Relationship Id="rId7" Type="http://schemas.openxmlformats.org/officeDocument/2006/relationships/image" Target="../media/image280.png"/><Relationship Id="rId2" Type="http://schemas.openxmlformats.org/officeDocument/2006/relationships/hyperlink" Target="https://cafe.naver.com/wecando7/5710362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9.png"/><Relationship Id="rId5" Type="http://schemas.openxmlformats.org/officeDocument/2006/relationships/image" Target="../media/image278.png"/><Relationship Id="rId4" Type="http://schemas.openxmlformats.org/officeDocument/2006/relationships/image" Target="../media/image277.pn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7.png"/><Relationship Id="rId3" Type="http://schemas.openxmlformats.org/officeDocument/2006/relationships/image" Target="../media/image282.png"/><Relationship Id="rId7" Type="http://schemas.openxmlformats.org/officeDocument/2006/relationships/image" Target="../media/image286.png"/><Relationship Id="rId2" Type="http://schemas.openxmlformats.org/officeDocument/2006/relationships/hyperlink" Target="https://cafe.naver.com/wecando7/5710362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5.png"/><Relationship Id="rId5" Type="http://schemas.openxmlformats.org/officeDocument/2006/relationships/image" Target="../media/image284.png"/><Relationship Id="rId4" Type="http://schemas.openxmlformats.org/officeDocument/2006/relationships/image" Target="../media/image283.png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3.png"/><Relationship Id="rId3" Type="http://schemas.openxmlformats.org/officeDocument/2006/relationships/image" Target="../media/image288.png"/><Relationship Id="rId7" Type="http://schemas.openxmlformats.org/officeDocument/2006/relationships/image" Target="../media/image292.png"/><Relationship Id="rId2" Type="http://schemas.openxmlformats.org/officeDocument/2006/relationships/hyperlink" Target="https://cafe.naver.com/wecando7/5710362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1.png"/><Relationship Id="rId5" Type="http://schemas.openxmlformats.org/officeDocument/2006/relationships/image" Target="../media/image290.png"/><Relationship Id="rId4" Type="http://schemas.openxmlformats.org/officeDocument/2006/relationships/image" Target="../media/image289.png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9.png"/><Relationship Id="rId3" Type="http://schemas.openxmlformats.org/officeDocument/2006/relationships/image" Target="../media/image294.png"/><Relationship Id="rId7" Type="http://schemas.openxmlformats.org/officeDocument/2006/relationships/image" Target="../media/image298.png"/><Relationship Id="rId2" Type="http://schemas.openxmlformats.org/officeDocument/2006/relationships/hyperlink" Target="https://cafe.naver.com/wecando7/5710362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7.png"/><Relationship Id="rId5" Type="http://schemas.openxmlformats.org/officeDocument/2006/relationships/image" Target="../media/image296.png"/><Relationship Id="rId4" Type="http://schemas.openxmlformats.org/officeDocument/2006/relationships/image" Target="../media/image295.png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5.png"/><Relationship Id="rId3" Type="http://schemas.openxmlformats.org/officeDocument/2006/relationships/image" Target="../media/image300.png"/><Relationship Id="rId7" Type="http://schemas.openxmlformats.org/officeDocument/2006/relationships/image" Target="../media/image304.png"/><Relationship Id="rId2" Type="http://schemas.openxmlformats.org/officeDocument/2006/relationships/hyperlink" Target="https://cafe.naver.com/wecando7/5710362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3.png"/><Relationship Id="rId5" Type="http://schemas.openxmlformats.org/officeDocument/2006/relationships/image" Target="../media/image302.png"/><Relationship Id="rId4" Type="http://schemas.openxmlformats.org/officeDocument/2006/relationships/image" Target="../media/image30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양쪽 모서리가 둥근 사각형 168"/>
          <p:cNvSpPr/>
          <p:nvPr/>
        </p:nvSpPr>
        <p:spPr>
          <a:xfrm rot="5400000">
            <a:off x="13078304" y="3303255"/>
            <a:ext cx="907577" cy="1003308"/>
          </a:xfrm>
          <a:prstGeom prst="round2SameRect">
            <a:avLst>
              <a:gd name="adj1" fmla="val 16667"/>
              <a:gd name="adj2" fmla="val 0"/>
            </a:avLst>
          </a:prstGeom>
          <a:solidFill>
            <a:schemeClr val="bg1"/>
          </a:solidFill>
          <a:ln w="28575">
            <a:solidFill>
              <a:srgbClr val="4C474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457200" marR="0" lvl="1" indent="0" algn="l" defTabSz="914400" rtl="0" eaLnBrk="1" latin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endParaRPr kumimoji="0" lang="ko-KR" altLang="en-US" sz="1000" b="0" i="0" u="none" strike="noStrike" kern="1200" cap="none" spc="0" normalizeH="0" baseline="0">
              <a:solidFill>
                <a:prstClr val="white"/>
              </a:solidFill>
              <a:effectLst/>
              <a:uLnTx/>
              <a:uFillTx/>
              <a:latin typeface="맑은 고딕"/>
              <a:ea typeface="맑은 고딕"/>
              <a:cs typeface="+mn-cs"/>
            </a:endParaRPr>
          </a:p>
        </p:txBody>
      </p:sp>
      <p:sp>
        <p:nvSpPr>
          <p:cNvPr id="168" name="직사각형 167"/>
          <p:cNvSpPr/>
          <p:nvPr/>
        </p:nvSpPr>
        <p:spPr>
          <a:xfrm>
            <a:off x="13723392" y="5009620"/>
            <a:ext cx="899605" cy="6368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r>
              <a:rPr kumimoji="0" lang="en-US" altLang="ko-KR" sz="3600" b="1" i="0" u="none" strike="noStrike" kern="1200" cap="none" spc="0" normalizeH="0" baseline="0">
                <a:solidFill>
                  <a:srgbClr val="FF8A2D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15</a:t>
            </a:r>
            <a:r>
              <a:rPr kumimoji="0" lang="en-US" altLang="ko-KR" sz="1600" b="1" i="0" u="none" strike="noStrike" kern="1200" cap="none" spc="0" normalizeH="0" baseline="0">
                <a:solidFill>
                  <a:srgbClr val="FF8A2D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%</a:t>
            </a:r>
            <a:endParaRPr kumimoji="0" lang="en-US" altLang="ko-KR" sz="1600" b="1" i="0" u="none" strike="noStrike" kern="1200" cap="none" spc="0" normalizeH="0" baseline="0">
              <a:solidFill>
                <a:srgbClr val="FF8A2D"/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173" name="직사각형 172"/>
          <p:cNvSpPr/>
          <p:nvPr/>
        </p:nvSpPr>
        <p:spPr>
          <a:xfrm>
            <a:off x="14418125" y="3481744"/>
            <a:ext cx="89960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r>
              <a:rPr kumimoji="0" lang="en-US" altLang="ko-KR" sz="3600" b="1" i="0" u="none" strike="noStrike" kern="1200" cap="none" spc="0" normalizeH="0" baseline="0">
                <a:solidFill>
                  <a:srgbClr val="FF8A2D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15</a:t>
            </a:r>
            <a:r>
              <a:rPr kumimoji="0" lang="en-US" altLang="ko-KR" sz="1600" b="1" i="0" u="none" strike="noStrike" kern="1200" cap="none" spc="0" normalizeH="0" baseline="0">
                <a:solidFill>
                  <a:srgbClr val="FF8A2D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%</a:t>
            </a:r>
            <a:endParaRPr kumimoji="0" lang="en-US" altLang="ko-KR" sz="1600" b="1" i="0" u="none" strike="noStrike" kern="1200" cap="none" spc="0" normalizeH="0" baseline="0">
              <a:solidFill>
                <a:srgbClr val="FF8A2D"/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181" name="양쪽 모서리가 둥근 사각형 180"/>
          <p:cNvSpPr/>
          <p:nvPr/>
        </p:nvSpPr>
        <p:spPr>
          <a:xfrm rot="5400000">
            <a:off x="12576649" y="4541146"/>
            <a:ext cx="907577" cy="1003308"/>
          </a:xfrm>
          <a:prstGeom prst="round2SameRect">
            <a:avLst>
              <a:gd name="adj1" fmla="val 16667"/>
              <a:gd name="adj2" fmla="val 0"/>
            </a:avLst>
          </a:prstGeom>
          <a:solidFill>
            <a:schemeClr val="bg1"/>
          </a:solidFill>
          <a:ln w="28575">
            <a:solidFill>
              <a:srgbClr val="4C474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457200" marR="0" lvl="1" indent="0" algn="l" defTabSz="914400" rtl="0" eaLnBrk="1" latin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endParaRPr kumimoji="0" lang="ko-KR" altLang="en-US" sz="1000" b="0" i="0" u="none" strike="noStrike" kern="1200" cap="none" spc="0" normalizeH="0" baseline="0">
              <a:solidFill>
                <a:prstClr val="white"/>
              </a:solidFill>
              <a:effectLst/>
              <a:uLnTx/>
              <a:uFillTx/>
              <a:latin typeface="맑은 고딕"/>
              <a:ea typeface="맑은 고딕"/>
              <a:cs typeface="+mn-cs"/>
            </a:endParaRPr>
          </a:p>
        </p:txBody>
      </p:sp>
      <p:sp>
        <p:nvSpPr>
          <p:cNvPr id="182" name="직사각형 181"/>
          <p:cNvSpPr/>
          <p:nvPr/>
        </p:nvSpPr>
        <p:spPr>
          <a:xfrm>
            <a:off x="13134142" y="2142479"/>
            <a:ext cx="89960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r>
              <a:rPr kumimoji="0" lang="en-US" altLang="ko-KR" sz="3600" b="1" i="0" u="none" strike="noStrike" kern="1200" cap="none" spc="0" normalizeH="0" baseline="0" dirty="0">
                <a:solidFill>
                  <a:srgbClr val="FF8A2D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15</a:t>
            </a:r>
            <a:r>
              <a:rPr kumimoji="0" lang="en-US" altLang="ko-KR" sz="1600" b="1" i="0" u="none" strike="noStrike" kern="1200" cap="none" spc="0" normalizeH="0" baseline="0" dirty="0">
                <a:solidFill>
                  <a:srgbClr val="FF8A2D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%</a:t>
            </a:r>
            <a:endParaRPr kumimoji="0" lang="en-US" altLang="ko-KR" sz="1600" b="1" i="0" u="none" strike="noStrike" kern="1200" cap="none" spc="0" normalizeH="0" baseline="0" dirty="0">
              <a:solidFill>
                <a:srgbClr val="FF8A2D"/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8" name="사각형: 둥근 모서리 7">
            <a:extLst>
              <a:ext uri="{FF2B5EF4-FFF2-40B4-BE49-F238E27FC236}">
                <a16:creationId xmlns:a16="http://schemas.microsoft.com/office/drawing/2014/main" id="{8F7AA2A7-55B1-E88E-F1BB-45FE35A30A85}"/>
              </a:ext>
            </a:extLst>
          </p:cNvPr>
          <p:cNvSpPr/>
          <p:nvPr/>
        </p:nvSpPr>
        <p:spPr>
          <a:xfrm>
            <a:off x="326309" y="744179"/>
            <a:ext cx="2835992" cy="408345"/>
          </a:xfrm>
          <a:prstGeom prst="round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>
                <a:solidFill>
                  <a:schemeClr val="tx1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S-1. </a:t>
            </a:r>
            <a:r>
              <a:rPr lang="ko-KR" altLang="en-US" dirty="0" err="1">
                <a:solidFill>
                  <a:schemeClr val="tx1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원메이저힐스테이트</a:t>
            </a:r>
            <a:endParaRPr lang="ko-KR" altLang="en-US" dirty="0">
              <a:solidFill>
                <a:schemeClr val="tx1"/>
              </a:solidFill>
              <a:latin typeface="이사만루체 Light" panose="00000300000000000000" pitchFamily="2" charset="-127"/>
              <a:ea typeface="이사만루체 Light" panose="00000300000000000000" pitchFamily="2" charset="-127"/>
            </a:endParaRPr>
          </a:p>
        </p:txBody>
      </p:sp>
      <p:sp>
        <p:nvSpPr>
          <p:cNvPr id="3" name="TextBox 2">
            <a:hlinkClick r:id="rId2"/>
            <a:extLst>
              <a:ext uri="{FF2B5EF4-FFF2-40B4-BE49-F238E27FC236}">
                <a16:creationId xmlns:a16="http://schemas.microsoft.com/office/drawing/2014/main" id="{ED188ACB-F78B-CF3B-EDD8-87D8291EB78F}"/>
              </a:ext>
            </a:extLst>
          </p:cNvPr>
          <p:cNvSpPr txBox="1"/>
          <p:nvPr/>
        </p:nvSpPr>
        <p:spPr>
          <a:xfrm>
            <a:off x="12192000" y="656636"/>
            <a:ext cx="19228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err="1"/>
              <a:t>부자아내제인</a:t>
            </a:r>
            <a:endParaRPr lang="ko-KR" altLang="en-US" dirty="0"/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27EE134C-5DAE-5F21-2C79-05CB6055576B}"/>
              </a:ext>
            </a:extLst>
          </p:cNvPr>
          <p:cNvSpPr/>
          <p:nvPr/>
        </p:nvSpPr>
        <p:spPr>
          <a:xfrm>
            <a:off x="0" y="0"/>
            <a:ext cx="12192000" cy="489526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400" b="1" dirty="0">
                <a:solidFill>
                  <a:schemeClr val="bg1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단지분석 </a:t>
            </a:r>
            <a:r>
              <a:rPr lang="en-US" altLang="ko-KR" sz="1400" b="1" dirty="0">
                <a:solidFill>
                  <a:schemeClr val="bg1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– S-1. </a:t>
            </a:r>
            <a:r>
              <a:rPr lang="ko-KR" altLang="en-US" sz="1400" b="1" dirty="0" err="1">
                <a:solidFill>
                  <a:schemeClr val="bg1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장유동</a:t>
            </a:r>
            <a:r>
              <a:rPr lang="ko-KR" altLang="en-US" sz="1400" b="1" dirty="0">
                <a:solidFill>
                  <a:schemeClr val="bg1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 </a:t>
            </a:r>
          </a:p>
        </p:txBody>
      </p:sp>
      <p:pic>
        <p:nvPicPr>
          <p:cNvPr id="7" name="그림 6">
            <a:extLst>
              <a:ext uri="{FF2B5EF4-FFF2-40B4-BE49-F238E27FC236}">
                <a16:creationId xmlns:a16="http://schemas.microsoft.com/office/drawing/2014/main" id="{8ADE6781-377D-6C5E-30A9-5BD8402BF4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139" y="1250539"/>
            <a:ext cx="2790827" cy="2629886"/>
          </a:xfrm>
          <a:prstGeom prst="rect">
            <a:avLst/>
          </a:prstGeom>
          <a:ln w="15875">
            <a:solidFill>
              <a:schemeClr val="tx1"/>
            </a:solidFill>
          </a:ln>
        </p:spPr>
      </p:pic>
      <p:pic>
        <p:nvPicPr>
          <p:cNvPr id="10" name="그림 9">
            <a:extLst>
              <a:ext uri="{FF2B5EF4-FFF2-40B4-BE49-F238E27FC236}">
                <a16:creationId xmlns:a16="http://schemas.microsoft.com/office/drawing/2014/main" id="{0D708586-FCD1-E711-6359-704287051EA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8139" y="4029557"/>
            <a:ext cx="2764355" cy="1180618"/>
          </a:xfrm>
          <a:prstGeom prst="rect">
            <a:avLst/>
          </a:prstGeom>
          <a:ln w="15875">
            <a:solidFill>
              <a:schemeClr val="tx1"/>
            </a:solidFill>
          </a:ln>
        </p:spPr>
      </p:pic>
      <p:graphicFrame>
        <p:nvGraphicFramePr>
          <p:cNvPr id="11" name="표 10">
            <a:extLst>
              <a:ext uri="{FF2B5EF4-FFF2-40B4-BE49-F238E27FC236}">
                <a16:creationId xmlns:a16="http://schemas.microsoft.com/office/drawing/2014/main" id="{EA6B938A-FA66-55E0-F10A-624391651CE0}"/>
              </a:ext>
            </a:extLst>
          </p:cNvPr>
          <p:cNvGraphicFramePr>
            <a:graphicFrameLocks noGrp="1"/>
          </p:cNvGraphicFramePr>
          <p:nvPr/>
        </p:nvGraphicFramePr>
        <p:xfrm>
          <a:off x="372704" y="5295900"/>
          <a:ext cx="2627169" cy="9725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85304">
                  <a:extLst>
                    <a:ext uri="{9D8B030D-6E8A-4147-A177-3AD203B41FA5}">
                      <a16:colId xmlns:a16="http://schemas.microsoft.com/office/drawing/2014/main" val="1754638359"/>
                    </a:ext>
                  </a:extLst>
                </a:gridCol>
                <a:gridCol w="885304">
                  <a:extLst>
                    <a:ext uri="{9D8B030D-6E8A-4147-A177-3AD203B41FA5}">
                      <a16:colId xmlns:a16="http://schemas.microsoft.com/office/drawing/2014/main" val="2975725959"/>
                    </a:ext>
                  </a:extLst>
                </a:gridCol>
                <a:gridCol w="856561">
                  <a:extLst>
                    <a:ext uri="{9D8B030D-6E8A-4147-A177-3AD203B41FA5}">
                      <a16:colId xmlns:a16="http://schemas.microsoft.com/office/drawing/2014/main" val="1530565623"/>
                    </a:ext>
                  </a:extLst>
                </a:gridCol>
              </a:tblGrid>
              <a:tr h="362936"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>
                          <a:solidFill>
                            <a:srgbClr val="00B0F0"/>
                          </a:solidFill>
                          <a:highlight>
                            <a:srgbClr val="FFFF00"/>
                          </a:highlight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23.11 </a:t>
                      </a:r>
                      <a:r>
                        <a:rPr lang="ko-KR" altLang="en-US" sz="1400" dirty="0">
                          <a:solidFill>
                            <a:srgbClr val="00B0F0"/>
                          </a:solidFill>
                          <a:highlight>
                            <a:srgbClr val="FFFF00"/>
                          </a:highlight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기준 네이버 호가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solidFill>
                          <a:srgbClr val="00B0F0"/>
                        </a:solidFill>
                        <a:latin typeface="경기천년제목 Bold" panose="02020803020101020101" pitchFamily="18" charset="-127"/>
                        <a:ea typeface="경기천년제목 Bold" panose="02020803020101020101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solidFill>
                          <a:srgbClr val="00B050"/>
                        </a:solidFill>
                        <a:latin typeface="경기천년제목 Bold" panose="02020803020101020101" pitchFamily="18" charset="-127"/>
                        <a:ea typeface="경기천년제목 Bold" panose="02020803020101020101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46325273"/>
                  </a:ext>
                </a:extLst>
              </a:tr>
              <a:tr h="23431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>
                          <a:solidFill>
                            <a:srgbClr val="FF0000"/>
                          </a:solidFill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매매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>
                          <a:solidFill>
                            <a:srgbClr val="0070C0"/>
                          </a:solidFill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전세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solidFill>
                            <a:schemeClr val="tx1"/>
                          </a:solidFill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전세가율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7421253"/>
                  </a:ext>
                </a:extLst>
              </a:tr>
              <a:tr h="20764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46,000</a:t>
                      </a:r>
                      <a:endParaRPr lang="ko-KR" altLang="en-US" sz="1400" dirty="0"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35,000</a:t>
                      </a:r>
                      <a:endParaRPr lang="ko-KR" altLang="en-US" sz="1400" dirty="0"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76%</a:t>
                      </a:r>
                      <a:endParaRPr lang="ko-KR" altLang="en-US" sz="1400" dirty="0"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140006"/>
                  </a:ext>
                </a:extLst>
              </a:tr>
            </a:tbl>
          </a:graphicData>
        </a:graphic>
      </p:graphicFrame>
      <p:pic>
        <p:nvPicPr>
          <p:cNvPr id="15" name="그림 14">
            <a:extLst>
              <a:ext uri="{FF2B5EF4-FFF2-40B4-BE49-F238E27FC236}">
                <a16:creationId xmlns:a16="http://schemas.microsoft.com/office/drawing/2014/main" id="{F298F3E8-1971-5AE1-AFE2-577BEE78033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67075" y="744179"/>
            <a:ext cx="2990850" cy="2989622"/>
          </a:xfrm>
          <a:prstGeom prst="rect">
            <a:avLst/>
          </a:prstGeom>
          <a:ln w="15875">
            <a:solidFill>
              <a:schemeClr val="tx1"/>
            </a:solidFill>
          </a:ln>
        </p:spPr>
      </p:pic>
      <p:pic>
        <p:nvPicPr>
          <p:cNvPr id="17" name="그림 16">
            <a:extLst>
              <a:ext uri="{FF2B5EF4-FFF2-40B4-BE49-F238E27FC236}">
                <a16:creationId xmlns:a16="http://schemas.microsoft.com/office/drawing/2014/main" id="{9100FE9A-0E90-E0BA-72DB-3808D21911F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32409" y="3880425"/>
            <a:ext cx="2990851" cy="2910900"/>
          </a:xfrm>
          <a:prstGeom prst="rect">
            <a:avLst/>
          </a:prstGeom>
          <a:ln w="15875">
            <a:solidFill>
              <a:schemeClr val="tx1"/>
            </a:solidFill>
          </a:ln>
        </p:spPr>
      </p:pic>
      <p:graphicFrame>
        <p:nvGraphicFramePr>
          <p:cNvPr id="18" name="표 24">
            <a:extLst>
              <a:ext uri="{FF2B5EF4-FFF2-40B4-BE49-F238E27FC236}">
                <a16:creationId xmlns:a16="http://schemas.microsoft.com/office/drawing/2014/main" id="{39F42226-F3E8-350F-E487-4331F64D406D}"/>
              </a:ext>
            </a:extLst>
          </p:cNvPr>
          <p:cNvGraphicFramePr>
            <a:graphicFrameLocks noGrp="1"/>
          </p:cNvGraphicFramePr>
          <p:nvPr/>
        </p:nvGraphicFramePr>
        <p:xfrm>
          <a:off x="6356351" y="781050"/>
          <a:ext cx="2797173" cy="1158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32391">
                  <a:extLst>
                    <a:ext uri="{9D8B030D-6E8A-4147-A177-3AD203B41FA5}">
                      <a16:colId xmlns:a16="http://schemas.microsoft.com/office/drawing/2014/main" val="3219045834"/>
                    </a:ext>
                  </a:extLst>
                </a:gridCol>
                <a:gridCol w="932391">
                  <a:extLst>
                    <a:ext uri="{9D8B030D-6E8A-4147-A177-3AD203B41FA5}">
                      <a16:colId xmlns:a16="http://schemas.microsoft.com/office/drawing/2014/main" val="855906887"/>
                    </a:ext>
                  </a:extLst>
                </a:gridCol>
                <a:gridCol w="932391">
                  <a:extLst>
                    <a:ext uri="{9D8B030D-6E8A-4147-A177-3AD203B41FA5}">
                      <a16:colId xmlns:a16="http://schemas.microsoft.com/office/drawing/2014/main" val="3069419114"/>
                    </a:ext>
                  </a:extLst>
                </a:gridCol>
              </a:tblGrid>
              <a:tr h="36293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solidFill>
                            <a:srgbClr val="FF0000"/>
                          </a:solidFill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환경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solidFill>
                            <a:srgbClr val="00B0F0"/>
                          </a:solidFill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학군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solidFill>
                            <a:srgbClr val="00B050"/>
                          </a:solidFill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교통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20048000"/>
                  </a:ext>
                </a:extLst>
              </a:tr>
              <a:tr h="20764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C</a:t>
                      </a:r>
                      <a:endParaRPr lang="ko-KR" altLang="en-US" dirty="0"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C</a:t>
                      </a:r>
                      <a:endParaRPr lang="ko-KR" altLang="en-US" dirty="0"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92981695"/>
                  </a:ext>
                </a:extLst>
              </a:tr>
              <a:tr h="37098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1km</a:t>
                      </a:r>
                      <a:r>
                        <a:rPr lang="ko-KR" altLang="en-US" sz="1050" dirty="0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내</a:t>
                      </a:r>
                      <a:endParaRPr lang="en-US" altLang="ko-KR" sz="1050" dirty="0"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  <a:p>
                      <a:pPr algn="ctr" latinLnBrk="1"/>
                      <a:r>
                        <a:rPr lang="ko-KR" altLang="en-US" sz="1050" dirty="0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백화점 없음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err="1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율산초</a:t>
                      </a:r>
                      <a:r>
                        <a:rPr lang="en-US" altLang="ko-KR" sz="1100" dirty="0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23</a:t>
                      </a:r>
                      <a:r>
                        <a:rPr lang="ko-KR" altLang="en-US" sz="1100" dirty="0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명</a:t>
                      </a:r>
                      <a:endParaRPr lang="en-US" altLang="ko-KR" sz="1100" dirty="0"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  <a:p>
                      <a:pPr algn="ctr" latinLnBrk="1"/>
                      <a:r>
                        <a:rPr lang="ko-KR" altLang="en-US" sz="1100" dirty="0" err="1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모산중</a:t>
                      </a:r>
                      <a:endParaRPr lang="ko-KR" altLang="en-US" sz="1100" dirty="0"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1400" dirty="0"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82725130"/>
                  </a:ext>
                </a:extLst>
              </a:tr>
            </a:tbl>
          </a:graphicData>
        </a:graphic>
      </p:graphicFrame>
      <p:sp>
        <p:nvSpPr>
          <p:cNvPr id="19" name="직사각형 18">
            <a:extLst>
              <a:ext uri="{FF2B5EF4-FFF2-40B4-BE49-F238E27FC236}">
                <a16:creationId xmlns:a16="http://schemas.microsoft.com/office/drawing/2014/main" id="{87E578A7-268F-7772-4FDE-BFD557C1F769}"/>
              </a:ext>
            </a:extLst>
          </p:cNvPr>
          <p:cNvSpPr/>
          <p:nvPr/>
        </p:nvSpPr>
        <p:spPr>
          <a:xfrm>
            <a:off x="6372226" y="2080565"/>
            <a:ext cx="2810797" cy="160020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100" dirty="0" err="1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동간거리</a:t>
            </a:r>
            <a:r>
              <a:rPr lang="ko-KR" altLang="en-US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 넓고 쾌적</a:t>
            </a:r>
            <a:r>
              <a:rPr lang="en-US" altLang="ko-KR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. </a:t>
            </a:r>
            <a:r>
              <a:rPr lang="ko-KR" altLang="en-US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커뮤니티 형성이 </a:t>
            </a:r>
            <a:r>
              <a:rPr lang="ko-KR" altLang="en-US" sz="1100" dirty="0" err="1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잘되어있을것</a:t>
            </a:r>
            <a:r>
              <a:rPr lang="ko-KR" altLang="en-US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 같고</a:t>
            </a:r>
            <a:r>
              <a:rPr lang="en-US" altLang="ko-KR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,</a:t>
            </a:r>
            <a:r>
              <a:rPr lang="ko-KR" altLang="en-US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 경제적 여유가 있는 </a:t>
            </a:r>
            <a:r>
              <a:rPr lang="en-US" altLang="ko-KR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3~4</a:t>
            </a:r>
            <a:r>
              <a:rPr lang="ko-KR" altLang="en-US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인가족이 </a:t>
            </a:r>
            <a:r>
              <a:rPr lang="ko-KR" altLang="en-US" sz="1100" dirty="0" err="1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많아보임</a:t>
            </a:r>
            <a:r>
              <a:rPr lang="en-US" altLang="ko-KR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. </a:t>
            </a:r>
            <a:r>
              <a:rPr lang="ko-KR" altLang="en-US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초</a:t>
            </a:r>
            <a:r>
              <a:rPr lang="en-US" altLang="ko-KR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+</a:t>
            </a:r>
            <a:r>
              <a:rPr lang="ko-KR" altLang="en-US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중품아이기에 하락장에 가격방어의 역할을 </a:t>
            </a:r>
            <a:r>
              <a:rPr lang="ko-KR" altLang="en-US" sz="1100" dirty="0" err="1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할수있을것</a:t>
            </a:r>
            <a:r>
              <a:rPr lang="ko-KR" altLang="en-US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 같음</a:t>
            </a:r>
            <a:r>
              <a:rPr lang="en-US" altLang="ko-KR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. </a:t>
            </a:r>
            <a:r>
              <a:rPr lang="ko-KR" altLang="en-US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시티와 사이에 공원길이 있고</a:t>
            </a:r>
            <a:r>
              <a:rPr lang="en-US" altLang="ko-KR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, </a:t>
            </a:r>
            <a:r>
              <a:rPr lang="ko-KR" altLang="en-US" sz="1100" dirty="0" err="1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길끝에</a:t>
            </a:r>
            <a:r>
              <a:rPr lang="ko-KR" altLang="en-US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 생활권상권이 있어 어린아이 키우기 정말 </a:t>
            </a:r>
            <a:r>
              <a:rPr lang="ko-KR" altLang="en-US" sz="1100" dirty="0" err="1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좋아보임</a:t>
            </a:r>
            <a:r>
              <a:rPr lang="en-US" altLang="ko-KR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.</a:t>
            </a:r>
          </a:p>
          <a:p>
            <a:r>
              <a:rPr lang="en-US" altLang="ko-KR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-</a:t>
            </a:r>
            <a:r>
              <a:rPr lang="ko-KR" altLang="en-US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고점대비 </a:t>
            </a:r>
            <a:r>
              <a:rPr lang="en-US" altLang="ko-KR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18%</a:t>
            </a:r>
            <a:r>
              <a:rPr lang="ko-KR" altLang="en-US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하락</a:t>
            </a:r>
            <a:r>
              <a:rPr lang="en-US" altLang="ko-KR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. </a:t>
            </a:r>
            <a:r>
              <a:rPr lang="ko-KR" altLang="en-US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조금 회복했지만 매물이 쌓이고 있는 입장에서 급매를 잡으면 </a:t>
            </a:r>
            <a:r>
              <a:rPr lang="ko-KR" altLang="en-US" sz="1100" dirty="0" err="1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좋을듯</a:t>
            </a:r>
            <a:endParaRPr lang="en-US" altLang="ko-KR" sz="1100" dirty="0">
              <a:solidFill>
                <a:prstClr val="black"/>
              </a:solidFill>
              <a:latin typeface="이사만루체 Light" panose="00000300000000000000" pitchFamily="2" charset="-127"/>
              <a:ea typeface="이사만루체 Light" panose="00000300000000000000" pitchFamily="2" charset="-127"/>
            </a:endParaRPr>
          </a:p>
        </p:txBody>
      </p:sp>
      <p:pic>
        <p:nvPicPr>
          <p:cNvPr id="21" name="그림 20">
            <a:extLst>
              <a:ext uri="{FF2B5EF4-FFF2-40B4-BE49-F238E27FC236}">
                <a16:creationId xmlns:a16="http://schemas.microsoft.com/office/drawing/2014/main" id="{B82B11B3-FDA5-4D23-211E-78DEBC384EF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25552" y="3796657"/>
            <a:ext cx="2746623" cy="2989622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23" name="그림 22">
            <a:extLst>
              <a:ext uri="{FF2B5EF4-FFF2-40B4-BE49-F238E27FC236}">
                <a16:creationId xmlns:a16="http://schemas.microsoft.com/office/drawing/2014/main" id="{79E1C349-579A-F898-32E6-7E2C320F302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272587" y="781050"/>
            <a:ext cx="2800350" cy="5852634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548789252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양쪽 모서리가 둥근 사각형 168"/>
          <p:cNvSpPr/>
          <p:nvPr/>
        </p:nvSpPr>
        <p:spPr>
          <a:xfrm rot="5400000">
            <a:off x="13078304" y="3303255"/>
            <a:ext cx="907577" cy="1003308"/>
          </a:xfrm>
          <a:prstGeom prst="round2SameRect">
            <a:avLst>
              <a:gd name="adj1" fmla="val 16667"/>
              <a:gd name="adj2" fmla="val 0"/>
            </a:avLst>
          </a:prstGeom>
          <a:solidFill>
            <a:schemeClr val="bg1"/>
          </a:solidFill>
          <a:ln w="28575">
            <a:solidFill>
              <a:srgbClr val="4C474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457200" marR="0" lvl="1" indent="0" algn="l" defTabSz="914400" rtl="0" eaLnBrk="1" latin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endParaRPr kumimoji="0" lang="ko-KR" altLang="en-US" sz="1000" b="0" i="0" u="none" strike="noStrike" kern="1200" cap="none" spc="0" normalizeH="0" baseline="0">
              <a:solidFill>
                <a:prstClr val="white"/>
              </a:solidFill>
              <a:effectLst/>
              <a:uLnTx/>
              <a:uFillTx/>
              <a:latin typeface="맑은 고딕"/>
              <a:ea typeface="맑은 고딕"/>
              <a:cs typeface="+mn-cs"/>
            </a:endParaRPr>
          </a:p>
        </p:txBody>
      </p:sp>
      <p:sp>
        <p:nvSpPr>
          <p:cNvPr id="168" name="직사각형 167"/>
          <p:cNvSpPr/>
          <p:nvPr/>
        </p:nvSpPr>
        <p:spPr>
          <a:xfrm>
            <a:off x="13723392" y="5009620"/>
            <a:ext cx="899605" cy="6368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r>
              <a:rPr kumimoji="0" lang="en-US" altLang="ko-KR" sz="3600" b="1" i="0" u="none" strike="noStrike" kern="1200" cap="none" spc="0" normalizeH="0" baseline="0">
                <a:solidFill>
                  <a:srgbClr val="FF8A2D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15</a:t>
            </a:r>
            <a:r>
              <a:rPr kumimoji="0" lang="en-US" altLang="ko-KR" sz="1600" b="1" i="0" u="none" strike="noStrike" kern="1200" cap="none" spc="0" normalizeH="0" baseline="0">
                <a:solidFill>
                  <a:srgbClr val="FF8A2D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%</a:t>
            </a:r>
            <a:endParaRPr kumimoji="0" lang="en-US" altLang="ko-KR" sz="1600" b="1" i="0" u="none" strike="noStrike" kern="1200" cap="none" spc="0" normalizeH="0" baseline="0">
              <a:solidFill>
                <a:srgbClr val="FF8A2D"/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173" name="직사각형 172"/>
          <p:cNvSpPr/>
          <p:nvPr/>
        </p:nvSpPr>
        <p:spPr>
          <a:xfrm>
            <a:off x="14418125" y="3481744"/>
            <a:ext cx="89960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r>
              <a:rPr kumimoji="0" lang="en-US" altLang="ko-KR" sz="3600" b="1" i="0" u="none" strike="noStrike" kern="1200" cap="none" spc="0" normalizeH="0" baseline="0">
                <a:solidFill>
                  <a:srgbClr val="FF8A2D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15</a:t>
            </a:r>
            <a:r>
              <a:rPr kumimoji="0" lang="en-US" altLang="ko-KR" sz="1600" b="1" i="0" u="none" strike="noStrike" kern="1200" cap="none" spc="0" normalizeH="0" baseline="0">
                <a:solidFill>
                  <a:srgbClr val="FF8A2D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%</a:t>
            </a:r>
            <a:endParaRPr kumimoji="0" lang="en-US" altLang="ko-KR" sz="1600" b="1" i="0" u="none" strike="noStrike" kern="1200" cap="none" spc="0" normalizeH="0" baseline="0">
              <a:solidFill>
                <a:srgbClr val="FF8A2D"/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181" name="양쪽 모서리가 둥근 사각형 180"/>
          <p:cNvSpPr/>
          <p:nvPr/>
        </p:nvSpPr>
        <p:spPr>
          <a:xfrm rot="5400000">
            <a:off x="12576649" y="4541146"/>
            <a:ext cx="907577" cy="1003308"/>
          </a:xfrm>
          <a:prstGeom prst="round2SameRect">
            <a:avLst>
              <a:gd name="adj1" fmla="val 16667"/>
              <a:gd name="adj2" fmla="val 0"/>
            </a:avLst>
          </a:prstGeom>
          <a:solidFill>
            <a:schemeClr val="bg1"/>
          </a:solidFill>
          <a:ln w="28575">
            <a:solidFill>
              <a:srgbClr val="4C474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457200" marR="0" lvl="1" indent="0" algn="l" defTabSz="914400" rtl="0" eaLnBrk="1" latin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endParaRPr kumimoji="0" lang="ko-KR" altLang="en-US" sz="1000" b="0" i="0" u="none" strike="noStrike" kern="1200" cap="none" spc="0" normalizeH="0" baseline="0">
              <a:solidFill>
                <a:prstClr val="white"/>
              </a:solidFill>
              <a:effectLst/>
              <a:uLnTx/>
              <a:uFillTx/>
              <a:latin typeface="맑은 고딕"/>
              <a:ea typeface="맑은 고딕"/>
              <a:cs typeface="+mn-cs"/>
            </a:endParaRPr>
          </a:p>
        </p:txBody>
      </p:sp>
      <p:sp>
        <p:nvSpPr>
          <p:cNvPr id="182" name="직사각형 181"/>
          <p:cNvSpPr/>
          <p:nvPr/>
        </p:nvSpPr>
        <p:spPr>
          <a:xfrm>
            <a:off x="13134142" y="2142479"/>
            <a:ext cx="89960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r>
              <a:rPr kumimoji="0" lang="en-US" altLang="ko-KR" sz="3600" b="1" i="0" u="none" strike="noStrike" kern="1200" cap="none" spc="0" normalizeH="0" baseline="0" dirty="0">
                <a:solidFill>
                  <a:srgbClr val="FF8A2D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15</a:t>
            </a:r>
            <a:r>
              <a:rPr kumimoji="0" lang="en-US" altLang="ko-KR" sz="1600" b="1" i="0" u="none" strike="noStrike" kern="1200" cap="none" spc="0" normalizeH="0" baseline="0" dirty="0">
                <a:solidFill>
                  <a:srgbClr val="FF8A2D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%</a:t>
            </a:r>
            <a:endParaRPr kumimoji="0" lang="en-US" altLang="ko-KR" sz="1600" b="1" i="0" u="none" strike="noStrike" kern="1200" cap="none" spc="0" normalizeH="0" baseline="0" dirty="0">
              <a:solidFill>
                <a:srgbClr val="FF8A2D"/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8" name="사각형: 둥근 모서리 7">
            <a:extLst>
              <a:ext uri="{FF2B5EF4-FFF2-40B4-BE49-F238E27FC236}">
                <a16:creationId xmlns:a16="http://schemas.microsoft.com/office/drawing/2014/main" id="{8F7AA2A7-55B1-E88E-F1BB-45FE35A30A85}"/>
              </a:ext>
            </a:extLst>
          </p:cNvPr>
          <p:cNvSpPr/>
          <p:nvPr/>
        </p:nvSpPr>
        <p:spPr>
          <a:xfrm>
            <a:off x="326309" y="744179"/>
            <a:ext cx="2835992" cy="408345"/>
          </a:xfrm>
          <a:prstGeom prst="round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>
                <a:solidFill>
                  <a:schemeClr val="tx1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S-1. </a:t>
            </a:r>
            <a:r>
              <a:rPr lang="ko-KR" altLang="en-US" dirty="0" err="1">
                <a:solidFill>
                  <a:schemeClr val="tx1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김해율하시티프라디움</a:t>
            </a:r>
            <a:endParaRPr lang="ko-KR" altLang="en-US" dirty="0">
              <a:solidFill>
                <a:schemeClr val="tx1"/>
              </a:solidFill>
              <a:latin typeface="이사만루체 Light" panose="00000300000000000000" pitchFamily="2" charset="-127"/>
              <a:ea typeface="이사만루체 Light" panose="00000300000000000000" pitchFamily="2" charset="-127"/>
            </a:endParaRPr>
          </a:p>
        </p:txBody>
      </p:sp>
      <p:sp>
        <p:nvSpPr>
          <p:cNvPr id="3" name="TextBox 2">
            <a:hlinkClick r:id="rId2"/>
            <a:extLst>
              <a:ext uri="{FF2B5EF4-FFF2-40B4-BE49-F238E27FC236}">
                <a16:creationId xmlns:a16="http://schemas.microsoft.com/office/drawing/2014/main" id="{ED188ACB-F78B-CF3B-EDD8-87D8291EB78F}"/>
              </a:ext>
            </a:extLst>
          </p:cNvPr>
          <p:cNvSpPr txBox="1"/>
          <p:nvPr/>
        </p:nvSpPr>
        <p:spPr>
          <a:xfrm>
            <a:off x="12192000" y="656636"/>
            <a:ext cx="19228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err="1"/>
              <a:t>부자아내제인</a:t>
            </a:r>
            <a:endParaRPr lang="ko-KR" altLang="en-US" dirty="0"/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27EE134C-5DAE-5F21-2C79-05CB6055576B}"/>
              </a:ext>
            </a:extLst>
          </p:cNvPr>
          <p:cNvSpPr/>
          <p:nvPr/>
        </p:nvSpPr>
        <p:spPr>
          <a:xfrm>
            <a:off x="0" y="0"/>
            <a:ext cx="12192000" cy="489526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400" b="1" dirty="0">
                <a:solidFill>
                  <a:schemeClr val="bg1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단지분석 </a:t>
            </a:r>
            <a:r>
              <a:rPr lang="en-US" altLang="ko-KR" sz="1400" b="1" dirty="0">
                <a:solidFill>
                  <a:schemeClr val="bg1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– S-1. </a:t>
            </a:r>
            <a:r>
              <a:rPr lang="ko-KR" altLang="en-US" sz="1400" b="1" dirty="0" err="1">
                <a:solidFill>
                  <a:schemeClr val="bg1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장유동</a:t>
            </a:r>
            <a:r>
              <a:rPr lang="ko-KR" altLang="en-US" sz="1400" b="1" dirty="0">
                <a:solidFill>
                  <a:schemeClr val="bg1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 </a:t>
            </a:r>
          </a:p>
        </p:txBody>
      </p:sp>
      <p:pic>
        <p:nvPicPr>
          <p:cNvPr id="7" name="그림 6">
            <a:extLst>
              <a:ext uri="{FF2B5EF4-FFF2-40B4-BE49-F238E27FC236}">
                <a16:creationId xmlns:a16="http://schemas.microsoft.com/office/drawing/2014/main" id="{8ADE6781-377D-6C5E-30A9-5BD8402BF4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139" y="1250539"/>
            <a:ext cx="2790827" cy="2877536"/>
          </a:xfrm>
          <a:prstGeom prst="rect">
            <a:avLst/>
          </a:prstGeom>
          <a:ln w="15875">
            <a:solidFill>
              <a:schemeClr val="tx1"/>
            </a:solidFill>
          </a:ln>
        </p:spPr>
      </p:pic>
      <p:pic>
        <p:nvPicPr>
          <p:cNvPr id="10" name="그림 9">
            <a:extLst>
              <a:ext uri="{FF2B5EF4-FFF2-40B4-BE49-F238E27FC236}">
                <a16:creationId xmlns:a16="http://schemas.microsoft.com/office/drawing/2014/main" id="{0D708586-FCD1-E711-6359-704287051EA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8139" y="4262225"/>
            <a:ext cx="2764355" cy="972536"/>
          </a:xfrm>
          <a:prstGeom prst="rect">
            <a:avLst/>
          </a:prstGeom>
          <a:ln w="15875">
            <a:solidFill>
              <a:schemeClr val="tx1"/>
            </a:solidFill>
          </a:ln>
        </p:spPr>
      </p:pic>
      <p:graphicFrame>
        <p:nvGraphicFramePr>
          <p:cNvPr id="11" name="표 10">
            <a:extLst>
              <a:ext uri="{FF2B5EF4-FFF2-40B4-BE49-F238E27FC236}">
                <a16:creationId xmlns:a16="http://schemas.microsoft.com/office/drawing/2014/main" id="{EA6B938A-FA66-55E0-F10A-624391651CE0}"/>
              </a:ext>
            </a:extLst>
          </p:cNvPr>
          <p:cNvGraphicFramePr>
            <a:graphicFrameLocks noGrp="1"/>
          </p:cNvGraphicFramePr>
          <p:nvPr/>
        </p:nvGraphicFramePr>
        <p:xfrm>
          <a:off x="372704" y="5295900"/>
          <a:ext cx="2627169" cy="9725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85304">
                  <a:extLst>
                    <a:ext uri="{9D8B030D-6E8A-4147-A177-3AD203B41FA5}">
                      <a16:colId xmlns:a16="http://schemas.microsoft.com/office/drawing/2014/main" val="1754638359"/>
                    </a:ext>
                  </a:extLst>
                </a:gridCol>
                <a:gridCol w="885304">
                  <a:extLst>
                    <a:ext uri="{9D8B030D-6E8A-4147-A177-3AD203B41FA5}">
                      <a16:colId xmlns:a16="http://schemas.microsoft.com/office/drawing/2014/main" val="2975725959"/>
                    </a:ext>
                  </a:extLst>
                </a:gridCol>
                <a:gridCol w="856561">
                  <a:extLst>
                    <a:ext uri="{9D8B030D-6E8A-4147-A177-3AD203B41FA5}">
                      <a16:colId xmlns:a16="http://schemas.microsoft.com/office/drawing/2014/main" val="1530565623"/>
                    </a:ext>
                  </a:extLst>
                </a:gridCol>
              </a:tblGrid>
              <a:tr h="362936"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>
                          <a:solidFill>
                            <a:srgbClr val="00B0F0"/>
                          </a:solidFill>
                          <a:highlight>
                            <a:srgbClr val="FFFF00"/>
                          </a:highlight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23.11 </a:t>
                      </a:r>
                      <a:r>
                        <a:rPr lang="ko-KR" altLang="en-US" sz="1400" dirty="0">
                          <a:solidFill>
                            <a:srgbClr val="00B0F0"/>
                          </a:solidFill>
                          <a:highlight>
                            <a:srgbClr val="FFFF00"/>
                          </a:highlight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기준 네이버 호가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solidFill>
                          <a:srgbClr val="00B0F0"/>
                        </a:solidFill>
                        <a:latin typeface="경기천년제목 Bold" panose="02020803020101020101" pitchFamily="18" charset="-127"/>
                        <a:ea typeface="경기천년제목 Bold" panose="02020803020101020101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solidFill>
                          <a:srgbClr val="00B050"/>
                        </a:solidFill>
                        <a:latin typeface="경기천년제목 Bold" panose="02020803020101020101" pitchFamily="18" charset="-127"/>
                        <a:ea typeface="경기천년제목 Bold" panose="02020803020101020101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46325273"/>
                  </a:ext>
                </a:extLst>
              </a:tr>
              <a:tr h="23431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>
                          <a:solidFill>
                            <a:srgbClr val="FF0000"/>
                          </a:solidFill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매매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>
                          <a:solidFill>
                            <a:srgbClr val="0070C0"/>
                          </a:solidFill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전세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solidFill>
                            <a:schemeClr val="tx1"/>
                          </a:solidFill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전세가율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7421253"/>
                  </a:ext>
                </a:extLst>
              </a:tr>
              <a:tr h="20764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41,000</a:t>
                      </a:r>
                      <a:endParaRPr lang="ko-KR" altLang="en-US" sz="1400" dirty="0"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31,000</a:t>
                      </a:r>
                      <a:endParaRPr lang="ko-KR" altLang="en-US" sz="1400" dirty="0"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75%</a:t>
                      </a:r>
                      <a:endParaRPr lang="ko-KR" altLang="en-US" sz="1400" dirty="0"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140006"/>
                  </a:ext>
                </a:extLst>
              </a:tr>
            </a:tbl>
          </a:graphicData>
        </a:graphic>
      </p:graphicFrame>
      <p:pic>
        <p:nvPicPr>
          <p:cNvPr id="15" name="그림 14">
            <a:extLst>
              <a:ext uri="{FF2B5EF4-FFF2-40B4-BE49-F238E27FC236}">
                <a16:creationId xmlns:a16="http://schemas.microsoft.com/office/drawing/2014/main" id="{F298F3E8-1971-5AE1-AFE2-577BEE78033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7233" y="744179"/>
            <a:ext cx="2990850" cy="2684821"/>
          </a:xfrm>
          <a:prstGeom prst="rect">
            <a:avLst/>
          </a:prstGeom>
          <a:ln w="15875">
            <a:solidFill>
              <a:schemeClr val="tx1"/>
            </a:solidFill>
          </a:ln>
        </p:spPr>
      </p:pic>
      <p:pic>
        <p:nvPicPr>
          <p:cNvPr id="17" name="그림 16">
            <a:extLst>
              <a:ext uri="{FF2B5EF4-FFF2-40B4-BE49-F238E27FC236}">
                <a16:creationId xmlns:a16="http://schemas.microsoft.com/office/drawing/2014/main" id="{9100FE9A-0E90-E0BA-72DB-3808D21911F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4015" y="3680765"/>
            <a:ext cx="2867638" cy="3110560"/>
          </a:xfrm>
          <a:prstGeom prst="rect">
            <a:avLst/>
          </a:prstGeom>
          <a:ln w="15875">
            <a:solidFill>
              <a:schemeClr val="tx1"/>
            </a:solidFill>
          </a:ln>
        </p:spPr>
      </p:pic>
      <p:graphicFrame>
        <p:nvGraphicFramePr>
          <p:cNvPr id="18" name="표 24">
            <a:extLst>
              <a:ext uri="{FF2B5EF4-FFF2-40B4-BE49-F238E27FC236}">
                <a16:creationId xmlns:a16="http://schemas.microsoft.com/office/drawing/2014/main" id="{39F42226-F3E8-350F-E487-4331F64D406D}"/>
              </a:ext>
            </a:extLst>
          </p:cNvPr>
          <p:cNvGraphicFramePr>
            <a:graphicFrameLocks noGrp="1"/>
          </p:cNvGraphicFramePr>
          <p:nvPr/>
        </p:nvGraphicFramePr>
        <p:xfrm>
          <a:off x="6356351" y="781050"/>
          <a:ext cx="2797173" cy="1158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32391">
                  <a:extLst>
                    <a:ext uri="{9D8B030D-6E8A-4147-A177-3AD203B41FA5}">
                      <a16:colId xmlns:a16="http://schemas.microsoft.com/office/drawing/2014/main" val="3219045834"/>
                    </a:ext>
                  </a:extLst>
                </a:gridCol>
                <a:gridCol w="932391">
                  <a:extLst>
                    <a:ext uri="{9D8B030D-6E8A-4147-A177-3AD203B41FA5}">
                      <a16:colId xmlns:a16="http://schemas.microsoft.com/office/drawing/2014/main" val="855906887"/>
                    </a:ext>
                  </a:extLst>
                </a:gridCol>
                <a:gridCol w="932391">
                  <a:extLst>
                    <a:ext uri="{9D8B030D-6E8A-4147-A177-3AD203B41FA5}">
                      <a16:colId xmlns:a16="http://schemas.microsoft.com/office/drawing/2014/main" val="3069419114"/>
                    </a:ext>
                  </a:extLst>
                </a:gridCol>
              </a:tblGrid>
              <a:tr h="36293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solidFill>
                            <a:srgbClr val="FF0000"/>
                          </a:solidFill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환경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solidFill>
                            <a:srgbClr val="00B0F0"/>
                          </a:solidFill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학군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solidFill>
                            <a:srgbClr val="00B050"/>
                          </a:solidFill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교통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20048000"/>
                  </a:ext>
                </a:extLst>
              </a:tr>
              <a:tr h="20764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C</a:t>
                      </a:r>
                      <a:endParaRPr lang="ko-KR" altLang="en-US" dirty="0"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C</a:t>
                      </a:r>
                      <a:endParaRPr lang="ko-KR" altLang="en-US" dirty="0"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92981695"/>
                  </a:ext>
                </a:extLst>
              </a:tr>
              <a:tr h="37098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1km</a:t>
                      </a:r>
                      <a:r>
                        <a:rPr lang="ko-KR" altLang="en-US" sz="1050" dirty="0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내</a:t>
                      </a:r>
                      <a:endParaRPr lang="en-US" altLang="ko-KR" sz="1050" dirty="0"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  <a:p>
                      <a:pPr algn="ctr" latinLnBrk="1"/>
                      <a:r>
                        <a:rPr lang="ko-KR" altLang="en-US" sz="1050" dirty="0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백화점 없음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err="1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율산초</a:t>
                      </a:r>
                      <a:r>
                        <a:rPr lang="en-US" altLang="ko-KR" sz="1100" dirty="0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23</a:t>
                      </a:r>
                      <a:r>
                        <a:rPr lang="ko-KR" altLang="en-US" sz="1100" dirty="0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명</a:t>
                      </a:r>
                      <a:endParaRPr lang="en-US" altLang="ko-KR" sz="1100" dirty="0"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  <a:p>
                      <a:pPr algn="ctr" latinLnBrk="1"/>
                      <a:r>
                        <a:rPr lang="ko-KR" altLang="en-US" sz="1100" dirty="0" err="1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모산중</a:t>
                      </a:r>
                      <a:endParaRPr lang="ko-KR" altLang="en-US" sz="1100" dirty="0"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1400" dirty="0"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82725130"/>
                  </a:ext>
                </a:extLst>
              </a:tr>
            </a:tbl>
          </a:graphicData>
        </a:graphic>
      </p:graphicFrame>
      <p:sp>
        <p:nvSpPr>
          <p:cNvPr id="19" name="직사각형 18">
            <a:extLst>
              <a:ext uri="{FF2B5EF4-FFF2-40B4-BE49-F238E27FC236}">
                <a16:creationId xmlns:a16="http://schemas.microsoft.com/office/drawing/2014/main" id="{87E578A7-268F-7772-4FDE-BFD557C1F769}"/>
              </a:ext>
            </a:extLst>
          </p:cNvPr>
          <p:cNvSpPr/>
          <p:nvPr/>
        </p:nvSpPr>
        <p:spPr>
          <a:xfrm>
            <a:off x="6372226" y="2080565"/>
            <a:ext cx="2810797" cy="160020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100" dirty="0" err="1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동간거리</a:t>
            </a:r>
            <a:r>
              <a:rPr lang="ko-KR" altLang="en-US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 </a:t>
            </a:r>
            <a:r>
              <a:rPr lang="ko-KR" altLang="en-US" sz="1100" dirty="0" err="1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넑고</a:t>
            </a:r>
            <a:r>
              <a:rPr lang="ko-KR" altLang="en-US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 쾌적함</a:t>
            </a:r>
            <a:r>
              <a:rPr lang="en-US" altLang="ko-KR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. </a:t>
            </a:r>
            <a:r>
              <a:rPr lang="ko-KR" altLang="en-US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초</a:t>
            </a:r>
            <a:r>
              <a:rPr lang="en-US" altLang="ko-KR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+</a:t>
            </a:r>
            <a:r>
              <a:rPr lang="ko-KR" altLang="en-US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중품아</a:t>
            </a:r>
            <a:r>
              <a:rPr lang="en-US" altLang="ko-KR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. </a:t>
            </a:r>
            <a:r>
              <a:rPr lang="ko-KR" altLang="en-US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꼭 성을 </a:t>
            </a:r>
            <a:r>
              <a:rPr lang="ko-KR" altLang="en-US" sz="1100" dirty="0" err="1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연상시키게하는</a:t>
            </a:r>
            <a:r>
              <a:rPr lang="ko-KR" altLang="en-US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 느낌이 남</a:t>
            </a:r>
            <a:r>
              <a:rPr lang="en-US" altLang="ko-KR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. </a:t>
            </a:r>
            <a:r>
              <a:rPr lang="ko-KR" altLang="en-US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지하와 </a:t>
            </a:r>
            <a:r>
              <a:rPr lang="en-US" altLang="ko-KR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1</a:t>
            </a:r>
            <a:r>
              <a:rPr lang="ko-KR" altLang="en-US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층에 주민시설들이 위치해 있음</a:t>
            </a:r>
            <a:r>
              <a:rPr lang="en-US" altLang="ko-KR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. </a:t>
            </a:r>
            <a:r>
              <a:rPr lang="ko-KR" altLang="en-US" sz="1100" dirty="0" err="1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원메이저힐스와</a:t>
            </a:r>
            <a:r>
              <a:rPr lang="ko-KR" altLang="en-US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 골목공원이 있고</a:t>
            </a:r>
            <a:r>
              <a:rPr lang="en-US" altLang="ko-KR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, </a:t>
            </a:r>
            <a:r>
              <a:rPr lang="ko-KR" altLang="en-US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그 끝에 </a:t>
            </a:r>
            <a:r>
              <a:rPr lang="ko-KR" altLang="en-US" sz="1100" dirty="0" err="1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생활권상권이있음</a:t>
            </a:r>
            <a:r>
              <a:rPr lang="en-US" altLang="ko-KR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.</a:t>
            </a:r>
          </a:p>
          <a:p>
            <a:endParaRPr lang="en-US" altLang="ko-KR" sz="1100" dirty="0">
              <a:solidFill>
                <a:prstClr val="black"/>
              </a:solidFill>
              <a:latin typeface="이사만루체 Light" panose="00000300000000000000" pitchFamily="2" charset="-127"/>
              <a:ea typeface="이사만루체 Light" panose="00000300000000000000" pitchFamily="2" charset="-127"/>
            </a:endParaRPr>
          </a:p>
          <a:p>
            <a:r>
              <a:rPr lang="en-US" altLang="ko-KR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-</a:t>
            </a:r>
            <a:r>
              <a:rPr lang="ko-KR" altLang="en-US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고점대비 </a:t>
            </a:r>
            <a:r>
              <a:rPr lang="en-US" altLang="ko-KR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24%</a:t>
            </a:r>
            <a:r>
              <a:rPr lang="ko-KR" altLang="en-US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하락</a:t>
            </a:r>
            <a:r>
              <a:rPr lang="en-US" altLang="ko-KR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. </a:t>
            </a:r>
            <a:r>
              <a:rPr lang="ko-KR" altLang="en-US" sz="1100" dirty="0" err="1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왜저렴할까</a:t>
            </a:r>
            <a:r>
              <a:rPr lang="en-US" altLang="ko-KR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?</a:t>
            </a:r>
            <a:r>
              <a:rPr lang="ko-KR" altLang="en-US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이유를 </a:t>
            </a:r>
            <a:r>
              <a:rPr lang="ko-KR" altLang="en-US" sz="1100" dirty="0" err="1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알아봐야할듯</a:t>
            </a:r>
            <a:r>
              <a:rPr lang="en-US" altLang="ko-KR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.</a:t>
            </a:r>
            <a:r>
              <a:rPr lang="ko-KR" altLang="en-US" sz="1100" dirty="0" err="1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저번달까지만해도</a:t>
            </a:r>
            <a:r>
              <a:rPr lang="ko-KR" altLang="en-US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 </a:t>
            </a:r>
            <a:r>
              <a:rPr lang="en-US" altLang="ko-KR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3</a:t>
            </a:r>
            <a:r>
              <a:rPr lang="ko-KR" altLang="en-US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억 후만의 물건들이 더러 거래됨</a:t>
            </a:r>
            <a:r>
              <a:rPr lang="en-US" altLang="ko-KR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. </a:t>
            </a:r>
            <a:r>
              <a:rPr lang="ko-KR" altLang="en-US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어중간한 아파트보다 싸게 잡아서 </a:t>
            </a:r>
            <a:r>
              <a:rPr lang="ko-KR" altLang="en-US" sz="1100" dirty="0" err="1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잃지않는</a:t>
            </a:r>
            <a:r>
              <a:rPr lang="ko-KR" altLang="en-US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 투자 </a:t>
            </a:r>
            <a:r>
              <a:rPr lang="ko-KR" altLang="en-US" sz="1100" dirty="0" err="1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생각해봐야할듯</a:t>
            </a:r>
            <a:r>
              <a:rPr lang="en-US" altLang="ko-KR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.</a:t>
            </a:r>
          </a:p>
        </p:txBody>
      </p:sp>
      <p:pic>
        <p:nvPicPr>
          <p:cNvPr id="21" name="그림 20">
            <a:extLst>
              <a:ext uri="{FF2B5EF4-FFF2-40B4-BE49-F238E27FC236}">
                <a16:creationId xmlns:a16="http://schemas.microsoft.com/office/drawing/2014/main" id="{B82B11B3-FDA5-4D23-211E-78DEBC384EF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25552" y="3811954"/>
            <a:ext cx="2746623" cy="2959028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23" name="그림 22">
            <a:extLst>
              <a:ext uri="{FF2B5EF4-FFF2-40B4-BE49-F238E27FC236}">
                <a16:creationId xmlns:a16="http://schemas.microsoft.com/office/drawing/2014/main" id="{79E1C349-579A-F898-32E6-7E2C320F302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283034" y="744179"/>
            <a:ext cx="2800350" cy="6026803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428701788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양쪽 모서리가 둥근 사각형 168"/>
          <p:cNvSpPr/>
          <p:nvPr/>
        </p:nvSpPr>
        <p:spPr>
          <a:xfrm rot="5400000">
            <a:off x="13078304" y="3303255"/>
            <a:ext cx="907577" cy="1003308"/>
          </a:xfrm>
          <a:prstGeom prst="round2SameRect">
            <a:avLst>
              <a:gd name="adj1" fmla="val 16667"/>
              <a:gd name="adj2" fmla="val 0"/>
            </a:avLst>
          </a:prstGeom>
          <a:solidFill>
            <a:schemeClr val="bg1"/>
          </a:solidFill>
          <a:ln w="28575">
            <a:solidFill>
              <a:srgbClr val="4C474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457200" marR="0" lvl="1" indent="0" algn="l" defTabSz="914400" rtl="0" eaLnBrk="1" latin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endParaRPr kumimoji="0" lang="ko-KR" altLang="en-US" sz="1000" b="0" i="0" u="none" strike="noStrike" kern="1200" cap="none" spc="0" normalizeH="0" baseline="0">
              <a:solidFill>
                <a:prstClr val="white"/>
              </a:solidFill>
              <a:effectLst/>
              <a:uLnTx/>
              <a:uFillTx/>
              <a:latin typeface="맑은 고딕"/>
              <a:ea typeface="맑은 고딕"/>
              <a:cs typeface="+mn-cs"/>
            </a:endParaRPr>
          </a:p>
        </p:txBody>
      </p:sp>
      <p:sp>
        <p:nvSpPr>
          <p:cNvPr id="168" name="직사각형 167"/>
          <p:cNvSpPr/>
          <p:nvPr/>
        </p:nvSpPr>
        <p:spPr>
          <a:xfrm>
            <a:off x="13723392" y="5009620"/>
            <a:ext cx="899605" cy="6368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r>
              <a:rPr kumimoji="0" lang="en-US" altLang="ko-KR" sz="3600" b="1" i="0" u="none" strike="noStrike" kern="1200" cap="none" spc="0" normalizeH="0" baseline="0">
                <a:solidFill>
                  <a:srgbClr val="FF8A2D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15</a:t>
            </a:r>
            <a:r>
              <a:rPr kumimoji="0" lang="en-US" altLang="ko-KR" sz="1600" b="1" i="0" u="none" strike="noStrike" kern="1200" cap="none" spc="0" normalizeH="0" baseline="0">
                <a:solidFill>
                  <a:srgbClr val="FF8A2D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%</a:t>
            </a:r>
            <a:endParaRPr kumimoji="0" lang="en-US" altLang="ko-KR" sz="1600" b="1" i="0" u="none" strike="noStrike" kern="1200" cap="none" spc="0" normalizeH="0" baseline="0">
              <a:solidFill>
                <a:srgbClr val="FF8A2D"/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173" name="직사각형 172"/>
          <p:cNvSpPr/>
          <p:nvPr/>
        </p:nvSpPr>
        <p:spPr>
          <a:xfrm>
            <a:off x="14418125" y="3481744"/>
            <a:ext cx="89960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r>
              <a:rPr kumimoji="0" lang="en-US" altLang="ko-KR" sz="3600" b="1" i="0" u="none" strike="noStrike" kern="1200" cap="none" spc="0" normalizeH="0" baseline="0">
                <a:solidFill>
                  <a:srgbClr val="FF8A2D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15</a:t>
            </a:r>
            <a:r>
              <a:rPr kumimoji="0" lang="en-US" altLang="ko-KR" sz="1600" b="1" i="0" u="none" strike="noStrike" kern="1200" cap="none" spc="0" normalizeH="0" baseline="0">
                <a:solidFill>
                  <a:srgbClr val="FF8A2D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%</a:t>
            </a:r>
            <a:endParaRPr kumimoji="0" lang="en-US" altLang="ko-KR" sz="1600" b="1" i="0" u="none" strike="noStrike" kern="1200" cap="none" spc="0" normalizeH="0" baseline="0">
              <a:solidFill>
                <a:srgbClr val="FF8A2D"/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181" name="양쪽 모서리가 둥근 사각형 180"/>
          <p:cNvSpPr/>
          <p:nvPr/>
        </p:nvSpPr>
        <p:spPr>
          <a:xfrm rot="5400000">
            <a:off x="12576649" y="4541146"/>
            <a:ext cx="907577" cy="1003308"/>
          </a:xfrm>
          <a:prstGeom prst="round2SameRect">
            <a:avLst>
              <a:gd name="adj1" fmla="val 16667"/>
              <a:gd name="adj2" fmla="val 0"/>
            </a:avLst>
          </a:prstGeom>
          <a:solidFill>
            <a:schemeClr val="bg1"/>
          </a:solidFill>
          <a:ln w="28575">
            <a:solidFill>
              <a:srgbClr val="4C474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457200" marR="0" lvl="1" indent="0" algn="l" defTabSz="914400" rtl="0" eaLnBrk="1" latin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endParaRPr kumimoji="0" lang="ko-KR" altLang="en-US" sz="1000" b="0" i="0" u="none" strike="noStrike" kern="1200" cap="none" spc="0" normalizeH="0" baseline="0">
              <a:solidFill>
                <a:prstClr val="white"/>
              </a:solidFill>
              <a:effectLst/>
              <a:uLnTx/>
              <a:uFillTx/>
              <a:latin typeface="맑은 고딕"/>
              <a:ea typeface="맑은 고딕"/>
              <a:cs typeface="+mn-cs"/>
            </a:endParaRPr>
          </a:p>
        </p:txBody>
      </p:sp>
      <p:sp>
        <p:nvSpPr>
          <p:cNvPr id="182" name="직사각형 181"/>
          <p:cNvSpPr/>
          <p:nvPr/>
        </p:nvSpPr>
        <p:spPr>
          <a:xfrm>
            <a:off x="13134142" y="2142479"/>
            <a:ext cx="89960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r>
              <a:rPr kumimoji="0" lang="en-US" altLang="ko-KR" sz="3600" b="1" i="0" u="none" strike="noStrike" kern="1200" cap="none" spc="0" normalizeH="0" baseline="0" dirty="0">
                <a:solidFill>
                  <a:srgbClr val="FF8A2D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15</a:t>
            </a:r>
            <a:r>
              <a:rPr kumimoji="0" lang="en-US" altLang="ko-KR" sz="1600" b="1" i="0" u="none" strike="noStrike" kern="1200" cap="none" spc="0" normalizeH="0" baseline="0" dirty="0">
                <a:solidFill>
                  <a:srgbClr val="FF8A2D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%</a:t>
            </a:r>
            <a:endParaRPr kumimoji="0" lang="en-US" altLang="ko-KR" sz="1600" b="1" i="0" u="none" strike="noStrike" kern="1200" cap="none" spc="0" normalizeH="0" baseline="0" dirty="0">
              <a:solidFill>
                <a:srgbClr val="FF8A2D"/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8" name="사각형: 둥근 모서리 7">
            <a:extLst>
              <a:ext uri="{FF2B5EF4-FFF2-40B4-BE49-F238E27FC236}">
                <a16:creationId xmlns:a16="http://schemas.microsoft.com/office/drawing/2014/main" id="{8F7AA2A7-55B1-E88E-F1BB-45FE35A30A85}"/>
              </a:ext>
            </a:extLst>
          </p:cNvPr>
          <p:cNvSpPr/>
          <p:nvPr/>
        </p:nvSpPr>
        <p:spPr>
          <a:xfrm>
            <a:off x="326309" y="744179"/>
            <a:ext cx="2835992" cy="408345"/>
          </a:xfrm>
          <a:prstGeom prst="round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>
                <a:solidFill>
                  <a:schemeClr val="tx1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S-1. </a:t>
            </a:r>
            <a:r>
              <a:rPr lang="ko-KR" altLang="en-US" dirty="0" err="1">
                <a:solidFill>
                  <a:schemeClr val="tx1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원메이저푸르지오</a:t>
            </a:r>
            <a:endParaRPr lang="ko-KR" altLang="en-US" dirty="0">
              <a:solidFill>
                <a:schemeClr val="tx1"/>
              </a:solidFill>
              <a:latin typeface="이사만루체 Light" panose="00000300000000000000" pitchFamily="2" charset="-127"/>
              <a:ea typeface="이사만루체 Light" panose="00000300000000000000" pitchFamily="2" charset="-127"/>
            </a:endParaRPr>
          </a:p>
        </p:txBody>
      </p:sp>
      <p:sp>
        <p:nvSpPr>
          <p:cNvPr id="3" name="TextBox 2">
            <a:hlinkClick r:id="rId2"/>
            <a:extLst>
              <a:ext uri="{FF2B5EF4-FFF2-40B4-BE49-F238E27FC236}">
                <a16:creationId xmlns:a16="http://schemas.microsoft.com/office/drawing/2014/main" id="{ED188ACB-F78B-CF3B-EDD8-87D8291EB78F}"/>
              </a:ext>
            </a:extLst>
          </p:cNvPr>
          <p:cNvSpPr txBox="1"/>
          <p:nvPr/>
        </p:nvSpPr>
        <p:spPr>
          <a:xfrm>
            <a:off x="12192000" y="656636"/>
            <a:ext cx="19228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err="1"/>
              <a:t>부자아내제인</a:t>
            </a:r>
            <a:endParaRPr lang="ko-KR" altLang="en-US" dirty="0"/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27EE134C-5DAE-5F21-2C79-05CB6055576B}"/>
              </a:ext>
            </a:extLst>
          </p:cNvPr>
          <p:cNvSpPr/>
          <p:nvPr/>
        </p:nvSpPr>
        <p:spPr>
          <a:xfrm>
            <a:off x="0" y="0"/>
            <a:ext cx="12192000" cy="489526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400" b="1" dirty="0">
                <a:solidFill>
                  <a:schemeClr val="bg1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단지분석 </a:t>
            </a:r>
            <a:r>
              <a:rPr lang="en-US" altLang="ko-KR" sz="1400" b="1" dirty="0">
                <a:solidFill>
                  <a:schemeClr val="bg1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– S-1. </a:t>
            </a:r>
            <a:r>
              <a:rPr lang="ko-KR" altLang="en-US" sz="1400" b="1" dirty="0" err="1">
                <a:solidFill>
                  <a:schemeClr val="bg1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장유동</a:t>
            </a:r>
            <a:r>
              <a:rPr lang="ko-KR" altLang="en-US" sz="1400" b="1" dirty="0">
                <a:solidFill>
                  <a:schemeClr val="bg1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 </a:t>
            </a:r>
          </a:p>
        </p:txBody>
      </p:sp>
      <p:pic>
        <p:nvPicPr>
          <p:cNvPr id="7" name="그림 6">
            <a:extLst>
              <a:ext uri="{FF2B5EF4-FFF2-40B4-BE49-F238E27FC236}">
                <a16:creationId xmlns:a16="http://schemas.microsoft.com/office/drawing/2014/main" id="{8ADE6781-377D-6C5E-30A9-5BD8402BF4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139" y="1250538"/>
            <a:ext cx="2790827" cy="2855485"/>
          </a:xfrm>
          <a:prstGeom prst="rect">
            <a:avLst/>
          </a:prstGeom>
          <a:ln w="15875">
            <a:solidFill>
              <a:schemeClr val="tx1"/>
            </a:solidFill>
          </a:ln>
        </p:spPr>
      </p:pic>
      <p:pic>
        <p:nvPicPr>
          <p:cNvPr id="10" name="그림 9">
            <a:extLst>
              <a:ext uri="{FF2B5EF4-FFF2-40B4-BE49-F238E27FC236}">
                <a16:creationId xmlns:a16="http://schemas.microsoft.com/office/drawing/2014/main" id="{0D708586-FCD1-E711-6359-704287051EA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2866" y="4262224"/>
            <a:ext cx="2674900" cy="972535"/>
          </a:xfrm>
          <a:prstGeom prst="rect">
            <a:avLst/>
          </a:prstGeom>
          <a:ln w="15875">
            <a:solidFill>
              <a:schemeClr val="tx1"/>
            </a:solidFill>
          </a:ln>
        </p:spPr>
      </p:pic>
      <p:graphicFrame>
        <p:nvGraphicFramePr>
          <p:cNvPr id="11" name="표 10">
            <a:extLst>
              <a:ext uri="{FF2B5EF4-FFF2-40B4-BE49-F238E27FC236}">
                <a16:creationId xmlns:a16="http://schemas.microsoft.com/office/drawing/2014/main" id="{EA6B938A-FA66-55E0-F10A-624391651CE0}"/>
              </a:ext>
            </a:extLst>
          </p:cNvPr>
          <p:cNvGraphicFramePr>
            <a:graphicFrameLocks noGrp="1"/>
          </p:cNvGraphicFramePr>
          <p:nvPr/>
        </p:nvGraphicFramePr>
        <p:xfrm>
          <a:off x="372704" y="5295900"/>
          <a:ext cx="2627169" cy="9725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85304">
                  <a:extLst>
                    <a:ext uri="{9D8B030D-6E8A-4147-A177-3AD203B41FA5}">
                      <a16:colId xmlns:a16="http://schemas.microsoft.com/office/drawing/2014/main" val="1754638359"/>
                    </a:ext>
                  </a:extLst>
                </a:gridCol>
                <a:gridCol w="885304">
                  <a:extLst>
                    <a:ext uri="{9D8B030D-6E8A-4147-A177-3AD203B41FA5}">
                      <a16:colId xmlns:a16="http://schemas.microsoft.com/office/drawing/2014/main" val="2975725959"/>
                    </a:ext>
                  </a:extLst>
                </a:gridCol>
                <a:gridCol w="856561">
                  <a:extLst>
                    <a:ext uri="{9D8B030D-6E8A-4147-A177-3AD203B41FA5}">
                      <a16:colId xmlns:a16="http://schemas.microsoft.com/office/drawing/2014/main" val="1530565623"/>
                    </a:ext>
                  </a:extLst>
                </a:gridCol>
              </a:tblGrid>
              <a:tr h="362936"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>
                          <a:solidFill>
                            <a:srgbClr val="00B0F0"/>
                          </a:solidFill>
                          <a:highlight>
                            <a:srgbClr val="FFFF00"/>
                          </a:highlight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23.11 </a:t>
                      </a:r>
                      <a:r>
                        <a:rPr lang="ko-KR" altLang="en-US" sz="1400" dirty="0">
                          <a:solidFill>
                            <a:srgbClr val="00B0F0"/>
                          </a:solidFill>
                          <a:highlight>
                            <a:srgbClr val="FFFF00"/>
                          </a:highlight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기준 네이버 호가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solidFill>
                          <a:srgbClr val="00B0F0"/>
                        </a:solidFill>
                        <a:latin typeface="경기천년제목 Bold" panose="02020803020101020101" pitchFamily="18" charset="-127"/>
                        <a:ea typeface="경기천년제목 Bold" panose="02020803020101020101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solidFill>
                          <a:srgbClr val="00B050"/>
                        </a:solidFill>
                        <a:latin typeface="경기천년제목 Bold" panose="02020803020101020101" pitchFamily="18" charset="-127"/>
                        <a:ea typeface="경기천년제목 Bold" panose="02020803020101020101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46325273"/>
                  </a:ext>
                </a:extLst>
              </a:tr>
              <a:tr h="23431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>
                          <a:solidFill>
                            <a:srgbClr val="FF0000"/>
                          </a:solidFill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매매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>
                          <a:solidFill>
                            <a:srgbClr val="0070C0"/>
                          </a:solidFill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전세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solidFill>
                            <a:schemeClr val="tx1"/>
                          </a:solidFill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전세가율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7421253"/>
                  </a:ext>
                </a:extLst>
              </a:tr>
              <a:tr h="20764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45,000</a:t>
                      </a:r>
                      <a:endParaRPr lang="ko-KR" altLang="en-US" sz="1400" dirty="0"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34,000</a:t>
                      </a:r>
                      <a:endParaRPr lang="ko-KR" altLang="en-US" sz="1400" dirty="0"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76%</a:t>
                      </a:r>
                      <a:endParaRPr lang="ko-KR" altLang="en-US" sz="1400" dirty="0"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140006"/>
                  </a:ext>
                </a:extLst>
              </a:tr>
            </a:tbl>
          </a:graphicData>
        </a:graphic>
      </p:graphicFrame>
      <p:pic>
        <p:nvPicPr>
          <p:cNvPr id="15" name="그림 14">
            <a:extLst>
              <a:ext uri="{FF2B5EF4-FFF2-40B4-BE49-F238E27FC236}">
                <a16:creationId xmlns:a16="http://schemas.microsoft.com/office/drawing/2014/main" id="{F298F3E8-1971-5AE1-AFE2-577BEE78033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67878" y="744179"/>
            <a:ext cx="2989244" cy="3027721"/>
          </a:xfrm>
          <a:prstGeom prst="rect">
            <a:avLst/>
          </a:prstGeom>
          <a:ln w="15875">
            <a:solidFill>
              <a:schemeClr val="tx1"/>
            </a:solidFill>
          </a:ln>
        </p:spPr>
      </p:pic>
      <p:pic>
        <p:nvPicPr>
          <p:cNvPr id="17" name="그림 16">
            <a:extLst>
              <a:ext uri="{FF2B5EF4-FFF2-40B4-BE49-F238E27FC236}">
                <a16:creationId xmlns:a16="http://schemas.microsoft.com/office/drawing/2014/main" id="{9100FE9A-0E90-E0BA-72DB-3808D21911F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4015" y="3908132"/>
            <a:ext cx="2867638" cy="2855486"/>
          </a:xfrm>
          <a:prstGeom prst="rect">
            <a:avLst/>
          </a:prstGeom>
          <a:ln w="15875">
            <a:solidFill>
              <a:schemeClr val="tx1"/>
            </a:solidFill>
          </a:ln>
        </p:spPr>
      </p:pic>
      <p:graphicFrame>
        <p:nvGraphicFramePr>
          <p:cNvPr id="18" name="표 24">
            <a:extLst>
              <a:ext uri="{FF2B5EF4-FFF2-40B4-BE49-F238E27FC236}">
                <a16:creationId xmlns:a16="http://schemas.microsoft.com/office/drawing/2014/main" id="{39F42226-F3E8-350F-E487-4331F64D406D}"/>
              </a:ext>
            </a:extLst>
          </p:cNvPr>
          <p:cNvGraphicFramePr>
            <a:graphicFrameLocks noGrp="1"/>
          </p:cNvGraphicFramePr>
          <p:nvPr/>
        </p:nvGraphicFramePr>
        <p:xfrm>
          <a:off x="6356351" y="781050"/>
          <a:ext cx="2797173" cy="1143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32391">
                  <a:extLst>
                    <a:ext uri="{9D8B030D-6E8A-4147-A177-3AD203B41FA5}">
                      <a16:colId xmlns:a16="http://schemas.microsoft.com/office/drawing/2014/main" val="3219045834"/>
                    </a:ext>
                  </a:extLst>
                </a:gridCol>
                <a:gridCol w="932391">
                  <a:extLst>
                    <a:ext uri="{9D8B030D-6E8A-4147-A177-3AD203B41FA5}">
                      <a16:colId xmlns:a16="http://schemas.microsoft.com/office/drawing/2014/main" val="855906887"/>
                    </a:ext>
                  </a:extLst>
                </a:gridCol>
                <a:gridCol w="932391">
                  <a:extLst>
                    <a:ext uri="{9D8B030D-6E8A-4147-A177-3AD203B41FA5}">
                      <a16:colId xmlns:a16="http://schemas.microsoft.com/office/drawing/2014/main" val="3069419114"/>
                    </a:ext>
                  </a:extLst>
                </a:gridCol>
              </a:tblGrid>
              <a:tr h="36293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solidFill>
                            <a:srgbClr val="FF0000"/>
                          </a:solidFill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환경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solidFill>
                            <a:srgbClr val="00B0F0"/>
                          </a:solidFill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학군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solidFill>
                            <a:srgbClr val="00B050"/>
                          </a:solidFill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교통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20048000"/>
                  </a:ext>
                </a:extLst>
              </a:tr>
              <a:tr h="20764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C</a:t>
                      </a:r>
                      <a:endParaRPr lang="ko-KR" altLang="en-US" dirty="0"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C</a:t>
                      </a:r>
                      <a:endParaRPr lang="ko-KR" altLang="en-US" dirty="0"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92981695"/>
                  </a:ext>
                </a:extLst>
              </a:tr>
              <a:tr h="37098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1km</a:t>
                      </a:r>
                      <a:r>
                        <a:rPr lang="ko-KR" altLang="en-US" sz="1050" dirty="0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내</a:t>
                      </a:r>
                      <a:endParaRPr lang="en-US" altLang="ko-KR" sz="1050" dirty="0"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  <a:p>
                      <a:pPr algn="ctr" latinLnBrk="1"/>
                      <a:r>
                        <a:rPr lang="ko-KR" altLang="en-US" sz="1050" dirty="0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백화점 없음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err="1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모산초</a:t>
                      </a:r>
                      <a:r>
                        <a:rPr lang="en-US" altLang="ko-KR" sz="900" dirty="0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23.8</a:t>
                      </a:r>
                      <a:r>
                        <a:rPr lang="ko-KR" altLang="en-US" sz="900" dirty="0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명</a:t>
                      </a:r>
                      <a:endParaRPr lang="en-US" altLang="ko-KR" sz="900" dirty="0"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  <a:p>
                      <a:pPr algn="ctr" latinLnBrk="1"/>
                      <a:r>
                        <a:rPr lang="ko-KR" altLang="en-US" sz="1100" dirty="0" err="1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모산중</a:t>
                      </a:r>
                      <a:endParaRPr lang="ko-KR" altLang="en-US" sz="1100" dirty="0"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1400" dirty="0"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82725130"/>
                  </a:ext>
                </a:extLst>
              </a:tr>
            </a:tbl>
          </a:graphicData>
        </a:graphic>
      </p:graphicFrame>
      <p:sp>
        <p:nvSpPr>
          <p:cNvPr id="19" name="직사각형 18">
            <a:extLst>
              <a:ext uri="{FF2B5EF4-FFF2-40B4-BE49-F238E27FC236}">
                <a16:creationId xmlns:a16="http://schemas.microsoft.com/office/drawing/2014/main" id="{87E578A7-268F-7772-4FDE-BFD557C1F769}"/>
              </a:ext>
            </a:extLst>
          </p:cNvPr>
          <p:cNvSpPr/>
          <p:nvPr/>
        </p:nvSpPr>
        <p:spPr>
          <a:xfrm>
            <a:off x="6372226" y="2080565"/>
            <a:ext cx="2810797" cy="160020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100" dirty="0" err="1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균질적인</a:t>
            </a:r>
            <a:r>
              <a:rPr lang="ko-KR" altLang="en-US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 분위기가 제법 좋다</a:t>
            </a:r>
            <a:r>
              <a:rPr lang="en-US" altLang="ko-KR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. </a:t>
            </a:r>
            <a:r>
              <a:rPr lang="ko-KR" altLang="en-US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하지만 떡하니 아파트 외곽에 흡연실이 있어서 크게 </a:t>
            </a:r>
            <a:r>
              <a:rPr lang="ko-KR" altLang="en-US" sz="1100" dirty="0" err="1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좋아보이진</a:t>
            </a:r>
            <a:r>
              <a:rPr lang="ko-KR" altLang="en-US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 않았음</a:t>
            </a:r>
            <a:r>
              <a:rPr lang="en-US" altLang="ko-KR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. </a:t>
            </a:r>
            <a:r>
              <a:rPr lang="ko-KR" altLang="en-US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상가도 </a:t>
            </a:r>
            <a:r>
              <a:rPr lang="ko-KR" altLang="en-US" sz="1100" dirty="0" err="1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건너가야하고</a:t>
            </a:r>
            <a:r>
              <a:rPr lang="en-US" altLang="ko-KR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, </a:t>
            </a:r>
            <a:r>
              <a:rPr lang="ko-KR" altLang="en-US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초등학교도 따지면 </a:t>
            </a:r>
            <a:r>
              <a:rPr lang="ko-KR" altLang="en-US" sz="1100" dirty="0" err="1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품아가</a:t>
            </a:r>
            <a:r>
              <a:rPr lang="ko-KR" altLang="en-US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 </a:t>
            </a:r>
            <a:r>
              <a:rPr lang="ko-KR" altLang="en-US" sz="1100" dirty="0" err="1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아니라서</a:t>
            </a:r>
            <a:r>
              <a:rPr lang="ko-KR" altLang="en-US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 </a:t>
            </a:r>
            <a:r>
              <a:rPr lang="en-US" altLang="ko-KR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4</a:t>
            </a:r>
            <a:r>
              <a:rPr lang="ko-KR" altLang="en-US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개중에는 가장 메리트가 적다고 생각함</a:t>
            </a:r>
            <a:endParaRPr lang="en-US" altLang="ko-KR" sz="1100" dirty="0">
              <a:solidFill>
                <a:prstClr val="black"/>
              </a:solidFill>
              <a:latin typeface="이사만루체 Light" panose="00000300000000000000" pitchFamily="2" charset="-127"/>
              <a:ea typeface="이사만루체 Light" panose="00000300000000000000" pitchFamily="2" charset="-127"/>
            </a:endParaRPr>
          </a:p>
          <a:p>
            <a:r>
              <a:rPr lang="ko-KR" altLang="en-US" sz="1100" dirty="0" err="1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실거래가가</a:t>
            </a:r>
            <a:r>
              <a:rPr lang="ko-KR" altLang="en-US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 제법 세다</a:t>
            </a:r>
            <a:r>
              <a:rPr lang="en-US" altLang="ko-KR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. </a:t>
            </a:r>
            <a:r>
              <a:rPr lang="ko-KR" altLang="en-US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취소물건도 </a:t>
            </a:r>
            <a:r>
              <a:rPr lang="ko-KR" altLang="en-US" sz="1100" dirty="0" err="1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찍혀있고</a:t>
            </a:r>
            <a:r>
              <a:rPr lang="en-US" altLang="ko-KR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, </a:t>
            </a:r>
            <a:r>
              <a:rPr lang="ko-KR" altLang="en-US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저층가격인 </a:t>
            </a:r>
            <a:r>
              <a:rPr lang="en-US" altLang="ko-KR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4.1~2</a:t>
            </a:r>
            <a:r>
              <a:rPr lang="ko-KR" altLang="en-US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억정도로  </a:t>
            </a:r>
            <a:r>
              <a:rPr lang="ko-KR" altLang="en-US" sz="1100" dirty="0" err="1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잡아봐야할듯</a:t>
            </a:r>
            <a:r>
              <a:rPr lang="en-US" altLang="ko-KR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.</a:t>
            </a:r>
          </a:p>
          <a:p>
            <a:r>
              <a:rPr lang="ko-KR" altLang="en-US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고점대비 </a:t>
            </a:r>
            <a:r>
              <a:rPr lang="en-US" altLang="ko-KR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14%</a:t>
            </a:r>
            <a:r>
              <a:rPr lang="ko-KR" altLang="en-US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하락이라 많이 회복했음</a:t>
            </a:r>
            <a:endParaRPr lang="en-US" altLang="ko-KR" sz="1100" dirty="0">
              <a:solidFill>
                <a:prstClr val="black"/>
              </a:solidFill>
              <a:latin typeface="이사만루체 Light" panose="00000300000000000000" pitchFamily="2" charset="-127"/>
              <a:ea typeface="이사만루체 Light" panose="00000300000000000000" pitchFamily="2" charset="-127"/>
            </a:endParaRPr>
          </a:p>
        </p:txBody>
      </p:sp>
      <p:pic>
        <p:nvPicPr>
          <p:cNvPr id="21" name="그림 20">
            <a:extLst>
              <a:ext uri="{FF2B5EF4-FFF2-40B4-BE49-F238E27FC236}">
                <a16:creationId xmlns:a16="http://schemas.microsoft.com/office/drawing/2014/main" id="{B82B11B3-FDA5-4D23-211E-78DEBC384EF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25552" y="3863077"/>
            <a:ext cx="2746623" cy="2856781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23" name="그림 22">
            <a:extLst>
              <a:ext uri="{FF2B5EF4-FFF2-40B4-BE49-F238E27FC236}">
                <a16:creationId xmlns:a16="http://schemas.microsoft.com/office/drawing/2014/main" id="{79E1C349-579A-F898-32E6-7E2C320F302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272587" y="892873"/>
            <a:ext cx="2800350" cy="5628986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96047180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양쪽 모서리가 둥근 사각형 168"/>
          <p:cNvSpPr/>
          <p:nvPr/>
        </p:nvSpPr>
        <p:spPr>
          <a:xfrm rot="5400000">
            <a:off x="13078304" y="3303255"/>
            <a:ext cx="907577" cy="1003308"/>
          </a:xfrm>
          <a:prstGeom prst="round2SameRect">
            <a:avLst>
              <a:gd name="adj1" fmla="val 16667"/>
              <a:gd name="adj2" fmla="val 0"/>
            </a:avLst>
          </a:prstGeom>
          <a:solidFill>
            <a:schemeClr val="bg1"/>
          </a:solidFill>
          <a:ln w="28575">
            <a:solidFill>
              <a:srgbClr val="4C474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457200" marR="0" lvl="1" indent="0" algn="l" defTabSz="914400" rtl="0" eaLnBrk="1" latin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endParaRPr kumimoji="0" lang="ko-KR" altLang="en-US" sz="1000" b="0" i="0" u="none" strike="noStrike" kern="1200" cap="none" spc="0" normalizeH="0" baseline="0">
              <a:solidFill>
                <a:prstClr val="white"/>
              </a:solidFill>
              <a:effectLst/>
              <a:uLnTx/>
              <a:uFillTx/>
              <a:latin typeface="맑은 고딕"/>
              <a:ea typeface="맑은 고딕"/>
              <a:cs typeface="+mn-cs"/>
            </a:endParaRPr>
          </a:p>
        </p:txBody>
      </p:sp>
      <p:sp>
        <p:nvSpPr>
          <p:cNvPr id="168" name="직사각형 167"/>
          <p:cNvSpPr/>
          <p:nvPr/>
        </p:nvSpPr>
        <p:spPr>
          <a:xfrm>
            <a:off x="13723392" y="5009620"/>
            <a:ext cx="899605" cy="6368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r>
              <a:rPr kumimoji="0" lang="en-US" altLang="ko-KR" sz="3600" b="1" i="0" u="none" strike="noStrike" kern="1200" cap="none" spc="0" normalizeH="0" baseline="0">
                <a:solidFill>
                  <a:srgbClr val="FF8A2D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15</a:t>
            </a:r>
            <a:r>
              <a:rPr kumimoji="0" lang="en-US" altLang="ko-KR" sz="1600" b="1" i="0" u="none" strike="noStrike" kern="1200" cap="none" spc="0" normalizeH="0" baseline="0">
                <a:solidFill>
                  <a:srgbClr val="FF8A2D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%</a:t>
            </a:r>
            <a:endParaRPr kumimoji="0" lang="en-US" altLang="ko-KR" sz="1600" b="1" i="0" u="none" strike="noStrike" kern="1200" cap="none" spc="0" normalizeH="0" baseline="0">
              <a:solidFill>
                <a:srgbClr val="FF8A2D"/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173" name="직사각형 172"/>
          <p:cNvSpPr/>
          <p:nvPr/>
        </p:nvSpPr>
        <p:spPr>
          <a:xfrm>
            <a:off x="14418125" y="3481744"/>
            <a:ext cx="89960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r>
              <a:rPr kumimoji="0" lang="en-US" altLang="ko-KR" sz="3600" b="1" i="0" u="none" strike="noStrike" kern="1200" cap="none" spc="0" normalizeH="0" baseline="0">
                <a:solidFill>
                  <a:srgbClr val="FF8A2D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15</a:t>
            </a:r>
            <a:r>
              <a:rPr kumimoji="0" lang="en-US" altLang="ko-KR" sz="1600" b="1" i="0" u="none" strike="noStrike" kern="1200" cap="none" spc="0" normalizeH="0" baseline="0">
                <a:solidFill>
                  <a:srgbClr val="FF8A2D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%</a:t>
            </a:r>
            <a:endParaRPr kumimoji="0" lang="en-US" altLang="ko-KR" sz="1600" b="1" i="0" u="none" strike="noStrike" kern="1200" cap="none" spc="0" normalizeH="0" baseline="0">
              <a:solidFill>
                <a:srgbClr val="FF8A2D"/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181" name="양쪽 모서리가 둥근 사각형 180"/>
          <p:cNvSpPr/>
          <p:nvPr/>
        </p:nvSpPr>
        <p:spPr>
          <a:xfrm rot="5400000">
            <a:off x="12576649" y="4541146"/>
            <a:ext cx="907577" cy="1003308"/>
          </a:xfrm>
          <a:prstGeom prst="round2SameRect">
            <a:avLst>
              <a:gd name="adj1" fmla="val 16667"/>
              <a:gd name="adj2" fmla="val 0"/>
            </a:avLst>
          </a:prstGeom>
          <a:solidFill>
            <a:schemeClr val="bg1"/>
          </a:solidFill>
          <a:ln w="28575">
            <a:solidFill>
              <a:srgbClr val="4C474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457200" marR="0" lvl="1" indent="0" algn="l" defTabSz="914400" rtl="0" eaLnBrk="1" latin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endParaRPr kumimoji="0" lang="ko-KR" altLang="en-US" sz="1000" b="0" i="0" u="none" strike="noStrike" kern="1200" cap="none" spc="0" normalizeH="0" baseline="0">
              <a:solidFill>
                <a:prstClr val="white"/>
              </a:solidFill>
              <a:effectLst/>
              <a:uLnTx/>
              <a:uFillTx/>
              <a:latin typeface="맑은 고딕"/>
              <a:ea typeface="맑은 고딕"/>
              <a:cs typeface="+mn-cs"/>
            </a:endParaRPr>
          </a:p>
        </p:txBody>
      </p:sp>
      <p:sp>
        <p:nvSpPr>
          <p:cNvPr id="182" name="직사각형 181"/>
          <p:cNvSpPr/>
          <p:nvPr/>
        </p:nvSpPr>
        <p:spPr>
          <a:xfrm>
            <a:off x="13134142" y="2142479"/>
            <a:ext cx="89960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r>
              <a:rPr kumimoji="0" lang="en-US" altLang="ko-KR" sz="3600" b="1" i="0" u="none" strike="noStrike" kern="1200" cap="none" spc="0" normalizeH="0" baseline="0" dirty="0">
                <a:solidFill>
                  <a:srgbClr val="FF8A2D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15</a:t>
            </a:r>
            <a:r>
              <a:rPr kumimoji="0" lang="en-US" altLang="ko-KR" sz="1600" b="1" i="0" u="none" strike="noStrike" kern="1200" cap="none" spc="0" normalizeH="0" baseline="0" dirty="0">
                <a:solidFill>
                  <a:srgbClr val="FF8A2D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%</a:t>
            </a:r>
            <a:endParaRPr kumimoji="0" lang="en-US" altLang="ko-KR" sz="1600" b="1" i="0" u="none" strike="noStrike" kern="1200" cap="none" spc="0" normalizeH="0" baseline="0" dirty="0">
              <a:solidFill>
                <a:srgbClr val="FF8A2D"/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8" name="사각형: 둥근 모서리 7">
            <a:extLst>
              <a:ext uri="{FF2B5EF4-FFF2-40B4-BE49-F238E27FC236}">
                <a16:creationId xmlns:a16="http://schemas.microsoft.com/office/drawing/2014/main" id="{8F7AA2A7-55B1-E88E-F1BB-45FE35A30A85}"/>
              </a:ext>
            </a:extLst>
          </p:cNvPr>
          <p:cNvSpPr/>
          <p:nvPr/>
        </p:nvSpPr>
        <p:spPr>
          <a:xfrm>
            <a:off x="326309" y="744179"/>
            <a:ext cx="2835992" cy="408345"/>
          </a:xfrm>
          <a:prstGeom prst="round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>
                <a:solidFill>
                  <a:schemeClr val="tx1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S-1. </a:t>
            </a:r>
            <a:r>
              <a:rPr lang="ko-KR" altLang="en-US" dirty="0" err="1">
                <a:solidFill>
                  <a:schemeClr val="tx1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율하자이힐스</a:t>
            </a:r>
            <a:endParaRPr lang="ko-KR" altLang="en-US" dirty="0">
              <a:solidFill>
                <a:schemeClr val="tx1"/>
              </a:solidFill>
              <a:latin typeface="이사만루체 Light" panose="00000300000000000000" pitchFamily="2" charset="-127"/>
              <a:ea typeface="이사만루체 Light" panose="00000300000000000000" pitchFamily="2" charset="-127"/>
            </a:endParaRPr>
          </a:p>
        </p:txBody>
      </p:sp>
      <p:sp>
        <p:nvSpPr>
          <p:cNvPr id="3" name="TextBox 2">
            <a:hlinkClick r:id="rId2"/>
            <a:extLst>
              <a:ext uri="{FF2B5EF4-FFF2-40B4-BE49-F238E27FC236}">
                <a16:creationId xmlns:a16="http://schemas.microsoft.com/office/drawing/2014/main" id="{ED188ACB-F78B-CF3B-EDD8-87D8291EB78F}"/>
              </a:ext>
            </a:extLst>
          </p:cNvPr>
          <p:cNvSpPr txBox="1"/>
          <p:nvPr/>
        </p:nvSpPr>
        <p:spPr>
          <a:xfrm>
            <a:off x="12192000" y="656636"/>
            <a:ext cx="19228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err="1"/>
              <a:t>부자아내제인</a:t>
            </a:r>
            <a:endParaRPr lang="ko-KR" altLang="en-US" dirty="0"/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27EE134C-5DAE-5F21-2C79-05CB6055576B}"/>
              </a:ext>
            </a:extLst>
          </p:cNvPr>
          <p:cNvSpPr/>
          <p:nvPr/>
        </p:nvSpPr>
        <p:spPr>
          <a:xfrm>
            <a:off x="0" y="0"/>
            <a:ext cx="12192000" cy="489526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400" b="1" dirty="0">
                <a:solidFill>
                  <a:schemeClr val="bg1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단지분석 </a:t>
            </a:r>
            <a:r>
              <a:rPr lang="en-US" altLang="ko-KR" sz="1400" b="1" dirty="0">
                <a:solidFill>
                  <a:schemeClr val="bg1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– S-1. </a:t>
            </a:r>
            <a:r>
              <a:rPr lang="ko-KR" altLang="en-US" sz="1400" b="1" dirty="0" err="1">
                <a:solidFill>
                  <a:schemeClr val="bg1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장유동</a:t>
            </a:r>
            <a:r>
              <a:rPr lang="ko-KR" altLang="en-US" sz="1400" b="1" dirty="0">
                <a:solidFill>
                  <a:schemeClr val="bg1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 </a:t>
            </a:r>
          </a:p>
        </p:txBody>
      </p:sp>
      <p:pic>
        <p:nvPicPr>
          <p:cNvPr id="7" name="그림 6">
            <a:extLst>
              <a:ext uri="{FF2B5EF4-FFF2-40B4-BE49-F238E27FC236}">
                <a16:creationId xmlns:a16="http://schemas.microsoft.com/office/drawing/2014/main" id="{8ADE6781-377D-6C5E-30A9-5BD8402BF4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139" y="1250539"/>
            <a:ext cx="2790827" cy="2841586"/>
          </a:xfrm>
          <a:prstGeom prst="rect">
            <a:avLst/>
          </a:prstGeom>
          <a:ln w="15875">
            <a:solidFill>
              <a:schemeClr val="tx1"/>
            </a:solidFill>
          </a:ln>
        </p:spPr>
      </p:pic>
      <p:pic>
        <p:nvPicPr>
          <p:cNvPr id="10" name="그림 9">
            <a:extLst>
              <a:ext uri="{FF2B5EF4-FFF2-40B4-BE49-F238E27FC236}">
                <a16:creationId xmlns:a16="http://schemas.microsoft.com/office/drawing/2014/main" id="{0D708586-FCD1-E711-6359-704287051EA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3868" y="4262224"/>
            <a:ext cx="2672896" cy="972535"/>
          </a:xfrm>
          <a:prstGeom prst="rect">
            <a:avLst/>
          </a:prstGeom>
          <a:ln w="15875">
            <a:solidFill>
              <a:schemeClr val="tx1"/>
            </a:solidFill>
          </a:ln>
        </p:spPr>
      </p:pic>
      <p:graphicFrame>
        <p:nvGraphicFramePr>
          <p:cNvPr id="11" name="표 10">
            <a:extLst>
              <a:ext uri="{FF2B5EF4-FFF2-40B4-BE49-F238E27FC236}">
                <a16:creationId xmlns:a16="http://schemas.microsoft.com/office/drawing/2014/main" id="{EA6B938A-FA66-55E0-F10A-624391651CE0}"/>
              </a:ext>
            </a:extLst>
          </p:cNvPr>
          <p:cNvGraphicFramePr>
            <a:graphicFrameLocks noGrp="1"/>
          </p:cNvGraphicFramePr>
          <p:nvPr/>
        </p:nvGraphicFramePr>
        <p:xfrm>
          <a:off x="372704" y="5295900"/>
          <a:ext cx="2627169" cy="9725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85304">
                  <a:extLst>
                    <a:ext uri="{9D8B030D-6E8A-4147-A177-3AD203B41FA5}">
                      <a16:colId xmlns:a16="http://schemas.microsoft.com/office/drawing/2014/main" val="1754638359"/>
                    </a:ext>
                  </a:extLst>
                </a:gridCol>
                <a:gridCol w="885304">
                  <a:extLst>
                    <a:ext uri="{9D8B030D-6E8A-4147-A177-3AD203B41FA5}">
                      <a16:colId xmlns:a16="http://schemas.microsoft.com/office/drawing/2014/main" val="2975725959"/>
                    </a:ext>
                  </a:extLst>
                </a:gridCol>
                <a:gridCol w="856561">
                  <a:extLst>
                    <a:ext uri="{9D8B030D-6E8A-4147-A177-3AD203B41FA5}">
                      <a16:colId xmlns:a16="http://schemas.microsoft.com/office/drawing/2014/main" val="1530565623"/>
                    </a:ext>
                  </a:extLst>
                </a:gridCol>
              </a:tblGrid>
              <a:tr h="362936"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>
                          <a:solidFill>
                            <a:srgbClr val="00B0F0"/>
                          </a:solidFill>
                          <a:highlight>
                            <a:srgbClr val="FFFF00"/>
                          </a:highlight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23.11 </a:t>
                      </a:r>
                      <a:r>
                        <a:rPr lang="ko-KR" altLang="en-US" sz="1400" dirty="0">
                          <a:solidFill>
                            <a:srgbClr val="00B0F0"/>
                          </a:solidFill>
                          <a:highlight>
                            <a:srgbClr val="FFFF00"/>
                          </a:highlight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기준 네이버 호가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solidFill>
                          <a:srgbClr val="00B0F0"/>
                        </a:solidFill>
                        <a:latin typeface="경기천년제목 Bold" panose="02020803020101020101" pitchFamily="18" charset="-127"/>
                        <a:ea typeface="경기천년제목 Bold" panose="02020803020101020101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solidFill>
                          <a:srgbClr val="00B050"/>
                        </a:solidFill>
                        <a:latin typeface="경기천년제목 Bold" panose="02020803020101020101" pitchFamily="18" charset="-127"/>
                        <a:ea typeface="경기천년제목 Bold" panose="02020803020101020101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46325273"/>
                  </a:ext>
                </a:extLst>
              </a:tr>
              <a:tr h="23431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>
                          <a:solidFill>
                            <a:srgbClr val="FF0000"/>
                          </a:solidFill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매매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>
                          <a:solidFill>
                            <a:srgbClr val="0070C0"/>
                          </a:solidFill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전세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solidFill>
                            <a:schemeClr val="tx1"/>
                          </a:solidFill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전세가율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7421253"/>
                  </a:ext>
                </a:extLst>
              </a:tr>
              <a:tr h="20764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45,000</a:t>
                      </a:r>
                      <a:endParaRPr lang="ko-KR" altLang="en-US" sz="1400" dirty="0"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34,000</a:t>
                      </a:r>
                      <a:endParaRPr lang="ko-KR" altLang="en-US" sz="1400" dirty="0"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76%</a:t>
                      </a:r>
                      <a:endParaRPr lang="ko-KR" altLang="en-US" sz="1400" dirty="0"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140006"/>
                  </a:ext>
                </a:extLst>
              </a:tr>
            </a:tbl>
          </a:graphicData>
        </a:graphic>
      </p:graphicFrame>
      <p:pic>
        <p:nvPicPr>
          <p:cNvPr id="15" name="그림 14">
            <a:extLst>
              <a:ext uri="{FF2B5EF4-FFF2-40B4-BE49-F238E27FC236}">
                <a16:creationId xmlns:a16="http://schemas.microsoft.com/office/drawing/2014/main" id="{F298F3E8-1971-5AE1-AFE2-577BEE78033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9778" y="892874"/>
            <a:ext cx="2989244" cy="2317052"/>
          </a:xfrm>
          <a:prstGeom prst="rect">
            <a:avLst/>
          </a:prstGeom>
          <a:ln w="15875">
            <a:solidFill>
              <a:schemeClr val="tx1"/>
            </a:solidFill>
          </a:ln>
        </p:spPr>
      </p:pic>
      <p:pic>
        <p:nvPicPr>
          <p:cNvPr id="17" name="그림 16">
            <a:extLst>
              <a:ext uri="{FF2B5EF4-FFF2-40B4-BE49-F238E27FC236}">
                <a16:creationId xmlns:a16="http://schemas.microsoft.com/office/drawing/2014/main" id="{9100FE9A-0E90-E0BA-72DB-3808D21911F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73684" y="3363348"/>
            <a:ext cx="2867638" cy="3291644"/>
          </a:xfrm>
          <a:prstGeom prst="rect">
            <a:avLst/>
          </a:prstGeom>
          <a:ln w="15875">
            <a:solidFill>
              <a:schemeClr val="tx1"/>
            </a:solidFill>
          </a:ln>
        </p:spPr>
      </p:pic>
      <p:graphicFrame>
        <p:nvGraphicFramePr>
          <p:cNvPr id="18" name="표 24">
            <a:extLst>
              <a:ext uri="{FF2B5EF4-FFF2-40B4-BE49-F238E27FC236}">
                <a16:creationId xmlns:a16="http://schemas.microsoft.com/office/drawing/2014/main" id="{39F42226-F3E8-350F-E487-4331F64D406D}"/>
              </a:ext>
            </a:extLst>
          </p:cNvPr>
          <p:cNvGraphicFramePr>
            <a:graphicFrameLocks noGrp="1"/>
          </p:cNvGraphicFramePr>
          <p:nvPr/>
        </p:nvGraphicFramePr>
        <p:xfrm>
          <a:off x="6356351" y="781050"/>
          <a:ext cx="2797173" cy="1143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32391">
                  <a:extLst>
                    <a:ext uri="{9D8B030D-6E8A-4147-A177-3AD203B41FA5}">
                      <a16:colId xmlns:a16="http://schemas.microsoft.com/office/drawing/2014/main" val="3219045834"/>
                    </a:ext>
                  </a:extLst>
                </a:gridCol>
                <a:gridCol w="932391">
                  <a:extLst>
                    <a:ext uri="{9D8B030D-6E8A-4147-A177-3AD203B41FA5}">
                      <a16:colId xmlns:a16="http://schemas.microsoft.com/office/drawing/2014/main" val="855906887"/>
                    </a:ext>
                  </a:extLst>
                </a:gridCol>
                <a:gridCol w="932391">
                  <a:extLst>
                    <a:ext uri="{9D8B030D-6E8A-4147-A177-3AD203B41FA5}">
                      <a16:colId xmlns:a16="http://schemas.microsoft.com/office/drawing/2014/main" val="3069419114"/>
                    </a:ext>
                  </a:extLst>
                </a:gridCol>
              </a:tblGrid>
              <a:tr h="36293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solidFill>
                            <a:srgbClr val="FF0000"/>
                          </a:solidFill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환경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solidFill>
                            <a:srgbClr val="00B0F0"/>
                          </a:solidFill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학군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solidFill>
                            <a:srgbClr val="00B050"/>
                          </a:solidFill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교통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20048000"/>
                  </a:ext>
                </a:extLst>
              </a:tr>
              <a:tr h="20764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C</a:t>
                      </a:r>
                      <a:endParaRPr lang="ko-KR" altLang="en-US" dirty="0"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C</a:t>
                      </a:r>
                      <a:endParaRPr lang="ko-KR" altLang="en-US" dirty="0"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92981695"/>
                  </a:ext>
                </a:extLst>
              </a:tr>
              <a:tr h="37098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1km</a:t>
                      </a:r>
                      <a:r>
                        <a:rPr lang="ko-KR" altLang="en-US" sz="1050" dirty="0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내</a:t>
                      </a:r>
                      <a:endParaRPr lang="en-US" altLang="ko-KR" sz="1050" dirty="0"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  <a:p>
                      <a:pPr algn="ctr" latinLnBrk="1"/>
                      <a:r>
                        <a:rPr lang="ko-KR" altLang="en-US" sz="1050" dirty="0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백화점 없음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err="1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모산초</a:t>
                      </a:r>
                      <a:r>
                        <a:rPr lang="en-US" altLang="ko-KR" sz="900" dirty="0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23.8</a:t>
                      </a:r>
                      <a:r>
                        <a:rPr lang="ko-KR" altLang="en-US" sz="900" dirty="0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명</a:t>
                      </a:r>
                      <a:endParaRPr lang="en-US" altLang="ko-KR" sz="900" dirty="0"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  <a:p>
                      <a:pPr algn="ctr" latinLnBrk="1"/>
                      <a:r>
                        <a:rPr lang="ko-KR" altLang="en-US" sz="1100" dirty="0" err="1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모산중</a:t>
                      </a:r>
                      <a:endParaRPr lang="ko-KR" altLang="en-US" sz="1100" dirty="0"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1400" dirty="0"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82725130"/>
                  </a:ext>
                </a:extLst>
              </a:tr>
            </a:tbl>
          </a:graphicData>
        </a:graphic>
      </p:graphicFrame>
      <p:sp>
        <p:nvSpPr>
          <p:cNvPr id="19" name="직사각형 18">
            <a:extLst>
              <a:ext uri="{FF2B5EF4-FFF2-40B4-BE49-F238E27FC236}">
                <a16:creationId xmlns:a16="http://schemas.microsoft.com/office/drawing/2014/main" id="{87E578A7-268F-7772-4FDE-BFD557C1F769}"/>
              </a:ext>
            </a:extLst>
          </p:cNvPr>
          <p:cNvSpPr/>
          <p:nvPr/>
        </p:nvSpPr>
        <p:spPr>
          <a:xfrm>
            <a:off x="6372226" y="2080565"/>
            <a:ext cx="2810797" cy="160020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왕관이 </a:t>
            </a:r>
            <a:r>
              <a:rPr lang="ko-KR" altLang="en-US" sz="1100" dirty="0" err="1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씌워져있어서</a:t>
            </a:r>
            <a:r>
              <a:rPr lang="ko-KR" altLang="en-US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 그런지 몰라도 쾌적했음</a:t>
            </a:r>
            <a:r>
              <a:rPr lang="en-US" altLang="ko-KR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. </a:t>
            </a:r>
            <a:r>
              <a:rPr lang="ko-KR" altLang="en-US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중앙 풀밭공원도 제법 넓게 있어서 </a:t>
            </a:r>
            <a:r>
              <a:rPr lang="ko-KR" altLang="en-US" sz="1100" dirty="0" err="1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동간거리가</a:t>
            </a:r>
            <a:r>
              <a:rPr lang="ko-KR" altLang="en-US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 넓어 보였음</a:t>
            </a:r>
            <a:r>
              <a:rPr lang="en-US" altLang="ko-KR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. </a:t>
            </a:r>
            <a:r>
              <a:rPr lang="ko-KR" altLang="en-US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상권과 제일 가깝고 </a:t>
            </a:r>
            <a:r>
              <a:rPr lang="ko-KR" altLang="en-US" sz="1100" dirty="0" err="1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초품아인것이</a:t>
            </a:r>
            <a:r>
              <a:rPr lang="ko-KR" altLang="en-US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 가장 메리트 </a:t>
            </a:r>
            <a:r>
              <a:rPr lang="ko-KR" altLang="en-US" sz="1100" dirty="0" err="1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있어보였음</a:t>
            </a:r>
            <a:r>
              <a:rPr lang="en-US" altLang="ko-KR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. </a:t>
            </a:r>
          </a:p>
          <a:p>
            <a:r>
              <a:rPr lang="ko-KR" altLang="en-US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고점대비</a:t>
            </a:r>
            <a:r>
              <a:rPr lang="en-US" altLang="ko-KR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20%</a:t>
            </a:r>
            <a:r>
              <a:rPr lang="ko-KR" altLang="en-US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면 감가가 많이 되었다고 생각함</a:t>
            </a:r>
            <a:r>
              <a:rPr lang="en-US" altLang="ko-KR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. </a:t>
            </a:r>
            <a:r>
              <a:rPr lang="ko-KR" altLang="en-US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저층가격인 </a:t>
            </a:r>
            <a:r>
              <a:rPr lang="en-US" altLang="ko-KR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4.3</a:t>
            </a:r>
            <a:r>
              <a:rPr lang="ko-KR" altLang="en-US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억정도를 잡고 들어가면 </a:t>
            </a:r>
            <a:r>
              <a:rPr lang="ko-KR" altLang="en-US" sz="1100" dirty="0" err="1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좋을거</a:t>
            </a:r>
            <a:r>
              <a:rPr lang="ko-KR" altLang="en-US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 같다는 </a:t>
            </a:r>
            <a:r>
              <a:rPr lang="ko-KR" altLang="en-US" sz="1100" dirty="0" err="1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생각이듬</a:t>
            </a:r>
            <a:endParaRPr lang="en-US" altLang="ko-KR" sz="1100" dirty="0">
              <a:solidFill>
                <a:prstClr val="black"/>
              </a:solidFill>
              <a:latin typeface="이사만루체 Light" panose="00000300000000000000" pitchFamily="2" charset="-127"/>
              <a:ea typeface="이사만루체 Light" panose="00000300000000000000" pitchFamily="2" charset="-127"/>
            </a:endParaRPr>
          </a:p>
        </p:txBody>
      </p:sp>
      <p:pic>
        <p:nvPicPr>
          <p:cNvPr id="21" name="그림 20">
            <a:extLst>
              <a:ext uri="{FF2B5EF4-FFF2-40B4-BE49-F238E27FC236}">
                <a16:creationId xmlns:a16="http://schemas.microsoft.com/office/drawing/2014/main" id="{B82B11B3-FDA5-4D23-211E-78DEBC384EF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25552" y="3870674"/>
            <a:ext cx="2746623" cy="2841586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23" name="그림 22">
            <a:extLst>
              <a:ext uri="{FF2B5EF4-FFF2-40B4-BE49-F238E27FC236}">
                <a16:creationId xmlns:a16="http://schemas.microsoft.com/office/drawing/2014/main" id="{79E1C349-579A-F898-32E6-7E2C320F302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298242" y="892873"/>
            <a:ext cx="2749039" cy="5628986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391723993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양쪽 모서리가 둥근 사각형 168"/>
          <p:cNvSpPr/>
          <p:nvPr/>
        </p:nvSpPr>
        <p:spPr>
          <a:xfrm rot="5400000">
            <a:off x="13078304" y="3303255"/>
            <a:ext cx="907577" cy="1003308"/>
          </a:xfrm>
          <a:prstGeom prst="round2SameRect">
            <a:avLst>
              <a:gd name="adj1" fmla="val 16667"/>
              <a:gd name="adj2" fmla="val 0"/>
            </a:avLst>
          </a:prstGeom>
          <a:solidFill>
            <a:schemeClr val="bg1"/>
          </a:solidFill>
          <a:ln w="28575">
            <a:solidFill>
              <a:srgbClr val="4C474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457200" marR="0" lvl="1" indent="0" algn="l" defTabSz="914400" rtl="0" eaLnBrk="1" latin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endParaRPr kumimoji="0" lang="ko-KR" altLang="en-US" sz="1000" b="0" i="0" u="none" strike="noStrike" kern="1200" cap="none" spc="0" normalizeH="0" baseline="0">
              <a:solidFill>
                <a:prstClr val="white"/>
              </a:solidFill>
              <a:effectLst/>
              <a:uLnTx/>
              <a:uFillTx/>
              <a:latin typeface="맑은 고딕"/>
              <a:ea typeface="맑은 고딕"/>
              <a:cs typeface="+mn-cs"/>
            </a:endParaRPr>
          </a:p>
        </p:txBody>
      </p:sp>
      <p:sp>
        <p:nvSpPr>
          <p:cNvPr id="168" name="직사각형 167"/>
          <p:cNvSpPr/>
          <p:nvPr/>
        </p:nvSpPr>
        <p:spPr>
          <a:xfrm>
            <a:off x="13723392" y="5009620"/>
            <a:ext cx="899605" cy="6368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r>
              <a:rPr kumimoji="0" lang="en-US" altLang="ko-KR" sz="3600" b="1" i="0" u="none" strike="noStrike" kern="1200" cap="none" spc="0" normalizeH="0" baseline="0">
                <a:solidFill>
                  <a:srgbClr val="FF8A2D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15</a:t>
            </a:r>
            <a:r>
              <a:rPr kumimoji="0" lang="en-US" altLang="ko-KR" sz="1600" b="1" i="0" u="none" strike="noStrike" kern="1200" cap="none" spc="0" normalizeH="0" baseline="0">
                <a:solidFill>
                  <a:srgbClr val="FF8A2D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%</a:t>
            </a:r>
            <a:endParaRPr kumimoji="0" lang="en-US" altLang="ko-KR" sz="1600" b="1" i="0" u="none" strike="noStrike" kern="1200" cap="none" spc="0" normalizeH="0" baseline="0">
              <a:solidFill>
                <a:srgbClr val="FF8A2D"/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173" name="직사각형 172"/>
          <p:cNvSpPr/>
          <p:nvPr/>
        </p:nvSpPr>
        <p:spPr>
          <a:xfrm>
            <a:off x="14418125" y="3481744"/>
            <a:ext cx="89960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r>
              <a:rPr kumimoji="0" lang="en-US" altLang="ko-KR" sz="3600" b="1" i="0" u="none" strike="noStrike" kern="1200" cap="none" spc="0" normalizeH="0" baseline="0">
                <a:solidFill>
                  <a:srgbClr val="FF8A2D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15</a:t>
            </a:r>
            <a:r>
              <a:rPr kumimoji="0" lang="en-US" altLang="ko-KR" sz="1600" b="1" i="0" u="none" strike="noStrike" kern="1200" cap="none" spc="0" normalizeH="0" baseline="0">
                <a:solidFill>
                  <a:srgbClr val="FF8A2D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%</a:t>
            </a:r>
            <a:endParaRPr kumimoji="0" lang="en-US" altLang="ko-KR" sz="1600" b="1" i="0" u="none" strike="noStrike" kern="1200" cap="none" spc="0" normalizeH="0" baseline="0">
              <a:solidFill>
                <a:srgbClr val="FF8A2D"/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181" name="양쪽 모서리가 둥근 사각형 180"/>
          <p:cNvSpPr/>
          <p:nvPr/>
        </p:nvSpPr>
        <p:spPr>
          <a:xfrm rot="5400000">
            <a:off x="12576649" y="4541146"/>
            <a:ext cx="907577" cy="1003308"/>
          </a:xfrm>
          <a:prstGeom prst="round2SameRect">
            <a:avLst>
              <a:gd name="adj1" fmla="val 16667"/>
              <a:gd name="adj2" fmla="val 0"/>
            </a:avLst>
          </a:prstGeom>
          <a:solidFill>
            <a:schemeClr val="bg1"/>
          </a:solidFill>
          <a:ln w="28575">
            <a:solidFill>
              <a:srgbClr val="4C474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457200" marR="0" lvl="1" indent="0" algn="l" defTabSz="914400" rtl="0" eaLnBrk="1" latin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endParaRPr kumimoji="0" lang="ko-KR" altLang="en-US" sz="1000" b="0" i="0" u="none" strike="noStrike" kern="1200" cap="none" spc="0" normalizeH="0" baseline="0">
              <a:solidFill>
                <a:prstClr val="white"/>
              </a:solidFill>
              <a:effectLst/>
              <a:uLnTx/>
              <a:uFillTx/>
              <a:latin typeface="맑은 고딕"/>
              <a:ea typeface="맑은 고딕"/>
              <a:cs typeface="+mn-cs"/>
            </a:endParaRPr>
          </a:p>
        </p:txBody>
      </p:sp>
      <p:sp>
        <p:nvSpPr>
          <p:cNvPr id="182" name="직사각형 181"/>
          <p:cNvSpPr/>
          <p:nvPr/>
        </p:nvSpPr>
        <p:spPr>
          <a:xfrm>
            <a:off x="13134142" y="2142479"/>
            <a:ext cx="89960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r>
              <a:rPr kumimoji="0" lang="en-US" altLang="ko-KR" sz="3600" b="1" i="0" u="none" strike="noStrike" kern="1200" cap="none" spc="0" normalizeH="0" baseline="0" dirty="0">
                <a:solidFill>
                  <a:srgbClr val="FF8A2D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15</a:t>
            </a:r>
            <a:r>
              <a:rPr kumimoji="0" lang="en-US" altLang="ko-KR" sz="1600" b="1" i="0" u="none" strike="noStrike" kern="1200" cap="none" spc="0" normalizeH="0" baseline="0" dirty="0">
                <a:solidFill>
                  <a:srgbClr val="FF8A2D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%</a:t>
            </a:r>
            <a:endParaRPr kumimoji="0" lang="en-US" altLang="ko-KR" sz="1600" b="1" i="0" u="none" strike="noStrike" kern="1200" cap="none" spc="0" normalizeH="0" baseline="0" dirty="0">
              <a:solidFill>
                <a:srgbClr val="FF8A2D"/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8" name="사각형: 둥근 모서리 7">
            <a:extLst>
              <a:ext uri="{FF2B5EF4-FFF2-40B4-BE49-F238E27FC236}">
                <a16:creationId xmlns:a16="http://schemas.microsoft.com/office/drawing/2014/main" id="{8F7AA2A7-55B1-E88E-F1BB-45FE35A30A85}"/>
              </a:ext>
            </a:extLst>
          </p:cNvPr>
          <p:cNvSpPr/>
          <p:nvPr/>
        </p:nvSpPr>
        <p:spPr>
          <a:xfrm>
            <a:off x="326309" y="744179"/>
            <a:ext cx="2835992" cy="408345"/>
          </a:xfrm>
          <a:prstGeom prst="round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>
                <a:solidFill>
                  <a:schemeClr val="tx1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S-1. </a:t>
            </a:r>
            <a:r>
              <a:rPr lang="ko-KR" altLang="en-US" dirty="0" err="1">
                <a:solidFill>
                  <a:schemeClr val="tx1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원메이저자이</a:t>
            </a:r>
            <a:endParaRPr lang="ko-KR" altLang="en-US" dirty="0">
              <a:solidFill>
                <a:schemeClr val="tx1"/>
              </a:solidFill>
              <a:latin typeface="이사만루체 Light" panose="00000300000000000000" pitchFamily="2" charset="-127"/>
              <a:ea typeface="이사만루체 Light" panose="00000300000000000000" pitchFamily="2" charset="-127"/>
            </a:endParaRPr>
          </a:p>
        </p:txBody>
      </p:sp>
      <p:sp>
        <p:nvSpPr>
          <p:cNvPr id="3" name="TextBox 2">
            <a:hlinkClick r:id="rId2"/>
            <a:extLst>
              <a:ext uri="{FF2B5EF4-FFF2-40B4-BE49-F238E27FC236}">
                <a16:creationId xmlns:a16="http://schemas.microsoft.com/office/drawing/2014/main" id="{ED188ACB-F78B-CF3B-EDD8-87D8291EB78F}"/>
              </a:ext>
            </a:extLst>
          </p:cNvPr>
          <p:cNvSpPr txBox="1"/>
          <p:nvPr/>
        </p:nvSpPr>
        <p:spPr>
          <a:xfrm>
            <a:off x="12192000" y="656636"/>
            <a:ext cx="19228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err="1"/>
              <a:t>부자아내제인</a:t>
            </a:r>
            <a:endParaRPr lang="ko-KR" altLang="en-US" dirty="0"/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27EE134C-5DAE-5F21-2C79-05CB6055576B}"/>
              </a:ext>
            </a:extLst>
          </p:cNvPr>
          <p:cNvSpPr/>
          <p:nvPr/>
        </p:nvSpPr>
        <p:spPr>
          <a:xfrm>
            <a:off x="0" y="0"/>
            <a:ext cx="12192000" cy="489526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400" b="1" dirty="0">
                <a:solidFill>
                  <a:schemeClr val="bg1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단지분석 </a:t>
            </a:r>
            <a:r>
              <a:rPr lang="en-US" altLang="ko-KR" sz="1400" b="1" dirty="0">
                <a:solidFill>
                  <a:schemeClr val="bg1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– S-1. </a:t>
            </a:r>
            <a:r>
              <a:rPr lang="ko-KR" altLang="en-US" sz="1400" b="1" dirty="0" err="1">
                <a:solidFill>
                  <a:schemeClr val="bg1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장유동</a:t>
            </a:r>
            <a:r>
              <a:rPr lang="ko-KR" altLang="en-US" sz="1400" b="1" dirty="0">
                <a:solidFill>
                  <a:schemeClr val="bg1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 </a:t>
            </a:r>
          </a:p>
        </p:txBody>
      </p:sp>
      <p:pic>
        <p:nvPicPr>
          <p:cNvPr id="7" name="그림 6">
            <a:extLst>
              <a:ext uri="{FF2B5EF4-FFF2-40B4-BE49-F238E27FC236}">
                <a16:creationId xmlns:a16="http://schemas.microsoft.com/office/drawing/2014/main" id="{8ADE6781-377D-6C5E-30A9-5BD8402BF4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48891" y="1434620"/>
            <a:ext cx="2790827" cy="2693455"/>
          </a:xfrm>
          <a:prstGeom prst="rect">
            <a:avLst/>
          </a:prstGeom>
          <a:ln w="15875">
            <a:solidFill>
              <a:schemeClr val="tx1"/>
            </a:solidFill>
          </a:ln>
        </p:spPr>
      </p:pic>
      <p:pic>
        <p:nvPicPr>
          <p:cNvPr id="10" name="그림 9">
            <a:extLst>
              <a:ext uri="{FF2B5EF4-FFF2-40B4-BE49-F238E27FC236}">
                <a16:creationId xmlns:a16="http://schemas.microsoft.com/office/drawing/2014/main" id="{0D708586-FCD1-E711-6359-704287051EA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3868" y="4326141"/>
            <a:ext cx="2672896" cy="855459"/>
          </a:xfrm>
          <a:prstGeom prst="rect">
            <a:avLst/>
          </a:prstGeom>
          <a:ln w="15875">
            <a:solidFill>
              <a:schemeClr val="tx1"/>
            </a:solidFill>
          </a:ln>
        </p:spPr>
      </p:pic>
      <p:graphicFrame>
        <p:nvGraphicFramePr>
          <p:cNvPr id="11" name="표 10">
            <a:extLst>
              <a:ext uri="{FF2B5EF4-FFF2-40B4-BE49-F238E27FC236}">
                <a16:creationId xmlns:a16="http://schemas.microsoft.com/office/drawing/2014/main" id="{EA6B938A-FA66-55E0-F10A-624391651CE0}"/>
              </a:ext>
            </a:extLst>
          </p:cNvPr>
          <p:cNvGraphicFramePr>
            <a:graphicFrameLocks noGrp="1"/>
          </p:cNvGraphicFramePr>
          <p:nvPr/>
        </p:nvGraphicFramePr>
        <p:xfrm>
          <a:off x="372704" y="5295900"/>
          <a:ext cx="2627169" cy="9725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85304">
                  <a:extLst>
                    <a:ext uri="{9D8B030D-6E8A-4147-A177-3AD203B41FA5}">
                      <a16:colId xmlns:a16="http://schemas.microsoft.com/office/drawing/2014/main" val="1754638359"/>
                    </a:ext>
                  </a:extLst>
                </a:gridCol>
                <a:gridCol w="885304">
                  <a:extLst>
                    <a:ext uri="{9D8B030D-6E8A-4147-A177-3AD203B41FA5}">
                      <a16:colId xmlns:a16="http://schemas.microsoft.com/office/drawing/2014/main" val="2975725959"/>
                    </a:ext>
                  </a:extLst>
                </a:gridCol>
                <a:gridCol w="856561">
                  <a:extLst>
                    <a:ext uri="{9D8B030D-6E8A-4147-A177-3AD203B41FA5}">
                      <a16:colId xmlns:a16="http://schemas.microsoft.com/office/drawing/2014/main" val="1530565623"/>
                    </a:ext>
                  </a:extLst>
                </a:gridCol>
              </a:tblGrid>
              <a:tr h="362936"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>
                          <a:solidFill>
                            <a:srgbClr val="00B0F0"/>
                          </a:solidFill>
                          <a:highlight>
                            <a:srgbClr val="FFFF00"/>
                          </a:highlight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23.11 </a:t>
                      </a:r>
                      <a:r>
                        <a:rPr lang="ko-KR" altLang="en-US" sz="1400" dirty="0">
                          <a:solidFill>
                            <a:srgbClr val="00B0F0"/>
                          </a:solidFill>
                          <a:highlight>
                            <a:srgbClr val="FFFF00"/>
                          </a:highlight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기준 네이버 호가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solidFill>
                          <a:srgbClr val="00B0F0"/>
                        </a:solidFill>
                        <a:latin typeface="경기천년제목 Bold" panose="02020803020101020101" pitchFamily="18" charset="-127"/>
                        <a:ea typeface="경기천년제목 Bold" panose="02020803020101020101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solidFill>
                          <a:srgbClr val="00B050"/>
                        </a:solidFill>
                        <a:latin typeface="경기천년제목 Bold" panose="02020803020101020101" pitchFamily="18" charset="-127"/>
                        <a:ea typeface="경기천년제목 Bold" panose="02020803020101020101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46325273"/>
                  </a:ext>
                </a:extLst>
              </a:tr>
              <a:tr h="23431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>
                          <a:solidFill>
                            <a:srgbClr val="FF0000"/>
                          </a:solidFill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매매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>
                          <a:solidFill>
                            <a:srgbClr val="0070C0"/>
                          </a:solidFill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전세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solidFill>
                            <a:schemeClr val="tx1"/>
                          </a:solidFill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전세가율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7421253"/>
                  </a:ext>
                </a:extLst>
              </a:tr>
              <a:tr h="20764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43,500</a:t>
                      </a:r>
                      <a:endParaRPr lang="ko-KR" altLang="en-US" sz="1400" dirty="0"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32,000</a:t>
                      </a:r>
                      <a:endParaRPr lang="ko-KR" altLang="en-US" sz="1400" dirty="0"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74%</a:t>
                      </a:r>
                      <a:endParaRPr lang="ko-KR" altLang="en-US" sz="1400" dirty="0"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140006"/>
                  </a:ext>
                </a:extLst>
              </a:tr>
            </a:tbl>
          </a:graphicData>
        </a:graphic>
      </p:graphicFrame>
      <p:pic>
        <p:nvPicPr>
          <p:cNvPr id="15" name="그림 14">
            <a:extLst>
              <a:ext uri="{FF2B5EF4-FFF2-40B4-BE49-F238E27FC236}">
                <a16:creationId xmlns:a16="http://schemas.microsoft.com/office/drawing/2014/main" id="{F298F3E8-1971-5AE1-AFE2-577BEE78033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6300" y="887945"/>
            <a:ext cx="2956199" cy="2693455"/>
          </a:xfrm>
          <a:prstGeom prst="rect">
            <a:avLst/>
          </a:prstGeom>
          <a:ln w="15875">
            <a:solidFill>
              <a:schemeClr val="tx1"/>
            </a:solidFill>
          </a:ln>
        </p:spPr>
      </p:pic>
      <p:pic>
        <p:nvPicPr>
          <p:cNvPr id="17" name="그림 16">
            <a:extLst>
              <a:ext uri="{FF2B5EF4-FFF2-40B4-BE49-F238E27FC236}">
                <a16:creationId xmlns:a16="http://schemas.microsoft.com/office/drawing/2014/main" id="{9100FE9A-0E90-E0BA-72DB-3808D21911F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06141" y="3680765"/>
            <a:ext cx="2843386" cy="3079854"/>
          </a:xfrm>
          <a:prstGeom prst="rect">
            <a:avLst/>
          </a:prstGeom>
          <a:ln w="15875">
            <a:solidFill>
              <a:schemeClr val="tx1"/>
            </a:solidFill>
          </a:ln>
        </p:spPr>
      </p:pic>
      <p:graphicFrame>
        <p:nvGraphicFramePr>
          <p:cNvPr id="18" name="표 24">
            <a:extLst>
              <a:ext uri="{FF2B5EF4-FFF2-40B4-BE49-F238E27FC236}">
                <a16:creationId xmlns:a16="http://schemas.microsoft.com/office/drawing/2014/main" id="{39F42226-F3E8-350F-E487-4331F64D406D}"/>
              </a:ext>
            </a:extLst>
          </p:cNvPr>
          <p:cNvGraphicFramePr>
            <a:graphicFrameLocks noGrp="1"/>
          </p:cNvGraphicFramePr>
          <p:nvPr/>
        </p:nvGraphicFramePr>
        <p:xfrm>
          <a:off x="6356351" y="781050"/>
          <a:ext cx="2797173" cy="1143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32391">
                  <a:extLst>
                    <a:ext uri="{9D8B030D-6E8A-4147-A177-3AD203B41FA5}">
                      <a16:colId xmlns:a16="http://schemas.microsoft.com/office/drawing/2014/main" val="3219045834"/>
                    </a:ext>
                  </a:extLst>
                </a:gridCol>
                <a:gridCol w="932391">
                  <a:extLst>
                    <a:ext uri="{9D8B030D-6E8A-4147-A177-3AD203B41FA5}">
                      <a16:colId xmlns:a16="http://schemas.microsoft.com/office/drawing/2014/main" val="855906887"/>
                    </a:ext>
                  </a:extLst>
                </a:gridCol>
                <a:gridCol w="932391">
                  <a:extLst>
                    <a:ext uri="{9D8B030D-6E8A-4147-A177-3AD203B41FA5}">
                      <a16:colId xmlns:a16="http://schemas.microsoft.com/office/drawing/2014/main" val="3069419114"/>
                    </a:ext>
                  </a:extLst>
                </a:gridCol>
              </a:tblGrid>
              <a:tr h="36293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solidFill>
                            <a:srgbClr val="FF0000"/>
                          </a:solidFill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환경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solidFill>
                            <a:srgbClr val="00B0F0"/>
                          </a:solidFill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학군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solidFill>
                            <a:srgbClr val="00B050"/>
                          </a:solidFill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교통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20048000"/>
                  </a:ext>
                </a:extLst>
              </a:tr>
              <a:tr h="20764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C</a:t>
                      </a:r>
                      <a:endParaRPr lang="ko-KR" altLang="en-US" dirty="0"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C</a:t>
                      </a:r>
                      <a:endParaRPr lang="ko-KR" altLang="en-US" dirty="0"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92981695"/>
                  </a:ext>
                </a:extLst>
              </a:tr>
              <a:tr h="37098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1km</a:t>
                      </a:r>
                      <a:r>
                        <a:rPr lang="ko-KR" altLang="en-US" sz="1050" dirty="0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내</a:t>
                      </a:r>
                      <a:endParaRPr lang="en-US" altLang="ko-KR" sz="1050" dirty="0"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  <a:p>
                      <a:pPr algn="ctr" latinLnBrk="1"/>
                      <a:r>
                        <a:rPr lang="ko-KR" altLang="en-US" sz="1050" dirty="0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백화점 없음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err="1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모산초</a:t>
                      </a:r>
                      <a:r>
                        <a:rPr lang="en-US" altLang="ko-KR" sz="900" dirty="0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23.8</a:t>
                      </a:r>
                      <a:r>
                        <a:rPr lang="ko-KR" altLang="en-US" sz="900" dirty="0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명</a:t>
                      </a:r>
                      <a:endParaRPr lang="en-US" altLang="ko-KR" sz="900" dirty="0"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  <a:p>
                      <a:pPr algn="ctr" latinLnBrk="1"/>
                      <a:r>
                        <a:rPr lang="ko-KR" altLang="en-US" sz="1100" dirty="0" err="1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모산중</a:t>
                      </a:r>
                      <a:endParaRPr lang="ko-KR" altLang="en-US" sz="1100" dirty="0"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1400" dirty="0"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82725130"/>
                  </a:ext>
                </a:extLst>
              </a:tr>
            </a:tbl>
          </a:graphicData>
        </a:graphic>
      </p:graphicFrame>
      <p:sp>
        <p:nvSpPr>
          <p:cNvPr id="19" name="직사각형 18">
            <a:extLst>
              <a:ext uri="{FF2B5EF4-FFF2-40B4-BE49-F238E27FC236}">
                <a16:creationId xmlns:a16="http://schemas.microsoft.com/office/drawing/2014/main" id="{87E578A7-268F-7772-4FDE-BFD557C1F769}"/>
              </a:ext>
            </a:extLst>
          </p:cNvPr>
          <p:cNvSpPr/>
          <p:nvPr/>
        </p:nvSpPr>
        <p:spPr>
          <a:xfrm>
            <a:off x="6372226" y="2080565"/>
            <a:ext cx="2810797" cy="160020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100" dirty="0" err="1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낮은평수부터</a:t>
            </a:r>
            <a:r>
              <a:rPr lang="ko-KR" altLang="en-US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 있는 자이</a:t>
            </a:r>
            <a:r>
              <a:rPr lang="en-US" altLang="ko-KR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. </a:t>
            </a:r>
            <a:r>
              <a:rPr lang="ko-KR" altLang="en-US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선호도가 조금 </a:t>
            </a:r>
            <a:r>
              <a:rPr lang="ko-KR" altLang="en-US" sz="1100" dirty="0" err="1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떨어질수있을것</a:t>
            </a:r>
            <a:r>
              <a:rPr lang="ko-KR" altLang="en-US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 같음</a:t>
            </a:r>
            <a:r>
              <a:rPr lang="en-US" altLang="ko-KR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. </a:t>
            </a:r>
            <a:r>
              <a:rPr lang="ko-KR" altLang="en-US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주차대수도 작다</a:t>
            </a:r>
            <a:r>
              <a:rPr lang="en-US" altLang="ko-KR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. </a:t>
            </a:r>
            <a:r>
              <a:rPr lang="ko-KR" altLang="en-US" sz="1100" dirty="0" err="1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들어갔을때</a:t>
            </a:r>
            <a:r>
              <a:rPr lang="ko-KR" altLang="en-US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 괜히 침침하고 답답했음</a:t>
            </a:r>
            <a:r>
              <a:rPr lang="en-US" altLang="ko-KR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. </a:t>
            </a:r>
            <a:r>
              <a:rPr lang="ko-KR" altLang="en-US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호가는 </a:t>
            </a:r>
            <a:r>
              <a:rPr lang="en-US" altLang="ko-KR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4.3</a:t>
            </a:r>
            <a:r>
              <a:rPr lang="ko-KR" altLang="en-US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억이지만 </a:t>
            </a:r>
            <a:r>
              <a:rPr lang="ko-KR" altLang="en-US" sz="1100" dirty="0" err="1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실상들어가면</a:t>
            </a:r>
            <a:r>
              <a:rPr lang="ko-KR" altLang="en-US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 </a:t>
            </a:r>
            <a:r>
              <a:rPr lang="en-US" altLang="ko-KR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3</a:t>
            </a:r>
            <a:r>
              <a:rPr lang="ko-KR" altLang="en-US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억 후반대에 거래 가능할거 </a:t>
            </a:r>
            <a:r>
              <a:rPr lang="ko-KR" altLang="en-US" sz="1100" dirty="0" err="1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같아보임</a:t>
            </a:r>
            <a:r>
              <a:rPr lang="en-US" altLang="ko-KR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. </a:t>
            </a:r>
            <a:r>
              <a:rPr lang="ko-KR" altLang="en-US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제일 </a:t>
            </a:r>
            <a:r>
              <a:rPr lang="ko-KR" altLang="en-US" sz="1100" dirty="0" err="1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약해보인다</a:t>
            </a:r>
            <a:r>
              <a:rPr lang="en-US" altLang="ko-KR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.</a:t>
            </a:r>
          </a:p>
          <a:p>
            <a:r>
              <a:rPr lang="ko-KR" altLang="en-US" sz="1100" dirty="0" err="1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전고점대비</a:t>
            </a:r>
            <a:r>
              <a:rPr lang="ko-KR" altLang="en-US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 </a:t>
            </a:r>
            <a:r>
              <a:rPr lang="en-US" altLang="ko-KR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-20%</a:t>
            </a:r>
            <a:r>
              <a:rPr lang="ko-KR" altLang="en-US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로 별로 감가가 </a:t>
            </a:r>
            <a:r>
              <a:rPr lang="ko-KR" altLang="en-US" sz="1100" dirty="0" err="1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안되어보이긴하는데</a:t>
            </a:r>
            <a:r>
              <a:rPr lang="ko-KR" altLang="en-US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 애초에 </a:t>
            </a:r>
            <a:r>
              <a:rPr lang="ko-KR" altLang="en-US" sz="1100" dirty="0" err="1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다른거보다</a:t>
            </a:r>
            <a:r>
              <a:rPr lang="ko-KR" altLang="en-US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 </a:t>
            </a:r>
            <a:r>
              <a:rPr lang="en-US" altLang="ko-KR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3</a:t>
            </a:r>
            <a:r>
              <a:rPr lang="ko-KR" altLang="en-US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천정도 </a:t>
            </a:r>
            <a:r>
              <a:rPr lang="ko-KR" altLang="en-US" sz="1100" dirty="0" err="1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못올라서</a:t>
            </a:r>
            <a:r>
              <a:rPr lang="ko-KR" altLang="en-US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 실제 감가는 더욱 </a:t>
            </a:r>
            <a:r>
              <a:rPr lang="ko-KR" altLang="en-US" sz="1100" dirty="0" err="1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커보임</a:t>
            </a:r>
            <a:endParaRPr lang="en-US" altLang="ko-KR" sz="1100" dirty="0">
              <a:solidFill>
                <a:prstClr val="black"/>
              </a:solidFill>
              <a:latin typeface="이사만루체 Light" panose="00000300000000000000" pitchFamily="2" charset="-127"/>
              <a:ea typeface="이사만루체 Light" panose="00000300000000000000" pitchFamily="2" charset="-127"/>
            </a:endParaRPr>
          </a:p>
          <a:p>
            <a:endParaRPr lang="en-US" altLang="ko-KR" sz="1100" dirty="0">
              <a:solidFill>
                <a:prstClr val="black"/>
              </a:solidFill>
              <a:latin typeface="이사만루체 Light" panose="00000300000000000000" pitchFamily="2" charset="-127"/>
              <a:ea typeface="이사만루체 Light" panose="00000300000000000000" pitchFamily="2" charset="-127"/>
            </a:endParaRPr>
          </a:p>
        </p:txBody>
      </p:sp>
      <p:pic>
        <p:nvPicPr>
          <p:cNvPr id="21" name="그림 20">
            <a:extLst>
              <a:ext uri="{FF2B5EF4-FFF2-40B4-BE49-F238E27FC236}">
                <a16:creationId xmlns:a16="http://schemas.microsoft.com/office/drawing/2014/main" id="{B82B11B3-FDA5-4D23-211E-78DEBC384EF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36210" y="3870674"/>
            <a:ext cx="2725306" cy="2841586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23" name="그림 22">
            <a:extLst>
              <a:ext uri="{FF2B5EF4-FFF2-40B4-BE49-F238E27FC236}">
                <a16:creationId xmlns:a16="http://schemas.microsoft.com/office/drawing/2014/main" id="{79E1C349-579A-F898-32E6-7E2C320F302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323284" y="892873"/>
            <a:ext cx="2698955" cy="5628986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410154624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양쪽 모서리가 둥근 사각형 168"/>
          <p:cNvSpPr/>
          <p:nvPr/>
        </p:nvSpPr>
        <p:spPr>
          <a:xfrm rot="5400000">
            <a:off x="13078304" y="3303255"/>
            <a:ext cx="907577" cy="1003308"/>
          </a:xfrm>
          <a:prstGeom prst="round2SameRect">
            <a:avLst>
              <a:gd name="adj1" fmla="val 16667"/>
              <a:gd name="adj2" fmla="val 0"/>
            </a:avLst>
          </a:prstGeom>
          <a:solidFill>
            <a:schemeClr val="bg1"/>
          </a:solidFill>
          <a:ln w="28575">
            <a:solidFill>
              <a:srgbClr val="4C474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457200" marR="0" lvl="1" indent="0" algn="l" defTabSz="914400" rtl="0" eaLnBrk="1" latin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endParaRPr kumimoji="0" lang="ko-KR" altLang="en-US" sz="1000" b="0" i="0" u="none" strike="noStrike" kern="1200" cap="none" spc="0" normalizeH="0" baseline="0">
              <a:solidFill>
                <a:prstClr val="white"/>
              </a:solidFill>
              <a:effectLst/>
              <a:uLnTx/>
              <a:uFillTx/>
              <a:latin typeface="맑은 고딕"/>
              <a:ea typeface="맑은 고딕"/>
              <a:cs typeface="+mn-cs"/>
            </a:endParaRPr>
          </a:p>
        </p:txBody>
      </p:sp>
      <p:sp>
        <p:nvSpPr>
          <p:cNvPr id="168" name="직사각형 167"/>
          <p:cNvSpPr/>
          <p:nvPr/>
        </p:nvSpPr>
        <p:spPr>
          <a:xfrm>
            <a:off x="13723392" y="5009620"/>
            <a:ext cx="899605" cy="6368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r>
              <a:rPr kumimoji="0" lang="en-US" altLang="ko-KR" sz="3600" b="1" i="0" u="none" strike="noStrike" kern="1200" cap="none" spc="0" normalizeH="0" baseline="0">
                <a:solidFill>
                  <a:srgbClr val="FF8A2D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15</a:t>
            </a:r>
            <a:r>
              <a:rPr kumimoji="0" lang="en-US" altLang="ko-KR" sz="1600" b="1" i="0" u="none" strike="noStrike" kern="1200" cap="none" spc="0" normalizeH="0" baseline="0">
                <a:solidFill>
                  <a:srgbClr val="FF8A2D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%</a:t>
            </a:r>
            <a:endParaRPr kumimoji="0" lang="en-US" altLang="ko-KR" sz="1600" b="1" i="0" u="none" strike="noStrike" kern="1200" cap="none" spc="0" normalizeH="0" baseline="0">
              <a:solidFill>
                <a:srgbClr val="FF8A2D"/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173" name="직사각형 172"/>
          <p:cNvSpPr/>
          <p:nvPr/>
        </p:nvSpPr>
        <p:spPr>
          <a:xfrm>
            <a:off x="14418125" y="3481744"/>
            <a:ext cx="89960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r>
              <a:rPr kumimoji="0" lang="en-US" altLang="ko-KR" sz="3600" b="1" i="0" u="none" strike="noStrike" kern="1200" cap="none" spc="0" normalizeH="0" baseline="0">
                <a:solidFill>
                  <a:srgbClr val="FF8A2D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15</a:t>
            </a:r>
            <a:r>
              <a:rPr kumimoji="0" lang="en-US" altLang="ko-KR" sz="1600" b="1" i="0" u="none" strike="noStrike" kern="1200" cap="none" spc="0" normalizeH="0" baseline="0">
                <a:solidFill>
                  <a:srgbClr val="FF8A2D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%</a:t>
            </a:r>
            <a:endParaRPr kumimoji="0" lang="en-US" altLang="ko-KR" sz="1600" b="1" i="0" u="none" strike="noStrike" kern="1200" cap="none" spc="0" normalizeH="0" baseline="0">
              <a:solidFill>
                <a:srgbClr val="FF8A2D"/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181" name="양쪽 모서리가 둥근 사각형 180"/>
          <p:cNvSpPr/>
          <p:nvPr/>
        </p:nvSpPr>
        <p:spPr>
          <a:xfrm rot="5400000">
            <a:off x="12576649" y="4541146"/>
            <a:ext cx="907577" cy="1003308"/>
          </a:xfrm>
          <a:prstGeom prst="round2SameRect">
            <a:avLst>
              <a:gd name="adj1" fmla="val 16667"/>
              <a:gd name="adj2" fmla="val 0"/>
            </a:avLst>
          </a:prstGeom>
          <a:solidFill>
            <a:schemeClr val="bg1"/>
          </a:solidFill>
          <a:ln w="28575">
            <a:solidFill>
              <a:srgbClr val="4C474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457200" marR="0" lvl="1" indent="0" algn="l" defTabSz="914400" rtl="0" eaLnBrk="1" latin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endParaRPr kumimoji="0" lang="ko-KR" altLang="en-US" sz="1000" b="0" i="0" u="none" strike="noStrike" kern="1200" cap="none" spc="0" normalizeH="0" baseline="0">
              <a:solidFill>
                <a:prstClr val="white"/>
              </a:solidFill>
              <a:effectLst/>
              <a:uLnTx/>
              <a:uFillTx/>
              <a:latin typeface="맑은 고딕"/>
              <a:ea typeface="맑은 고딕"/>
              <a:cs typeface="+mn-cs"/>
            </a:endParaRPr>
          </a:p>
        </p:txBody>
      </p:sp>
      <p:sp>
        <p:nvSpPr>
          <p:cNvPr id="182" name="직사각형 181"/>
          <p:cNvSpPr/>
          <p:nvPr/>
        </p:nvSpPr>
        <p:spPr>
          <a:xfrm>
            <a:off x="13134142" y="2142479"/>
            <a:ext cx="89960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r>
              <a:rPr kumimoji="0" lang="en-US" altLang="ko-KR" sz="3600" b="1" i="0" u="none" strike="noStrike" kern="1200" cap="none" spc="0" normalizeH="0" baseline="0" dirty="0">
                <a:solidFill>
                  <a:srgbClr val="FF8A2D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15</a:t>
            </a:r>
            <a:r>
              <a:rPr kumimoji="0" lang="en-US" altLang="ko-KR" sz="1600" b="1" i="0" u="none" strike="noStrike" kern="1200" cap="none" spc="0" normalizeH="0" baseline="0" dirty="0">
                <a:solidFill>
                  <a:srgbClr val="FF8A2D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%</a:t>
            </a:r>
            <a:endParaRPr kumimoji="0" lang="en-US" altLang="ko-KR" sz="1600" b="1" i="0" u="none" strike="noStrike" kern="1200" cap="none" spc="0" normalizeH="0" baseline="0" dirty="0">
              <a:solidFill>
                <a:srgbClr val="FF8A2D"/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8" name="사각형: 둥근 모서리 7">
            <a:extLst>
              <a:ext uri="{FF2B5EF4-FFF2-40B4-BE49-F238E27FC236}">
                <a16:creationId xmlns:a16="http://schemas.microsoft.com/office/drawing/2014/main" id="{8F7AA2A7-55B1-E88E-F1BB-45FE35A30A85}"/>
              </a:ext>
            </a:extLst>
          </p:cNvPr>
          <p:cNvSpPr/>
          <p:nvPr/>
        </p:nvSpPr>
        <p:spPr>
          <a:xfrm>
            <a:off x="125515" y="763229"/>
            <a:ext cx="2956198" cy="408345"/>
          </a:xfrm>
          <a:prstGeom prst="round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>
                <a:solidFill>
                  <a:schemeClr val="tx1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S-1. </a:t>
            </a:r>
            <a:r>
              <a:rPr lang="ko-KR" altLang="en-US" dirty="0" err="1">
                <a:solidFill>
                  <a:schemeClr val="tx1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율하율현마을</a:t>
            </a:r>
            <a:r>
              <a:rPr lang="en-US" altLang="ko-KR" dirty="0">
                <a:solidFill>
                  <a:schemeClr val="tx1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e</a:t>
            </a:r>
            <a:r>
              <a:rPr lang="ko-KR" altLang="en-US" dirty="0">
                <a:solidFill>
                  <a:schemeClr val="tx1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편한세상</a:t>
            </a:r>
          </a:p>
        </p:txBody>
      </p:sp>
      <p:sp>
        <p:nvSpPr>
          <p:cNvPr id="3" name="TextBox 2">
            <a:hlinkClick r:id="rId2"/>
            <a:extLst>
              <a:ext uri="{FF2B5EF4-FFF2-40B4-BE49-F238E27FC236}">
                <a16:creationId xmlns:a16="http://schemas.microsoft.com/office/drawing/2014/main" id="{ED188ACB-F78B-CF3B-EDD8-87D8291EB78F}"/>
              </a:ext>
            </a:extLst>
          </p:cNvPr>
          <p:cNvSpPr txBox="1"/>
          <p:nvPr/>
        </p:nvSpPr>
        <p:spPr>
          <a:xfrm>
            <a:off x="12192000" y="656636"/>
            <a:ext cx="19228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err="1"/>
              <a:t>부자아내제인</a:t>
            </a:r>
            <a:endParaRPr lang="ko-KR" altLang="en-US" dirty="0"/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27EE134C-5DAE-5F21-2C79-05CB6055576B}"/>
              </a:ext>
            </a:extLst>
          </p:cNvPr>
          <p:cNvSpPr/>
          <p:nvPr/>
        </p:nvSpPr>
        <p:spPr>
          <a:xfrm>
            <a:off x="0" y="0"/>
            <a:ext cx="12192000" cy="489526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400" b="1" dirty="0">
                <a:solidFill>
                  <a:schemeClr val="bg1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단지분석 </a:t>
            </a:r>
            <a:r>
              <a:rPr lang="en-US" altLang="ko-KR" sz="1400" b="1" dirty="0">
                <a:solidFill>
                  <a:schemeClr val="bg1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– S-1. </a:t>
            </a:r>
            <a:r>
              <a:rPr lang="ko-KR" altLang="en-US" sz="1400" b="1" dirty="0" err="1">
                <a:solidFill>
                  <a:schemeClr val="bg1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장유동</a:t>
            </a:r>
            <a:r>
              <a:rPr lang="ko-KR" altLang="en-US" sz="1400" b="1" dirty="0">
                <a:solidFill>
                  <a:schemeClr val="bg1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 </a:t>
            </a:r>
          </a:p>
        </p:txBody>
      </p:sp>
      <p:pic>
        <p:nvPicPr>
          <p:cNvPr id="7" name="그림 6">
            <a:extLst>
              <a:ext uri="{FF2B5EF4-FFF2-40B4-BE49-F238E27FC236}">
                <a16:creationId xmlns:a16="http://schemas.microsoft.com/office/drawing/2014/main" id="{8ADE6781-377D-6C5E-30A9-5BD8402BF4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2704" y="1324494"/>
            <a:ext cx="2752512" cy="2695055"/>
          </a:xfrm>
          <a:prstGeom prst="rect">
            <a:avLst/>
          </a:prstGeom>
          <a:ln w="15875">
            <a:solidFill>
              <a:schemeClr val="tx1"/>
            </a:solidFill>
          </a:ln>
        </p:spPr>
      </p:pic>
      <p:pic>
        <p:nvPicPr>
          <p:cNvPr id="10" name="그림 9">
            <a:extLst>
              <a:ext uri="{FF2B5EF4-FFF2-40B4-BE49-F238E27FC236}">
                <a16:creationId xmlns:a16="http://schemas.microsoft.com/office/drawing/2014/main" id="{0D708586-FCD1-E711-6359-704287051EA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2704" y="4191519"/>
            <a:ext cx="2763676" cy="972536"/>
          </a:xfrm>
          <a:prstGeom prst="rect">
            <a:avLst/>
          </a:prstGeom>
          <a:ln w="15875">
            <a:solidFill>
              <a:schemeClr val="tx1"/>
            </a:solidFill>
          </a:ln>
        </p:spPr>
      </p:pic>
      <p:graphicFrame>
        <p:nvGraphicFramePr>
          <p:cNvPr id="11" name="표 10">
            <a:extLst>
              <a:ext uri="{FF2B5EF4-FFF2-40B4-BE49-F238E27FC236}">
                <a16:creationId xmlns:a16="http://schemas.microsoft.com/office/drawing/2014/main" id="{EA6B938A-FA66-55E0-F10A-624391651CE0}"/>
              </a:ext>
            </a:extLst>
          </p:cNvPr>
          <p:cNvGraphicFramePr>
            <a:graphicFrameLocks noGrp="1"/>
          </p:cNvGraphicFramePr>
          <p:nvPr/>
        </p:nvGraphicFramePr>
        <p:xfrm>
          <a:off x="372704" y="5295900"/>
          <a:ext cx="2763676" cy="9725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31304">
                  <a:extLst>
                    <a:ext uri="{9D8B030D-6E8A-4147-A177-3AD203B41FA5}">
                      <a16:colId xmlns:a16="http://schemas.microsoft.com/office/drawing/2014/main" val="1754638359"/>
                    </a:ext>
                  </a:extLst>
                </a:gridCol>
                <a:gridCol w="931304">
                  <a:extLst>
                    <a:ext uri="{9D8B030D-6E8A-4147-A177-3AD203B41FA5}">
                      <a16:colId xmlns:a16="http://schemas.microsoft.com/office/drawing/2014/main" val="2975725959"/>
                    </a:ext>
                  </a:extLst>
                </a:gridCol>
                <a:gridCol w="901068">
                  <a:extLst>
                    <a:ext uri="{9D8B030D-6E8A-4147-A177-3AD203B41FA5}">
                      <a16:colId xmlns:a16="http://schemas.microsoft.com/office/drawing/2014/main" val="1530565623"/>
                    </a:ext>
                  </a:extLst>
                </a:gridCol>
              </a:tblGrid>
              <a:tr h="362936"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>
                          <a:solidFill>
                            <a:srgbClr val="00B0F0"/>
                          </a:solidFill>
                          <a:highlight>
                            <a:srgbClr val="FFFF00"/>
                          </a:highlight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23.11 </a:t>
                      </a:r>
                      <a:r>
                        <a:rPr lang="ko-KR" altLang="en-US" sz="1400" dirty="0">
                          <a:solidFill>
                            <a:srgbClr val="00B0F0"/>
                          </a:solidFill>
                          <a:highlight>
                            <a:srgbClr val="FFFF00"/>
                          </a:highlight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기준 네이버 호가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solidFill>
                          <a:srgbClr val="00B0F0"/>
                        </a:solidFill>
                        <a:latin typeface="경기천년제목 Bold" panose="02020803020101020101" pitchFamily="18" charset="-127"/>
                        <a:ea typeface="경기천년제목 Bold" panose="02020803020101020101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solidFill>
                          <a:srgbClr val="00B050"/>
                        </a:solidFill>
                        <a:latin typeface="경기천년제목 Bold" panose="02020803020101020101" pitchFamily="18" charset="-127"/>
                        <a:ea typeface="경기천년제목 Bold" panose="02020803020101020101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46325273"/>
                  </a:ext>
                </a:extLst>
              </a:tr>
              <a:tr h="23431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>
                          <a:solidFill>
                            <a:srgbClr val="FF0000"/>
                          </a:solidFill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매매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>
                          <a:solidFill>
                            <a:srgbClr val="0070C0"/>
                          </a:solidFill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전세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solidFill>
                            <a:schemeClr val="tx1"/>
                          </a:solidFill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전세가율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7421253"/>
                  </a:ext>
                </a:extLst>
              </a:tr>
              <a:tr h="20764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29,500</a:t>
                      </a:r>
                      <a:endParaRPr lang="ko-KR" altLang="en-US" sz="1400" dirty="0"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22,000</a:t>
                      </a:r>
                      <a:endParaRPr lang="ko-KR" altLang="en-US" sz="1400" dirty="0"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75%</a:t>
                      </a:r>
                      <a:endParaRPr lang="ko-KR" altLang="en-US" sz="1400" dirty="0"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140006"/>
                  </a:ext>
                </a:extLst>
              </a:tr>
            </a:tbl>
          </a:graphicData>
        </a:graphic>
      </p:graphicFrame>
      <p:pic>
        <p:nvPicPr>
          <p:cNvPr id="15" name="그림 14">
            <a:extLst>
              <a:ext uri="{FF2B5EF4-FFF2-40B4-BE49-F238E27FC236}">
                <a16:creationId xmlns:a16="http://schemas.microsoft.com/office/drawing/2014/main" id="{F298F3E8-1971-5AE1-AFE2-577BEE78033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59891" y="763229"/>
            <a:ext cx="2956199" cy="2574274"/>
          </a:xfrm>
          <a:prstGeom prst="rect">
            <a:avLst/>
          </a:prstGeom>
          <a:ln w="15875">
            <a:solidFill>
              <a:schemeClr val="tx1"/>
            </a:solidFill>
          </a:ln>
        </p:spPr>
      </p:pic>
      <p:pic>
        <p:nvPicPr>
          <p:cNvPr id="17" name="그림 16">
            <a:extLst>
              <a:ext uri="{FF2B5EF4-FFF2-40B4-BE49-F238E27FC236}">
                <a16:creationId xmlns:a16="http://schemas.microsoft.com/office/drawing/2014/main" id="{9100FE9A-0E90-E0BA-72DB-3808D21911F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59890" y="3520497"/>
            <a:ext cx="2956199" cy="3231059"/>
          </a:xfrm>
          <a:prstGeom prst="rect">
            <a:avLst/>
          </a:prstGeom>
          <a:ln w="15875">
            <a:solidFill>
              <a:schemeClr val="tx1"/>
            </a:solidFill>
          </a:ln>
        </p:spPr>
      </p:pic>
      <p:graphicFrame>
        <p:nvGraphicFramePr>
          <p:cNvPr id="18" name="표 24">
            <a:extLst>
              <a:ext uri="{FF2B5EF4-FFF2-40B4-BE49-F238E27FC236}">
                <a16:creationId xmlns:a16="http://schemas.microsoft.com/office/drawing/2014/main" id="{39F42226-F3E8-350F-E487-4331F64D406D}"/>
              </a:ext>
            </a:extLst>
          </p:cNvPr>
          <p:cNvGraphicFramePr>
            <a:graphicFrameLocks noGrp="1"/>
          </p:cNvGraphicFramePr>
          <p:nvPr/>
        </p:nvGraphicFramePr>
        <p:xfrm>
          <a:off x="6356351" y="781050"/>
          <a:ext cx="2797173" cy="1143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32391">
                  <a:extLst>
                    <a:ext uri="{9D8B030D-6E8A-4147-A177-3AD203B41FA5}">
                      <a16:colId xmlns:a16="http://schemas.microsoft.com/office/drawing/2014/main" val="3219045834"/>
                    </a:ext>
                  </a:extLst>
                </a:gridCol>
                <a:gridCol w="932391">
                  <a:extLst>
                    <a:ext uri="{9D8B030D-6E8A-4147-A177-3AD203B41FA5}">
                      <a16:colId xmlns:a16="http://schemas.microsoft.com/office/drawing/2014/main" val="855906887"/>
                    </a:ext>
                  </a:extLst>
                </a:gridCol>
                <a:gridCol w="932391">
                  <a:extLst>
                    <a:ext uri="{9D8B030D-6E8A-4147-A177-3AD203B41FA5}">
                      <a16:colId xmlns:a16="http://schemas.microsoft.com/office/drawing/2014/main" val="3069419114"/>
                    </a:ext>
                  </a:extLst>
                </a:gridCol>
              </a:tblGrid>
              <a:tr h="36293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solidFill>
                            <a:srgbClr val="FF0000"/>
                          </a:solidFill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환경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solidFill>
                            <a:srgbClr val="00B0F0"/>
                          </a:solidFill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학군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solidFill>
                            <a:srgbClr val="00B050"/>
                          </a:solidFill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교통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20048000"/>
                  </a:ext>
                </a:extLst>
              </a:tr>
              <a:tr h="20764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C</a:t>
                      </a:r>
                      <a:endParaRPr lang="ko-KR" altLang="en-US" dirty="0"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C</a:t>
                      </a:r>
                      <a:endParaRPr lang="ko-KR" altLang="en-US" dirty="0"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92981695"/>
                  </a:ext>
                </a:extLst>
              </a:tr>
              <a:tr h="37098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1km</a:t>
                      </a:r>
                      <a:r>
                        <a:rPr lang="ko-KR" altLang="en-US" sz="1050" dirty="0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내</a:t>
                      </a:r>
                      <a:endParaRPr lang="en-US" altLang="ko-KR" sz="1050" dirty="0"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  <a:p>
                      <a:pPr algn="ctr" latinLnBrk="1"/>
                      <a:r>
                        <a:rPr lang="ko-KR" altLang="en-US" sz="1050" dirty="0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백화점 없음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err="1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수남초</a:t>
                      </a:r>
                      <a:r>
                        <a:rPr lang="en-US" altLang="ko-KR" sz="900" dirty="0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24.2</a:t>
                      </a:r>
                      <a:r>
                        <a:rPr lang="ko-KR" altLang="en-US" sz="900" dirty="0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명</a:t>
                      </a:r>
                      <a:endParaRPr lang="en-US" altLang="ko-KR" sz="900" dirty="0"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  <a:p>
                      <a:pPr algn="ctr" latinLnBrk="1"/>
                      <a:r>
                        <a:rPr lang="ko-KR" altLang="en-US" sz="900" dirty="0" err="1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수남중</a:t>
                      </a:r>
                      <a:endParaRPr lang="ko-KR" altLang="en-US" sz="1100" dirty="0"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1400" dirty="0"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82725130"/>
                  </a:ext>
                </a:extLst>
              </a:tr>
            </a:tbl>
          </a:graphicData>
        </a:graphic>
      </p:graphicFrame>
      <p:sp>
        <p:nvSpPr>
          <p:cNvPr id="19" name="직사각형 18">
            <a:extLst>
              <a:ext uri="{FF2B5EF4-FFF2-40B4-BE49-F238E27FC236}">
                <a16:creationId xmlns:a16="http://schemas.microsoft.com/office/drawing/2014/main" id="{87E578A7-268F-7772-4FDE-BFD557C1F769}"/>
              </a:ext>
            </a:extLst>
          </p:cNvPr>
          <p:cNvSpPr/>
          <p:nvPr/>
        </p:nvSpPr>
        <p:spPr>
          <a:xfrm>
            <a:off x="6372226" y="2080565"/>
            <a:ext cx="2810797" cy="160020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율하</a:t>
            </a:r>
            <a:r>
              <a:rPr lang="en-US" altLang="ko-KR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1</a:t>
            </a:r>
            <a:r>
              <a:rPr lang="ko-KR" altLang="en-US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과 율하</a:t>
            </a:r>
            <a:r>
              <a:rPr lang="en-US" altLang="ko-KR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2</a:t>
            </a:r>
            <a:r>
              <a:rPr lang="ko-KR" altLang="en-US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의 경계</a:t>
            </a:r>
            <a:r>
              <a:rPr lang="en-US" altLang="ko-KR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. </a:t>
            </a:r>
            <a:r>
              <a:rPr lang="ko-KR" altLang="en-US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대로변을 끼고 있다</a:t>
            </a:r>
            <a:r>
              <a:rPr lang="en-US" altLang="ko-KR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. </a:t>
            </a:r>
            <a:r>
              <a:rPr lang="ko-KR" altLang="en-US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뒤쪽으로 임대</a:t>
            </a:r>
            <a:r>
              <a:rPr lang="en-US" altLang="ko-KR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(</a:t>
            </a:r>
            <a:r>
              <a:rPr lang="ko-KR" altLang="en-US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주공</a:t>
            </a:r>
            <a:r>
              <a:rPr lang="en-US" altLang="ko-KR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)</a:t>
            </a:r>
            <a:r>
              <a:rPr lang="ko-KR" altLang="en-US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아파트를 끼고 있어 선호 되기 어려울 </a:t>
            </a:r>
            <a:r>
              <a:rPr lang="ko-KR" altLang="en-US" sz="1100" dirty="0" err="1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것같음</a:t>
            </a:r>
            <a:r>
              <a:rPr lang="en-US" altLang="ko-KR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. </a:t>
            </a:r>
            <a:r>
              <a:rPr lang="ko-KR" altLang="en-US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앞에 초 중을 끼고 있음</a:t>
            </a:r>
            <a:r>
              <a:rPr lang="en-US" altLang="ko-KR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. </a:t>
            </a:r>
            <a:r>
              <a:rPr lang="ko-KR" altLang="en-US" sz="1100" dirty="0" err="1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집컨디션에따라</a:t>
            </a:r>
            <a:r>
              <a:rPr lang="ko-KR" altLang="en-US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 전세가가 </a:t>
            </a:r>
            <a:r>
              <a:rPr lang="ko-KR" altLang="en-US" sz="1100" dirty="0" err="1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더높게도</a:t>
            </a:r>
            <a:r>
              <a:rPr lang="ko-KR" altLang="en-US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 형성됨</a:t>
            </a:r>
            <a:r>
              <a:rPr lang="en-US" altLang="ko-KR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.</a:t>
            </a:r>
          </a:p>
          <a:p>
            <a:r>
              <a:rPr lang="ko-KR" altLang="en-US" sz="1100" dirty="0" err="1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전고점</a:t>
            </a:r>
            <a:r>
              <a:rPr lang="ko-KR" altLang="en-US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 </a:t>
            </a:r>
            <a:r>
              <a:rPr lang="en-US" altLang="ko-KR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-</a:t>
            </a:r>
            <a:r>
              <a:rPr lang="ko-KR" altLang="en-US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 </a:t>
            </a:r>
            <a:r>
              <a:rPr lang="en-US" altLang="ko-KR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15%</a:t>
            </a:r>
            <a:r>
              <a:rPr lang="ko-KR" altLang="en-US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까지 회복을 함</a:t>
            </a:r>
            <a:r>
              <a:rPr lang="en-US" altLang="ko-KR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. </a:t>
            </a:r>
            <a:r>
              <a:rPr lang="ko-KR" altLang="en-US" sz="1100" dirty="0" err="1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무거운분들이</a:t>
            </a:r>
            <a:r>
              <a:rPr lang="ko-KR" altLang="en-US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 살고 계시는듯</a:t>
            </a:r>
            <a:endParaRPr lang="en-US" altLang="ko-KR" sz="1100" dirty="0">
              <a:solidFill>
                <a:prstClr val="black"/>
              </a:solidFill>
              <a:latin typeface="이사만루체 Light" panose="00000300000000000000" pitchFamily="2" charset="-127"/>
              <a:ea typeface="이사만루체 Light" panose="00000300000000000000" pitchFamily="2" charset="-127"/>
            </a:endParaRPr>
          </a:p>
        </p:txBody>
      </p:sp>
      <p:pic>
        <p:nvPicPr>
          <p:cNvPr id="21" name="그림 20">
            <a:extLst>
              <a:ext uri="{FF2B5EF4-FFF2-40B4-BE49-F238E27FC236}">
                <a16:creationId xmlns:a16="http://schemas.microsoft.com/office/drawing/2014/main" id="{B82B11B3-FDA5-4D23-211E-78DEBC384EF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43310" y="3870674"/>
            <a:ext cx="2711105" cy="2841586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23" name="그림 22">
            <a:extLst>
              <a:ext uri="{FF2B5EF4-FFF2-40B4-BE49-F238E27FC236}">
                <a16:creationId xmlns:a16="http://schemas.microsoft.com/office/drawing/2014/main" id="{79E1C349-579A-F898-32E6-7E2C320F302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323284" y="920301"/>
            <a:ext cx="2698955" cy="5574129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764164167"/>
      </p:ext>
    </p:extLst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양쪽 모서리가 둥근 사각형 168"/>
          <p:cNvSpPr/>
          <p:nvPr/>
        </p:nvSpPr>
        <p:spPr>
          <a:xfrm rot="5400000">
            <a:off x="13078304" y="3303255"/>
            <a:ext cx="907577" cy="1003308"/>
          </a:xfrm>
          <a:prstGeom prst="round2SameRect">
            <a:avLst>
              <a:gd name="adj1" fmla="val 16667"/>
              <a:gd name="adj2" fmla="val 0"/>
            </a:avLst>
          </a:prstGeom>
          <a:solidFill>
            <a:schemeClr val="bg1"/>
          </a:solidFill>
          <a:ln w="28575">
            <a:solidFill>
              <a:srgbClr val="4C474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457200" marR="0" lvl="1" indent="0" algn="l" defTabSz="914400" rtl="0" eaLnBrk="1" latin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endParaRPr kumimoji="0" lang="ko-KR" altLang="en-US" sz="1000" b="0" i="0" u="none" strike="noStrike" kern="1200" cap="none" spc="0" normalizeH="0" baseline="0">
              <a:solidFill>
                <a:prstClr val="white"/>
              </a:solidFill>
              <a:effectLst/>
              <a:uLnTx/>
              <a:uFillTx/>
              <a:latin typeface="맑은 고딕"/>
              <a:ea typeface="맑은 고딕"/>
              <a:cs typeface="+mn-cs"/>
            </a:endParaRPr>
          </a:p>
        </p:txBody>
      </p:sp>
      <p:sp>
        <p:nvSpPr>
          <p:cNvPr id="168" name="직사각형 167"/>
          <p:cNvSpPr/>
          <p:nvPr/>
        </p:nvSpPr>
        <p:spPr>
          <a:xfrm>
            <a:off x="13723392" y="5009620"/>
            <a:ext cx="899605" cy="6368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r>
              <a:rPr kumimoji="0" lang="en-US" altLang="ko-KR" sz="3600" b="1" i="0" u="none" strike="noStrike" kern="1200" cap="none" spc="0" normalizeH="0" baseline="0">
                <a:solidFill>
                  <a:srgbClr val="FF8A2D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15</a:t>
            </a:r>
            <a:r>
              <a:rPr kumimoji="0" lang="en-US" altLang="ko-KR" sz="1600" b="1" i="0" u="none" strike="noStrike" kern="1200" cap="none" spc="0" normalizeH="0" baseline="0">
                <a:solidFill>
                  <a:srgbClr val="FF8A2D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%</a:t>
            </a:r>
            <a:endParaRPr kumimoji="0" lang="en-US" altLang="ko-KR" sz="1600" b="1" i="0" u="none" strike="noStrike" kern="1200" cap="none" spc="0" normalizeH="0" baseline="0">
              <a:solidFill>
                <a:srgbClr val="FF8A2D"/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173" name="직사각형 172"/>
          <p:cNvSpPr/>
          <p:nvPr/>
        </p:nvSpPr>
        <p:spPr>
          <a:xfrm>
            <a:off x="14418125" y="3481744"/>
            <a:ext cx="89960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r>
              <a:rPr kumimoji="0" lang="en-US" altLang="ko-KR" sz="3600" b="1" i="0" u="none" strike="noStrike" kern="1200" cap="none" spc="0" normalizeH="0" baseline="0">
                <a:solidFill>
                  <a:srgbClr val="FF8A2D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15</a:t>
            </a:r>
            <a:r>
              <a:rPr kumimoji="0" lang="en-US" altLang="ko-KR" sz="1600" b="1" i="0" u="none" strike="noStrike" kern="1200" cap="none" spc="0" normalizeH="0" baseline="0">
                <a:solidFill>
                  <a:srgbClr val="FF8A2D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%</a:t>
            </a:r>
            <a:endParaRPr kumimoji="0" lang="en-US" altLang="ko-KR" sz="1600" b="1" i="0" u="none" strike="noStrike" kern="1200" cap="none" spc="0" normalizeH="0" baseline="0">
              <a:solidFill>
                <a:srgbClr val="FF8A2D"/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181" name="양쪽 모서리가 둥근 사각형 180"/>
          <p:cNvSpPr/>
          <p:nvPr/>
        </p:nvSpPr>
        <p:spPr>
          <a:xfrm rot="5400000">
            <a:off x="12576649" y="4541146"/>
            <a:ext cx="907577" cy="1003308"/>
          </a:xfrm>
          <a:prstGeom prst="round2SameRect">
            <a:avLst>
              <a:gd name="adj1" fmla="val 16667"/>
              <a:gd name="adj2" fmla="val 0"/>
            </a:avLst>
          </a:prstGeom>
          <a:solidFill>
            <a:schemeClr val="bg1"/>
          </a:solidFill>
          <a:ln w="28575">
            <a:solidFill>
              <a:srgbClr val="4C474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457200" marR="0" lvl="1" indent="0" algn="l" defTabSz="914400" rtl="0" eaLnBrk="1" latin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endParaRPr kumimoji="0" lang="ko-KR" altLang="en-US" sz="1000" b="0" i="0" u="none" strike="noStrike" kern="1200" cap="none" spc="0" normalizeH="0" baseline="0">
              <a:solidFill>
                <a:prstClr val="white"/>
              </a:solidFill>
              <a:effectLst/>
              <a:uLnTx/>
              <a:uFillTx/>
              <a:latin typeface="맑은 고딕"/>
              <a:ea typeface="맑은 고딕"/>
              <a:cs typeface="+mn-cs"/>
            </a:endParaRPr>
          </a:p>
        </p:txBody>
      </p:sp>
      <p:sp>
        <p:nvSpPr>
          <p:cNvPr id="182" name="직사각형 181"/>
          <p:cNvSpPr/>
          <p:nvPr/>
        </p:nvSpPr>
        <p:spPr>
          <a:xfrm>
            <a:off x="13134142" y="2142479"/>
            <a:ext cx="89960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r>
              <a:rPr kumimoji="0" lang="en-US" altLang="ko-KR" sz="3600" b="1" i="0" u="none" strike="noStrike" kern="1200" cap="none" spc="0" normalizeH="0" baseline="0" dirty="0">
                <a:solidFill>
                  <a:srgbClr val="FF8A2D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15</a:t>
            </a:r>
            <a:r>
              <a:rPr kumimoji="0" lang="en-US" altLang="ko-KR" sz="1600" b="1" i="0" u="none" strike="noStrike" kern="1200" cap="none" spc="0" normalizeH="0" baseline="0" dirty="0">
                <a:solidFill>
                  <a:srgbClr val="FF8A2D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%</a:t>
            </a:r>
            <a:endParaRPr kumimoji="0" lang="en-US" altLang="ko-KR" sz="1600" b="1" i="0" u="none" strike="noStrike" kern="1200" cap="none" spc="0" normalizeH="0" baseline="0" dirty="0">
              <a:solidFill>
                <a:srgbClr val="FF8A2D"/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8" name="사각형: 둥근 모서리 7">
            <a:extLst>
              <a:ext uri="{FF2B5EF4-FFF2-40B4-BE49-F238E27FC236}">
                <a16:creationId xmlns:a16="http://schemas.microsoft.com/office/drawing/2014/main" id="{8F7AA2A7-55B1-E88E-F1BB-45FE35A30A85}"/>
              </a:ext>
            </a:extLst>
          </p:cNvPr>
          <p:cNvSpPr/>
          <p:nvPr/>
        </p:nvSpPr>
        <p:spPr>
          <a:xfrm>
            <a:off x="326309" y="744179"/>
            <a:ext cx="3093166" cy="408345"/>
          </a:xfrm>
          <a:prstGeom prst="round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>
                <a:solidFill>
                  <a:schemeClr val="tx1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S-1. </a:t>
            </a:r>
            <a:r>
              <a:rPr lang="ko-KR" altLang="en-US" dirty="0">
                <a:solidFill>
                  <a:schemeClr val="tx1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율현마을</a:t>
            </a:r>
            <a:r>
              <a:rPr lang="en-US" altLang="ko-KR" dirty="0">
                <a:solidFill>
                  <a:schemeClr val="tx1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9</a:t>
            </a:r>
            <a:r>
              <a:rPr lang="ko-KR" altLang="en-US" dirty="0">
                <a:solidFill>
                  <a:schemeClr val="tx1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단지</a:t>
            </a:r>
            <a:r>
              <a:rPr lang="en-US" altLang="ko-KR" dirty="0">
                <a:solidFill>
                  <a:schemeClr val="tx1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e</a:t>
            </a:r>
            <a:r>
              <a:rPr lang="ko-KR" altLang="en-US" dirty="0">
                <a:solidFill>
                  <a:schemeClr val="tx1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편한세상</a:t>
            </a:r>
          </a:p>
        </p:txBody>
      </p:sp>
      <p:sp>
        <p:nvSpPr>
          <p:cNvPr id="3" name="TextBox 2">
            <a:hlinkClick r:id="rId2"/>
            <a:extLst>
              <a:ext uri="{FF2B5EF4-FFF2-40B4-BE49-F238E27FC236}">
                <a16:creationId xmlns:a16="http://schemas.microsoft.com/office/drawing/2014/main" id="{ED188ACB-F78B-CF3B-EDD8-87D8291EB78F}"/>
              </a:ext>
            </a:extLst>
          </p:cNvPr>
          <p:cNvSpPr txBox="1"/>
          <p:nvPr/>
        </p:nvSpPr>
        <p:spPr>
          <a:xfrm>
            <a:off x="12192000" y="656636"/>
            <a:ext cx="19228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err="1"/>
              <a:t>부자아내제인</a:t>
            </a:r>
            <a:endParaRPr lang="ko-KR" altLang="en-US" dirty="0"/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27EE134C-5DAE-5F21-2C79-05CB6055576B}"/>
              </a:ext>
            </a:extLst>
          </p:cNvPr>
          <p:cNvSpPr/>
          <p:nvPr/>
        </p:nvSpPr>
        <p:spPr>
          <a:xfrm>
            <a:off x="0" y="0"/>
            <a:ext cx="12192000" cy="489526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400" b="1" dirty="0">
                <a:solidFill>
                  <a:schemeClr val="bg1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단지분석 </a:t>
            </a:r>
            <a:r>
              <a:rPr lang="en-US" altLang="ko-KR" sz="1400" b="1" dirty="0">
                <a:solidFill>
                  <a:schemeClr val="bg1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– S-1. </a:t>
            </a:r>
            <a:r>
              <a:rPr lang="ko-KR" altLang="en-US" sz="1400" b="1" dirty="0" err="1">
                <a:solidFill>
                  <a:schemeClr val="bg1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장유동</a:t>
            </a:r>
            <a:r>
              <a:rPr lang="ko-KR" altLang="en-US" sz="1400" b="1" dirty="0">
                <a:solidFill>
                  <a:schemeClr val="bg1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 </a:t>
            </a:r>
          </a:p>
        </p:txBody>
      </p:sp>
      <p:pic>
        <p:nvPicPr>
          <p:cNvPr id="7" name="그림 6">
            <a:extLst>
              <a:ext uri="{FF2B5EF4-FFF2-40B4-BE49-F238E27FC236}">
                <a16:creationId xmlns:a16="http://schemas.microsoft.com/office/drawing/2014/main" id="{8ADE6781-377D-6C5E-30A9-5BD8402BF4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2704" y="1207327"/>
            <a:ext cx="2585410" cy="2712892"/>
          </a:xfrm>
          <a:prstGeom prst="rect">
            <a:avLst/>
          </a:prstGeom>
          <a:ln w="15875">
            <a:solidFill>
              <a:schemeClr val="tx1"/>
            </a:solidFill>
          </a:ln>
        </p:spPr>
      </p:pic>
      <p:pic>
        <p:nvPicPr>
          <p:cNvPr id="10" name="그림 9">
            <a:extLst>
              <a:ext uri="{FF2B5EF4-FFF2-40B4-BE49-F238E27FC236}">
                <a16:creationId xmlns:a16="http://schemas.microsoft.com/office/drawing/2014/main" id="{0D708586-FCD1-E711-6359-704287051EA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2704" y="4128075"/>
            <a:ext cx="2585410" cy="972536"/>
          </a:xfrm>
          <a:prstGeom prst="rect">
            <a:avLst/>
          </a:prstGeom>
          <a:ln w="15875">
            <a:solidFill>
              <a:schemeClr val="tx1"/>
            </a:solidFill>
          </a:ln>
        </p:spPr>
      </p:pic>
      <p:graphicFrame>
        <p:nvGraphicFramePr>
          <p:cNvPr id="11" name="표 10">
            <a:extLst>
              <a:ext uri="{FF2B5EF4-FFF2-40B4-BE49-F238E27FC236}">
                <a16:creationId xmlns:a16="http://schemas.microsoft.com/office/drawing/2014/main" id="{EA6B938A-FA66-55E0-F10A-624391651CE0}"/>
              </a:ext>
            </a:extLst>
          </p:cNvPr>
          <p:cNvGraphicFramePr>
            <a:graphicFrameLocks noGrp="1"/>
          </p:cNvGraphicFramePr>
          <p:nvPr/>
        </p:nvGraphicFramePr>
        <p:xfrm>
          <a:off x="372704" y="5295900"/>
          <a:ext cx="2627169" cy="9725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85304">
                  <a:extLst>
                    <a:ext uri="{9D8B030D-6E8A-4147-A177-3AD203B41FA5}">
                      <a16:colId xmlns:a16="http://schemas.microsoft.com/office/drawing/2014/main" val="1754638359"/>
                    </a:ext>
                  </a:extLst>
                </a:gridCol>
                <a:gridCol w="885304">
                  <a:extLst>
                    <a:ext uri="{9D8B030D-6E8A-4147-A177-3AD203B41FA5}">
                      <a16:colId xmlns:a16="http://schemas.microsoft.com/office/drawing/2014/main" val="2975725959"/>
                    </a:ext>
                  </a:extLst>
                </a:gridCol>
                <a:gridCol w="856561">
                  <a:extLst>
                    <a:ext uri="{9D8B030D-6E8A-4147-A177-3AD203B41FA5}">
                      <a16:colId xmlns:a16="http://schemas.microsoft.com/office/drawing/2014/main" val="1530565623"/>
                    </a:ext>
                  </a:extLst>
                </a:gridCol>
              </a:tblGrid>
              <a:tr h="362936"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>
                          <a:solidFill>
                            <a:srgbClr val="00B0F0"/>
                          </a:solidFill>
                          <a:highlight>
                            <a:srgbClr val="FFFF00"/>
                          </a:highlight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23.11 </a:t>
                      </a:r>
                      <a:r>
                        <a:rPr lang="ko-KR" altLang="en-US" sz="1400" dirty="0">
                          <a:solidFill>
                            <a:srgbClr val="00B0F0"/>
                          </a:solidFill>
                          <a:highlight>
                            <a:srgbClr val="FFFF00"/>
                          </a:highlight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기준 네이버 호가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solidFill>
                          <a:srgbClr val="00B0F0"/>
                        </a:solidFill>
                        <a:latin typeface="경기천년제목 Bold" panose="02020803020101020101" pitchFamily="18" charset="-127"/>
                        <a:ea typeface="경기천년제목 Bold" panose="02020803020101020101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solidFill>
                          <a:srgbClr val="00B050"/>
                        </a:solidFill>
                        <a:latin typeface="경기천년제목 Bold" panose="02020803020101020101" pitchFamily="18" charset="-127"/>
                        <a:ea typeface="경기천년제목 Bold" panose="02020803020101020101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46325273"/>
                  </a:ext>
                </a:extLst>
              </a:tr>
              <a:tr h="23431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>
                          <a:solidFill>
                            <a:srgbClr val="FF0000"/>
                          </a:solidFill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매매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>
                          <a:solidFill>
                            <a:srgbClr val="0070C0"/>
                          </a:solidFill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전세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solidFill>
                            <a:schemeClr val="tx1"/>
                          </a:solidFill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전세가율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7421253"/>
                  </a:ext>
                </a:extLst>
              </a:tr>
              <a:tr h="20764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34,500</a:t>
                      </a:r>
                      <a:endParaRPr lang="ko-KR" altLang="en-US" sz="1400" dirty="0"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27,000</a:t>
                      </a:r>
                      <a:endParaRPr lang="ko-KR" altLang="en-US" sz="1400" dirty="0"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78%</a:t>
                      </a:r>
                      <a:endParaRPr lang="ko-KR" altLang="en-US" sz="1400" dirty="0"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140006"/>
                  </a:ext>
                </a:extLst>
              </a:tr>
            </a:tbl>
          </a:graphicData>
        </a:graphic>
      </p:graphicFrame>
      <p:pic>
        <p:nvPicPr>
          <p:cNvPr id="15" name="그림 14">
            <a:extLst>
              <a:ext uri="{FF2B5EF4-FFF2-40B4-BE49-F238E27FC236}">
                <a16:creationId xmlns:a16="http://schemas.microsoft.com/office/drawing/2014/main" id="{F298F3E8-1971-5AE1-AFE2-577BEE78033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6300" y="929845"/>
            <a:ext cx="2956199" cy="2406775"/>
          </a:xfrm>
          <a:prstGeom prst="rect">
            <a:avLst/>
          </a:prstGeom>
          <a:ln w="15875">
            <a:solidFill>
              <a:schemeClr val="tx1"/>
            </a:solidFill>
          </a:ln>
        </p:spPr>
      </p:pic>
      <p:pic>
        <p:nvPicPr>
          <p:cNvPr id="17" name="그림 16">
            <a:extLst>
              <a:ext uri="{FF2B5EF4-FFF2-40B4-BE49-F238E27FC236}">
                <a16:creationId xmlns:a16="http://schemas.microsoft.com/office/drawing/2014/main" id="{9100FE9A-0E90-E0BA-72DB-3808D21911F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06141" y="3521381"/>
            <a:ext cx="2843386" cy="3230150"/>
          </a:xfrm>
          <a:prstGeom prst="rect">
            <a:avLst/>
          </a:prstGeom>
          <a:ln w="15875">
            <a:solidFill>
              <a:schemeClr val="tx1"/>
            </a:solidFill>
          </a:ln>
        </p:spPr>
      </p:pic>
      <p:graphicFrame>
        <p:nvGraphicFramePr>
          <p:cNvPr id="18" name="표 24">
            <a:extLst>
              <a:ext uri="{FF2B5EF4-FFF2-40B4-BE49-F238E27FC236}">
                <a16:creationId xmlns:a16="http://schemas.microsoft.com/office/drawing/2014/main" id="{39F42226-F3E8-350F-E487-4331F64D406D}"/>
              </a:ext>
            </a:extLst>
          </p:cNvPr>
          <p:cNvGraphicFramePr>
            <a:graphicFrameLocks noGrp="1"/>
          </p:cNvGraphicFramePr>
          <p:nvPr/>
        </p:nvGraphicFramePr>
        <p:xfrm>
          <a:off x="6356351" y="781050"/>
          <a:ext cx="2797173" cy="1143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32391">
                  <a:extLst>
                    <a:ext uri="{9D8B030D-6E8A-4147-A177-3AD203B41FA5}">
                      <a16:colId xmlns:a16="http://schemas.microsoft.com/office/drawing/2014/main" val="3219045834"/>
                    </a:ext>
                  </a:extLst>
                </a:gridCol>
                <a:gridCol w="932391">
                  <a:extLst>
                    <a:ext uri="{9D8B030D-6E8A-4147-A177-3AD203B41FA5}">
                      <a16:colId xmlns:a16="http://schemas.microsoft.com/office/drawing/2014/main" val="855906887"/>
                    </a:ext>
                  </a:extLst>
                </a:gridCol>
                <a:gridCol w="932391">
                  <a:extLst>
                    <a:ext uri="{9D8B030D-6E8A-4147-A177-3AD203B41FA5}">
                      <a16:colId xmlns:a16="http://schemas.microsoft.com/office/drawing/2014/main" val="3069419114"/>
                    </a:ext>
                  </a:extLst>
                </a:gridCol>
              </a:tblGrid>
              <a:tr h="36293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solidFill>
                            <a:srgbClr val="FF0000"/>
                          </a:solidFill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환경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solidFill>
                            <a:srgbClr val="00B0F0"/>
                          </a:solidFill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학군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solidFill>
                            <a:srgbClr val="00B050"/>
                          </a:solidFill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교통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20048000"/>
                  </a:ext>
                </a:extLst>
              </a:tr>
              <a:tr h="20764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C</a:t>
                      </a:r>
                      <a:endParaRPr lang="ko-KR" altLang="en-US" dirty="0"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C</a:t>
                      </a:r>
                      <a:endParaRPr lang="ko-KR" altLang="en-US" dirty="0"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92981695"/>
                  </a:ext>
                </a:extLst>
              </a:tr>
              <a:tr h="37098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1km</a:t>
                      </a:r>
                      <a:r>
                        <a:rPr lang="ko-KR" altLang="en-US" sz="1050" dirty="0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내</a:t>
                      </a:r>
                      <a:endParaRPr lang="en-US" altLang="ko-KR" sz="1050" dirty="0"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  <a:p>
                      <a:pPr algn="ctr" latinLnBrk="1"/>
                      <a:r>
                        <a:rPr lang="ko-KR" altLang="en-US" sz="1050" dirty="0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백화점 없음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err="1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수남초</a:t>
                      </a:r>
                      <a:r>
                        <a:rPr lang="en-US" altLang="ko-KR" sz="900" dirty="0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24.2</a:t>
                      </a:r>
                      <a:r>
                        <a:rPr lang="ko-KR" altLang="en-US" sz="900" dirty="0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명</a:t>
                      </a:r>
                      <a:endParaRPr lang="en-US" altLang="ko-KR" sz="900" dirty="0"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  <a:p>
                      <a:pPr algn="ctr" latinLnBrk="1"/>
                      <a:r>
                        <a:rPr lang="ko-KR" altLang="en-US" sz="900" dirty="0" err="1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수남중</a:t>
                      </a:r>
                      <a:endParaRPr lang="ko-KR" altLang="en-US" sz="1100" dirty="0"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1400" dirty="0"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82725130"/>
                  </a:ext>
                </a:extLst>
              </a:tr>
            </a:tbl>
          </a:graphicData>
        </a:graphic>
      </p:graphicFrame>
      <p:sp>
        <p:nvSpPr>
          <p:cNvPr id="19" name="직사각형 18">
            <a:extLst>
              <a:ext uri="{FF2B5EF4-FFF2-40B4-BE49-F238E27FC236}">
                <a16:creationId xmlns:a16="http://schemas.microsoft.com/office/drawing/2014/main" id="{87E578A7-268F-7772-4FDE-BFD557C1F769}"/>
              </a:ext>
            </a:extLst>
          </p:cNvPr>
          <p:cNvSpPr/>
          <p:nvPr/>
        </p:nvSpPr>
        <p:spPr>
          <a:xfrm>
            <a:off x="6372226" y="2080565"/>
            <a:ext cx="2810797" cy="160020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바닥을 얼른 다지고 </a:t>
            </a:r>
            <a:r>
              <a:rPr lang="ko-KR" altLang="en-US" sz="1100" dirty="0" err="1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상승중</a:t>
            </a:r>
            <a:r>
              <a:rPr lang="en-US" altLang="ko-KR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. </a:t>
            </a:r>
            <a:r>
              <a:rPr lang="ko-KR" altLang="en-US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전세는 </a:t>
            </a:r>
            <a:r>
              <a:rPr lang="ko-KR" altLang="en-US" sz="1100" dirty="0" err="1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컨디션에따라</a:t>
            </a:r>
            <a:r>
              <a:rPr lang="ko-KR" altLang="en-US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 위아래 갭이 조금 있음</a:t>
            </a:r>
            <a:r>
              <a:rPr lang="en-US" altLang="ko-KR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. </a:t>
            </a:r>
            <a:r>
              <a:rPr lang="ko-KR" altLang="en-US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주차난이 예상되고</a:t>
            </a:r>
            <a:r>
              <a:rPr lang="en-US" altLang="ko-KR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, </a:t>
            </a:r>
            <a:r>
              <a:rPr lang="ko-KR" altLang="en-US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단지내에서 바로 메인 상권</a:t>
            </a:r>
            <a:r>
              <a:rPr lang="en-US" altLang="ko-KR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+</a:t>
            </a:r>
            <a:r>
              <a:rPr lang="ko-KR" altLang="en-US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학원가를 </a:t>
            </a:r>
            <a:r>
              <a:rPr lang="ko-KR" altLang="en-US" sz="1100" dirty="0" err="1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이용할수있어서</a:t>
            </a:r>
            <a:r>
              <a:rPr lang="ko-KR" altLang="en-US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 </a:t>
            </a:r>
            <a:r>
              <a:rPr lang="ko-KR" altLang="en-US" sz="1100" dirty="0" err="1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수남초와</a:t>
            </a:r>
            <a:r>
              <a:rPr lang="ko-KR" altLang="en-US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 상권사이에 들어가 있어서 초등학생부모들의 수요가 </a:t>
            </a:r>
            <a:r>
              <a:rPr lang="ko-KR" altLang="en-US" sz="1100" dirty="0" err="1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있을수</a:t>
            </a:r>
            <a:r>
              <a:rPr lang="ko-KR" altLang="en-US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 </a:t>
            </a:r>
            <a:r>
              <a:rPr lang="ko-KR" altLang="en-US" sz="1100" dirty="0" err="1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있을것</a:t>
            </a:r>
            <a:r>
              <a:rPr lang="ko-KR" altLang="en-US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 같음</a:t>
            </a:r>
            <a:r>
              <a:rPr lang="en-US" altLang="ko-KR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. </a:t>
            </a:r>
            <a:r>
              <a:rPr lang="ko-KR" altLang="en-US" sz="1100" dirty="0" err="1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학교와아파트사이의</a:t>
            </a:r>
            <a:r>
              <a:rPr lang="ko-KR" altLang="en-US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 공원으로 가게 되면 횡단보도 등을 건너지 않아도 됨</a:t>
            </a:r>
            <a:r>
              <a:rPr lang="en-US" altLang="ko-KR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.</a:t>
            </a:r>
          </a:p>
          <a:p>
            <a:r>
              <a:rPr lang="ko-KR" altLang="en-US" sz="1100" dirty="0" err="1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전고점</a:t>
            </a:r>
            <a:r>
              <a:rPr lang="ko-KR" altLang="en-US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 대비 </a:t>
            </a:r>
            <a:r>
              <a:rPr lang="en-US" altLang="ko-KR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-15%</a:t>
            </a:r>
            <a:r>
              <a:rPr lang="ko-KR" altLang="en-US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로 많이 회복해 보임</a:t>
            </a:r>
            <a:r>
              <a:rPr lang="en-US" altLang="ko-KR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.</a:t>
            </a:r>
          </a:p>
        </p:txBody>
      </p:sp>
      <p:pic>
        <p:nvPicPr>
          <p:cNvPr id="21" name="그림 20">
            <a:extLst>
              <a:ext uri="{FF2B5EF4-FFF2-40B4-BE49-F238E27FC236}">
                <a16:creationId xmlns:a16="http://schemas.microsoft.com/office/drawing/2014/main" id="{B82B11B3-FDA5-4D23-211E-78DEBC384EF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43310" y="3874299"/>
            <a:ext cx="2711105" cy="2834336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23" name="그림 22">
            <a:extLst>
              <a:ext uri="{FF2B5EF4-FFF2-40B4-BE49-F238E27FC236}">
                <a16:creationId xmlns:a16="http://schemas.microsoft.com/office/drawing/2014/main" id="{79E1C349-579A-F898-32E6-7E2C320F302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323284" y="929845"/>
            <a:ext cx="2698955" cy="5555041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904266887"/>
      </p:ext>
    </p:extLst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양쪽 모서리가 둥근 사각형 168"/>
          <p:cNvSpPr/>
          <p:nvPr/>
        </p:nvSpPr>
        <p:spPr>
          <a:xfrm rot="5400000">
            <a:off x="13078304" y="3303255"/>
            <a:ext cx="907577" cy="1003308"/>
          </a:xfrm>
          <a:prstGeom prst="round2SameRect">
            <a:avLst>
              <a:gd name="adj1" fmla="val 16667"/>
              <a:gd name="adj2" fmla="val 0"/>
            </a:avLst>
          </a:prstGeom>
          <a:solidFill>
            <a:schemeClr val="bg1"/>
          </a:solidFill>
          <a:ln w="28575">
            <a:solidFill>
              <a:srgbClr val="4C474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457200" marR="0" lvl="1" indent="0" algn="l" defTabSz="914400" rtl="0" eaLnBrk="1" latin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endParaRPr kumimoji="0" lang="ko-KR" altLang="en-US" sz="1000" b="0" i="0" u="none" strike="noStrike" kern="1200" cap="none" spc="0" normalizeH="0" baseline="0">
              <a:solidFill>
                <a:prstClr val="white"/>
              </a:solidFill>
              <a:effectLst/>
              <a:uLnTx/>
              <a:uFillTx/>
              <a:latin typeface="맑은 고딕"/>
              <a:ea typeface="맑은 고딕"/>
              <a:cs typeface="+mn-cs"/>
            </a:endParaRPr>
          </a:p>
        </p:txBody>
      </p:sp>
      <p:sp>
        <p:nvSpPr>
          <p:cNvPr id="168" name="직사각형 167"/>
          <p:cNvSpPr/>
          <p:nvPr/>
        </p:nvSpPr>
        <p:spPr>
          <a:xfrm>
            <a:off x="13723392" y="5009620"/>
            <a:ext cx="899605" cy="6368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r>
              <a:rPr kumimoji="0" lang="en-US" altLang="ko-KR" sz="3600" b="1" i="0" u="none" strike="noStrike" kern="1200" cap="none" spc="0" normalizeH="0" baseline="0">
                <a:solidFill>
                  <a:srgbClr val="FF8A2D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15</a:t>
            </a:r>
            <a:r>
              <a:rPr kumimoji="0" lang="en-US" altLang="ko-KR" sz="1600" b="1" i="0" u="none" strike="noStrike" kern="1200" cap="none" spc="0" normalizeH="0" baseline="0">
                <a:solidFill>
                  <a:srgbClr val="FF8A2D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%</a:t>
            </a:r>
            <a:endParaRPr kumimoji="0" lang="en-US" altLang="ko-KR" sz="1600" b="1" i="0" u="none" strike="noStrike" kern="1200" cap="none" spc="0" normalizeH="0" baseline="0">
              <a:solidFill>
                <a:srgbClr val="FF8A2D"/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173" name="직사각형 172"/>
          <p:cNvSpPr/>
          <p:nvPr/>
        </p:nvSpPr>
        <p:spPr>
          <a:xfrm>
            <a:off x="14418125" y="3481744"/>
            <a:ext cx="89960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r>
              <a:rPr kumimoji="0" lang="en-US" altLang="ko-KR" sz="3600" b="1" i="0" u="none" strike="noStrike" kern="1200" cap="none" spc="0" normalizeH="0" baseline="0">
                <a:solidFill>
                  <a:srgbClr val="FF8A2D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15</a:t>
            </a:r>
            <a:r>
              <a:rPr kumimoji="0" lang="en-US" altLang="ko-KR" sz="1600" b="1" i="0" u="none" strike="noStrike" kern="1200" cap="none" spc="0" normalizeH="0" baseline="0">
                <a:solidFill>
                  <a:srgbClr val="FF8A2D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%</a:t>
            </a:r>
            <a:endParaRPr kumimoji="0" lang="en-US" altLang="ko-KR" sz="1600" b="1" i="0" u="none" strike="noStrike" kern="1200" cap="none" spc="0" normalizeH="0" baseline="0">
              <a:solidFill>
                <a:srgbClr val="FF8A2D"/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181" name="양쪽 모서리가 둥근 사각형 180"/>
          <p:cNvSpPr/>
          <p:nvPr/>
        </p:nvSpPr>
        <p:spPr>
          <a:xfrm rot="5400000">
            <a:off x="12576649" y="4541146"/>
            <a:ext cx="907577" cy="1003308"/>
          </a:xfrm>
          <a:prstGeom prst="round2SameRect">
            <a:avLst>
              <a:gd name="adj1" fmla="val 16667"/>
              <a:gd name="adj2" fmla="val 0"/>
            </a:avLst>
          </a:prstGeom>
          <a:solidFill>
            <a:schemeClr val="bg1"/>
          </a:solidFill>
          <a:ln w="28575">
            <a:solidFill>
              <a:srgbClr val="4C474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457200" marR="0" lvl="1" indent="0" algn="l" defTabSz="914400" rtl="0" eaLnBrk="1" latin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endParaRPr kumimoji="0" lang="ko-KR" altLang="en-US" sz="1000" b="0" i="0" u="none" strike="noStrike" kern="1200" cap="none" spc="0" normalizeH="0" baseline="0">
              <a:solidFill>
                <a:prstClr val="white"/>
              </a:solidFill>
              <a:effectLst/>
              <a:uLnTx/>
              <a:uFillTx/>
              <a:latin typeface="맑은 고딕"/>
              <a:ea typeface="맑은 고딕"/>
              <a:cs typeface="+mn-cs"/>
            </a:endParaRPr>
          </a:p>
        </p:txBody>
      </p:sp>
      <p:sp>
        <p:nvSpPr>
          <p:cNvPr id="182" name="직사각형 181"/>
          <p:cNvSpPr/>
          <p:nvPr/>
        </p:nvSpPr>
        <p:spPr>
          <a:xfrm>
            <a:off x="13134142" y="2142479"/>
            <a:ext cx="89960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r>
              <a:rPr kumimoji="0" lang="en-US" altLang="ko-KR" sz="3600" b="1" i="0" u="none" strike="noStrike" kern="1200" cap="none" spc="0" normalizeH="0" baseline="0" dirty="0">
                <a:solidFill>
                  <a:srgbClr val="FF8A2D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15</a:t>
            </a:r>
            <a:r>
              <a:rPr kumimoji="0" lang="en-US" altLang="ko-KR" sz="1600" b="1" i="0" u="none" strike="noStrike" kern="1200" cap="none" spc="0" normalizeH="0" baseline="0" dirty="0">
                <a:solidFill>
                  <a:srgbClr val="FF8A2D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%</a:t>
            </a:r>
            <a:endParaRPr kumimoji="0" lang="en-US" altLang="ko-KR" sz="1600" b="1" i="0" u="none" strike="noStrike" kern="1200" cap="none" spc="0" normalizeH="0" baseline="0" dirty="0">
              <a:solidFill>
                <a:srgbClr val="FF8A2D"/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8" name="사각형: 둥근 모서리 7">
            <a:extLst>
              <a:ext uri="{FF2B5EF4-FFF2-40B4-BE49-F238E27FC236}">
                <a16:creationId xmlns:a16="http://schemas.microsoft.com/office/drawing/2014/main" id="{8F7AA2A7-55B1-E88E-F1BB-45FE35A30A85}"/>
              </a:ext>
            </a:extLst>
          </p:cNvPr>
          <p:cNvSpPr/>
          <p:nvPr/>
        </p:nvSpPr>
        <p:spPr>
          <a:xfrm>
            <a:off x="326309" y="744179"/>
            <a:ext cx="3093166" cy="408345"/>
          </a:xfrm>
          <a:prstGeom prst="round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>
                <a:solidFill>
                  <a:schemeClr val="tx1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S-1. </a:t>
            </a:r>
            <a:r>
              <a:rPr lang="ko-KR" altLang="en-US" dirty="0" err="1">
                <a:solidFill>
                  <a:schemeClr val="tx1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율현마을동원로얄듀크</a:t>
            </a:r>
            <a:endParaRPr lang="ko-KR" altLang="en-US" dirty="0">
              <a:solidFill>
                <a:schemeClr val="tx1"/>
              </a:solidFill>
              <a:latin typeface="이사만루체 Light" panose="00000300000000000000" pitchFamily="2" charset="-127"/>
              <a:ea typeface="이사만루체 Light" panose="00000300000000000000" pitchFamily="2" charset="-127"/>
            </a:endParaRPr>
          </a:p>
        </p:txBody>
      </p:sp>
      <p:sp>
        <p:nvSpPr>
          <p:cNvPr id="3" name="TextBox 2">
            <a:hlinkClick r:id="rId2"/>
            <a:extLst>
              <a:ext uri="{FF2B5EF4-FFF2-40B4-BE49-F238E27FC236}">
                <a16:creationId xmlns:a16="http://schemas.microsoft.com/office/drawing/2014/main" id="{ED188ACB-F78B-CF3B-EDD8-87D8291EB78F}"/>
              </a:ext>
            </a:extLst>
          </p:cNvPr>
          <p:cNvSpPr txBox="1"/>
          <p:nvPr/>
        </p:nvSpPr>
        <p:spPr>
          <a:xfrm>
            <a:off x="12192000" y="656636"/>
            <a:ext cx="19228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err="1"/>
              <a:t>부자아내제인</a:t>
            </a:r>
            <a:endParaRPr lang="ko-KR" altLang="en-US" dirty="0"/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27EE134C-5DAE-5F21-2C79-05CB6055576B}"/>
              </a:ext>
            </a:extLst>
          </p:cNvPr>
          <p:cNvSpPr/>
          <p:nvPr/>
        </p:nvSpPr>
        <p:spPr>
          <a:xfrm>
            <a:off x="0" y="0"/>
            <a:ext cx="12192000" cy="489526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400" b="1" dirty="0">
                <a:solidFill>
                  <a:schemeClr val="bg1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단지분석 </a:t>
            </a:r>
            <a:r>
              <a:rPr lang="en-US" altLang="ko-KR" sz="1400" b="1" dirty="0">
                <a:solidFill>
                  <a:schemeClr val="bg1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– S-1. </a:t>
            </a:r>
            <a:r>
              <a:rPr lang="ko-KR" altLang="en-US" sz="1400" b="1" dirty="0" err="1">
                <a:solidFill>
                  <a:schemeClr val="bg1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장유동</a:t>
            </a:r>
            <a:r>
              <a:rPr lang="ko-KR" altLang="en-US" sz="1400" b="1" dirty="0">
                <a:solidFill>
                  <a:schemeClr val="bg1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 </a:t>
            </a:r>
          </a:p>
        </p:txBody>
      </p:sp>
      <p:pic>
        <p:nvPicPr>
          <p:cNvPr id="7" name="그림 6">
            <a:extLst>
              <a:ext uri="{FF2B5EF4-FFF2-40B4-BE49-F238E27FC236}">
                <a16:creationId xmlns:a16="http://schemas.microsoft.com/office/drawing/2014/main" id="{8ADE6781-377D-6C5E-30A9-5BD8402BF4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2705" y="1165021"/>
            <a:ext cx="2585410" cy="2963054"/>
          </a:xfrm>
          <a:prstGeom prst="rect">
            <a:avLst/>
          </a:prstGeom>
          <a:ln w="15875">
            <a:solidFill>
              <a:schemeClr val="tx1"/>
            </a:solidFill>
          </a:ln>
        </p:spPr>
      </p:pic>
      <p:pic>
        <p:nvPicPr>
          <p:cNvPr id="10" name="그림 9">
            <a:extLst>
              <a:ext uri="{FF2B5EF4-FFF2-40B4-BE49-F238E27FC236}">
                <a16:creationId xmlns:a16="http://schemas.microsoft.com/office/drawing/2014/main" id="{0D708586-FCD1-E711-6359-704287051EA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2705" y="4258698"/>
            <a:ext cx="2594733" cy="896238"/>
          </a:xfrm>
          <a:prstGeom prst="rect">
            <a:avLst/>
          </a:prstGeom>
          <a:ln w="15875">
            <a:solidFill>
              <a:schemeClr val="tx1"/>
            </a:solidFill>
          </a:ln>
        </p:spPr>
      </p:pic>
      <p:graphicFrame>
        <p:nvGraphicFramePr>
          <p:cNvPr id="11" name="표 10">
            <a:extLst>
              <a:ext uri="{FF2B5EF4-FFF2-40B4-BE49-F238E27FC236}">
                <a16:creationId xmlns:a16="http://schemas.microsoft.com/office/drawing/2014/main" id="{EA6B938A-FA66-55E0-F10A-624391651CE0}"/>
              </a:ext>
            </a:extLst>
          </p:cNvPr>
          <p:cNvGraphicFramePr>
            <a:graphicFrameLocks noGrp="1"/>
          </p:cNvGraphicFramePr>
          <p:nvPr/>
        </p:nvGraphicFramePr>
        <p:xfrm>
          <a:off x="372704" y="5295900"/>
          <a:ext cx="2627169" cy="9725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85304">
                  <a:extLst>
                    <a:ext uri="{9D8B030D-6E8A-4147-A177-3AD203B41FA5}">
                      <a16:colId xmlns:a16="http://schemas.microsoft.com/office/drawing/2014/main" val="1754638359"/>
                    </a:ext>
                  </a:extLst>
                </a:gridCol>
                <a:gridCol w="885304">
                  <a:extLst>
                    <a:ext uri="{9D8B030D-6E8A-4147-A177-3AD203B41FA5}">
                      <a16:colId xmlns:a16="http://schemas.microsoft.com/office/drawing/2014/main" val="2975725959"/>
                    </a:ext>
                  </a:extLst>
                </a:gridCol>
                <a:gridCol w="856561">
                  <a:extLst>
                    <a:ext uri="{9D8B030D-6E8A-4147-A177-3AD203B41FA5}">
                      <a16:colId xmlns:a16="http://schemas.microsoft.com/office/drawing/2014/main" val="1530565623"/>
                    </a:ext>
                  </a:extLst>
                </a:gridCol>
              </a:tblGrid>
              <a:tr h="362936"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>
                          <a:solidFill>
                            <a:srgbClr val="00B0F0"/>
                          </a:solidFill>
                          <a:highlight>
                            <a:srgbClr val="FFFF00"/>
                          </a:highlight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23.11 </a:t>
                      </a:r>
                      <a:r>
                        <a:rPr lang="ko-KR" altLang="en-US" sz="1400" dirty="0">
                          <a:solidFill>
                            <a:srgbClr val="00B0F0"/>
                          </a:solidFill>
                          <a:highlight>
                            <a:srgbClr val="FFFF00"/>
                          </a:highlight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기준 네이버 호가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solidFill>
                          <a:srgbClr val="00B0F0"/>
                        </a:solidFill>
                        <a:latin typeface="경기천년제목 Bold" panose="02020803020101020101" pitchFamily="18" charset="-127"/>
                        <a:ea typeface="경기천년제목 Bold" panose="02020803020101020101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solidFill>
                          <a:srgbClr val="00B050"/>
                        </a:solidFill>
                        <a:latin typeface="경기천년제목 Bold" panose="02020803020101020101" pitchFamily="18" charset="-127"/>
                        <a:ea typeface="경기천년제목 Bold" panose="02020803020101020101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46325273"/>
                  </a:ext>
                </a:extLst>
              </a:tr>
              <a:tr h="23431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>
                          <a:solidFill>
                            <a:srgbClr val="FF0000"/>
                          </a:solidFill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매매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>
                          <a:solidFill>
                            <a:srgbClr val="0070C0"/>
                          </a:solidFill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전세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solidFill>
                            <a:schemeClr val="tx1"/>
                          </a:solidFill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전세가율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7421253"/>
                  </a:ext>
                </a:extLst>
              </a:tr>
              <a:tr h="20764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31,500</a:t>
                      </a:r>
                      <a:endParaRPr lang="ko-KR" altLang="en-US" sz="1400" dirty="0"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25,000</a:t>
                      </a:r>
                      <a:endParaRPr lang="ko-KR" altLang="en-US" sz="1400" dirty="0"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79%</a:t>
                      </a:r>
                      <a:endParaRPr lang="ko-KR" altLang="en-US" sz="1400" dirty="0"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140006"/>
                  </a:ext>
                </a:extLst>
              </a:tr>
            </a:tbl>
          </a:graphicData>
        </a:graphic>
      </p:graphicFrame>
      <p:pic>
        <p:nvPicPr>
          <p:cNvPr id="15" name="그림 14">
            <a:extLst>
              <a:ext uri="{FF2B5EF4-FFF2-40B4-BE49-F238E27FC236}">
                <a16:creationId xmlns:a16="http://schemas.microsoft.com/office/drawing/2014/main" id="{F298F3E8-1971-5AE1-AFE2-577BEE78033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58924" y="866775"/>
            <a:ext cx="2930950" cy="2469845"/>
          </a:xfrm>
          <a:prstGeom prst="rect">
            <a:avLst/>
          </a:prstGeom>
          <a:ln w="15875">
            <a:solidFill>
              <a:schemeClr val="tx1"/>
            </a:solidFill>
          </a:ln>
        </p:spPr>
      </p:pic>
      <p:pic>
        <p:nvPicPr>
          <p:cNvPr id="17" name="그림 16">
            <a:extLst>
              <a:ext uri="{FF2B5EF4-FFF2-40B4-BE49-F238E27FC236}">
                <a16:creationId xmlns:a16="http://schemas.microsoft.com/office/drawing/2014/main" id="{9100FE9A-0E90-E0BA-72DB-3808D21911F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8139" y="3429000"/>
            <a:ext cx="2843386" cy="3037500"/>
          </a:xfrm>
          <a:prstGeom prst="rect">
            <a:avLst/>
          </a:prstGeom>
          <a:ln w="15875">
            <a:solidFill>
              <a:schemeClr val="tx1"/>
            </a:solidFill>
          </a:ln>
        </p:spPr>
      </p:pic>
      <p:graphicFrame>
        <p:nvGraphicFramePr>
          <p:cNvPr id="18" name="표 24">
            <a:extLst>
              <a:ext uri="{FF2B5EF4-FFF2-40B4-BE49-F238E27FC236}">
                <a16:creationId xmlns:a16="http://schemas.microsoft.com/office/drawing/2014/main" id="{39F42226-F3E8-350F-E487-4331F64D406D}"/>
              </a:ext>
            </a:extLst>
          </p:cNvPr>
          <p:cNvGraphicFramePr>
            <a:graphicFrameLocks noGrp="1"/>
          </p:cNvGraphicFramePr>
          <p:nvPr/>
        </p:nvGraphicFramePr>
        <p:xfrm>
          <a:off x="6356351" y="781050"/>
          <a:ext cx="2797173" cy="1143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32391">
                  <a:extLst>
                    <a:ext uri="{9D8B030D-6E8A-4147-A177-3AD203B41FA5}">
                      <a16:colId xmlns:a16="http://schemas.microsoft.com/office/drawing/2014/main" val="3219045834"/>
                    </a:ext>
                  </a:extLst>
                </a:gridCol>
                <a:gridCol w="932391">
                  <a:extLst>
                    <a:ext uri="{9D8B030D-6E8A-4147-A177-3AD203B41FA5}">
                      <a16:colId xmlns:a16="http://schemas.microsoft.com/office/drawing/2014/main" val="855906887"/>
                    </a:ext>
                  </a:extLst>
                </a:gridCol>
                <a:gridCol w="932391">
                  <a:extLst>
                    <a:ext uri="{9D8B030D-6E8A-4147-A177-3AD203B41FA5}">
                      <a16:colId xmlns:a16="http://schemas.microsoft.com/office/drawing/2014/main" val="3069419114"/>
                    </a:ext>
                  </a:extLst>
                </a:gridCol>
              </a:tblGrid>
              <a:tr h="36293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solidFill>
                            <a:srgbClr val="FF0000"/>
                          </a:solidFill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환경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solidFill>
                            <a:srgbClr val="00B0F0"/>
                          </a:solidFill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학군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solidFill>
                            <a:srgbClr val="00B050"/>
                          </a:solidFill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교통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20048000"/>
                  </a:ext>
                </a:extLst>
              </a:tr>
              <a:tr h="20764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C</a:t>
                      </a:r>
                      <a:endParaRPr lang="ko-KR" altLang="en-US" dirty="0"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C</a:t>
                      </a:r>
                      <a:endParaRPr lang="ko-KR" altLang="en-US" dirty="0"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92981695"/>
                  </a:ext>
                </a:extLst>
              </a:tr>
              <a:tr h="37098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1km</a:t>
                      </a:r>
                      <a:r>
                        <a:rPr lang="ko-KR" altLang="en-US" sz="1050" dirty="0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내</a:t>
                      </a:r>
                      <a:endParaRPr lang="en-US" altLang="ko-KR" sz="1050" dirty="0"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  <a:p>
                      <a:pPr algn="ctr" latinLnBrk="1"/>
                      <a:r>
                        <a:rPr lang="ko-KR" altLang="en-US" sz="1050" dirty="0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백화점 없음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err="1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수남초</a:t>
                      </a:r>
                      <a:r>
                        <a:rPr lang="en-US" altLang="ko-KR" sz="900" dirty="0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24.2</a:t>
                      </a:r>
                      <a:r>
                        <a:rPr lang="ko-KR" altLang="en-US" sz="900" dirty="0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명</a:t>
                      </a:r>
                      <a:endParaRPr lang="en-US" altLang="ko-KR" sz="900" dirty="0"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  <a:p>
                      <a:pPr algn="ctr" latinLnBrk="1"/>
                      <a:r>
                        <a:rPr lang="ko-KR" altLang="en-US" sz="900" dirty="0" err="1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수남중</a:t>
                      </a:r>
                      <a:endParaRPr lang="ko-KR" altLang="en-US" sz="1100" dirty="0"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1400" dirty="0"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82725130"/>
                  </a:ext>
                </a:extLst>
              </a:tr>
            </a:tbl>
          </a:graphicData>
        </a:graphic>
      </p:graphicFrame>
      <p:sp>
        <p:nvSpPr>
          <p:cNvPr id="19" name="직사각형 18">
            <a:extLst>
              <a:ext uri="{FF2B5EF4-FFF2-40B4-BE49-F238E27FC236}">
                <a16:creationId xmlns:a16="http://schemas.microsoft.com/office/drawing/2014/main" id="{87E578A7-268F-7772-4FDE-BFD557C1F769}"/>
              </a:ext>
            </a:extLst>
          </p:cNvPr>
          <p:cNvSpPr/>
          <p:nvPr/>
        </p:nvSpPr>
        <p:spPr>
          <a:xfrm>
            <a:off x="6372226" y="2080565"/>
            <a:ext cx="2810797" cy="160020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100" dirty="0" err="1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동간거리넓다</a:t>
            </a:r>
            <a:r>
              <a:rPr lang="en-US" altLang="ko-KR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. </a:t>
            </a:r>
            <a:r>
              <a:rPr lang="ko-KR" altLang="en-US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주차 난 예상됨</a:t>
            </a:r>
            <a:r>
              <a:rPr lang="en-US" altLang="ko-KR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. </a:t>
            </a:r>
            <a:r>
              <a:rPr lang="ko-KR" altLang="en-US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옆으로 </a:t>
            </a:r>
            <a:r>
              <a:rPr lang="ko-KR" altLang="en-US" sz="1100" dirty="0" err="1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다닥붙어있어서</a:t>
            </a:r>
            <a:r>
              <a:rPr lang="ko-KR" altLang="en-US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 </a:t>
            </a:r>
            <a:r>
              <a:rPr lang="ko-KR" altLang="en-US" sz="1100" dirty="0" err="1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탁트인느낌은</a:t>
            </a:r>
            <a:r>
              <a:rPr lang="ko-KR" altLang="en-US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 아님</a:t>
            </a:r>
            <a:endParaRPr lang="en-US" altLang="ko-KR" sz="1100" dirty="0">
              <a:solidFill>
                <a:prstClr val="black"/>
              </a:solidFill>
              <a:latin typeface="이사만루체 Light" panose="00000300000000000000" pitchFamily="2" charset="-127"/>
              <a:ea typeface="이사만루체 Light" panose="00000300000000000000" pitchFamily="2" charset="-127"/>
            </a:endParaRPr>
          </a:p>
          <a:p>
            <a:r>
              <a:rPr lang="ko-KR" altLang="en-US" sz="1100" dirty="0" err="1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기본적으로집을</a:t>
            </a:r>
            <a:r>
              <a:rPr lang="ko-KR" altLang="en-US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 세팅하면 전세호가보다는 조금 더 </a:t>
            </a:r>
            <a:r>
              <a:rPr lang="ko-KR" altLang="en-US" sz="1100" dirty="0" err="1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받을수</a:t>
            </a:r>
            <a:r>
              <a:rPr lang="ko-KR" altLang="en-US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 </a:t>
            </a:r>
            <a:r>
              <a:rPr lang="ko-KR" altLang="en-US" sz="1100" dirty="0" err="1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있을것</a:t>
            </a:r>
            <a:r>
              <a:rPr lang="ko-KR" altLang="en-US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 같다</a:t>
            </a:r>
            <a:r>
              <a:rPr lang="en-US" altLang="ko-KR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. </a:t>
            </a:r>
            <a:r>
              <a:rPr lang="ko-KR" altLang="en-US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실거주하기 </a:t>
            </a:r>
            <a:r>
              <a:rPr lang="ko-KR" altLang="en-US" sz="1100" dirty="0" err="1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좋은곳이라</a:t>
            </a:r>
            <a:r>
              <a:rPr lang="ko-KR" altLang="en-US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 그런지 </a:t>
            </a:r>
            <a:r>
              <a:rPr lang="ko-KR" altLang="en-US" sz="1100" dirty="0" err="1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전고점대비</a:t>
            </a:r>
            <a:r>
              <a:rPr lang="en-US" altLang="ko-KR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 -15%</a:t>
            </a:r>
            <a:r>
              <a:rPr lang="ko-KR" altLang="en-US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로 </a:t>
            </a:r>
            <a:r>
              <a:rPr lang="ko-KR" altLang="en-US" sz="1100" dirty="0" err="1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반등해있는</a:t>
            </a:r>
            <a:r>
              <a:rPr lang="ko-KR" altLang="en-US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 상황임</a:t>
            </a:r>
            <a:r>
              <a:rPr lang="en-US" altLang="ko-KR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.</a:t>
            </a:r>
          </a:p>
          <a:p>
            <a:r>
              <a:rPr lang="ko-KR" altLang="en-US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이런 것으로 보면 전세가 밀어줘서 전세가율이 </a:t>
            </a:r>
            <a:r>
              <a:rPr lang="ko-KR" altLang="en-US" sz="1100" dirty="0" err="1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올라가는것이지</a:t>
            </a:r>
            <a:r>
              <a:rPr lang="ko-KR" altLang="en-US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 매가가 </a:t>
            </a:r>
            <a:r>
              <a:rPr lang="ko-KR" altLang="en-US" sz="1100" dirty="0" err="1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싼것은</a:t>
            </a:r>
            <a:r>
              <a:rPr lang="ko-KR" altLang="en-US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 아니지 않을까</a:t>
            </a:r>
            <a:r>
              <a:rPr lang="en-US" altLang="ko-KR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?</a:t>
            </a:r>
          </a:p>
        </p:txBody>
      </p:sp>
      <p:pic>
        <p:nvPicPr>
          <p:cNvPr id="21" name="그림 20">
            <a:extLst>
              <a:ext uri="{FF2B5EF4-FFF2-40B4-BE49-F238E27FC236}">
                <a16:creationId xmlns:a16="http://schemas.microsoft.com/office/drawing/2014/main" id="{B82B11B3-FDA5-4D23-211E-78DEBC384EF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53293" y="3878732"/>
            <a:ext cx="2689357" cy="2834336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23" name="그림 22">
            <a:extLst>
              <a:ext uri="{FF2B5EF4-FFF2-40B4-BE49-F238E27FC236}">
                <a16:creationId xmlns:a16="http://schemas.microsoft.com/office/drawing/2014/main" id="{79E1C349-579A-F898-32E6-7E2C320F302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323284" y="962037"/>
            <a:ext cx="2698955" cy="5490656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D4C5CB0-B607-7322-27BB-29F6BDDD0D89}"/>
              </a:ext>
            </a:extLst>
          </p:cNvPr>
          <p:cNvSpPr txBox="1"/>
          <p:nvPr/>
        </p:nvSpPr>
        <p:spPr>
          <a:xfrm>
            <a:off x="326309" y="2191882"/>
            <a:ext cx="12763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b="1" dirty="0">
                <a:solidFill>
                  <a:schemeClr val="accent4">
                    <a:lumMod val="75000"/>
                  </a:schemeClr>
                </a:solidFill>
              </a:rPr>
              <a:t>학원</a:t>
            </a:r>
            <a:r>
              <a:rPr lang="en-US" altLang="ko-KR" b="1" dirty="0">
                <a:solidFill>
                  <a:schemeClr val="accent4">
                    <a:lumMod val="75000"/>
                  </a:schemeClr>
                </a:solidFill>
              </a:rPr>
              <a:t>100</a:t>
            </a:r>
            <a:r>
              <a:rPr lang="ko-KR" altLang="en-US" b="1" dirty="0">
                <a:solidFill>
                  <a:schemeClr val="accent4">
                    <a:lumMod val="75000"/>
                  </a:schemeClr>
                </a:solidFill>
              </a:rPr>
              <a:t>개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E9448B3-5654-306B-3C4D-0BBF000CD778}"/>
              </a:ext>
            </a:extLst>
          </p:cNvPr>
          <p:cNvSpPr txBox="1"/>
          <p:nvPr/>
        </p:nvSpPr>
        <p:spPr>
          <a:xfrm>
            <a:off x="2482600" y="2311298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중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5E99D65-F256-5E79-BACC-1B39631DE7C4}"/>
              </a:ext>
            </a:extLst>
          </p:cNvPr>
          <p:cNvSpPr txBox="1"/>
          <p:nvPr/>
        </p:nvSpPr>
        <p:spPr>
          <a:xfrm>
            <a:off x="2320814" y="2810098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초</a:t>
            </a:r>
          </a:p>
        </p:txBody>
      </p:sp>
    </p:spTree>
    <p:extLst>
      <p:ext uri="{BB962C8B-B14F-4D97-AF65-F5344CB8AC3E}">
        <p14:creationId xmlns:p14="http://schemas.microsoft.com/office/powerpoint/2010/main" val="3969251796"/>
      </p:ext>
    </p:extLst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양쪽 모서리가 둥근 사각형 168"/>
          <p:cNvSpPr/>
          <p:nvPr/>
        </p:nvSpPr>
        <p:spPr>
          <a:xfrm rot="5400000">
            <a:off x="13078304" y="3303255"/>
            <a:ext cx="907577" cy="1003308"/>
          </a:xfrm>
          <a:prstGeom prst="round2SameRect">
            <a:avLst>
              <a:gd name="adj1" fmla="val 16667"/>
              <a:gd name="adj2" fmla="val 0"/>
            </a:avLst>
          </a:prstGeom>
          <a:solidFill>
            <a:schemeClr val="bg1"/>
          </a:solidFill>
          <a:ln w="28575">
            <a:solidFill>
              <a:srgbClr val="4C474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457200" marR="0" lvl="1" indent="0" algn="l" defTabSz="914400" rtl="0" eaLnBrk="1" latin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endParaRPr kumimoji="0" lang="ko-KR" altLang="en-US" sz="1000" b="0" i="0" u="none" strike="noStrike" kern="1200" cap="none" spc="0" normalizeH="0" baseline="0">
              <a:solidFill>
                <a:prstClr val="white"/>
              </a:solidFill>
              <a:effectLst/>
              <a:uLnTx/>
              <a:uFillTx/>
              <a:latin typeface="맑은 고딕"/>
              <a:ea typeface="맑은 고딕"/>
              <a:cs typeface="+mn-cs"/>
            </a:endParaRPr>
          </a:p>
        </p:txBody>
      </p:sp>
      <p:sp>
        <p:nvSpPr>
          <p:cNvPr id="168" name="직사각형 167"/>
          <p:cNvSpPr/>
          <p:nvPr/>
        </p:nvSpPr>
        <p:spPr>
          <a:xfrm>
            <a:off x="13723392" y="5009620"/>
            <a:ext cx="899605" cy="6368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r>
              <a:rPr kumimoji="0" lang="en-US" altLang="ko-KR" sz="3600" b="1" i="0" u="none" strike="noStrike" kern="1200" cap="none" spc="0" normalizeH="0" baseline="0">
                <a:solidFill>
                  <a:srgbClr val="FF8A2D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15</a:t>
            </a:r>
            <a:r>
              <a:rPr kumimoji="0" lang="en-US" altLang="ko-KR" sz="1600" b="1" i="0" u="none" strike="noStrike" kern="1200" cap="none" spc="0" normalizeH="0" baseline="0">
                <a:solidFill>
                  <a:srgbClr val="FF8A2D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%</a:t>
            </a:r>
            <a:endParaRPr kumimoji="0" lang="en-US" altLang="ko-KR" sz="1600" b="1" i="0" u="none" strike="noStrike" kern="1200" cap="none" spc="0" normalizeH="0" baseline="0">
              <a:solidFill>
                <a:srgbClr val="FF8A2D"/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173" name="직사각형 172"/>
          <p:cNvSpPr/>
          <p:nvPr/>
        </p:nvSpPr>
        <p:spPr>
          <a:xfrm>
            <a:off x="14418125" y="3481744"/>
            <a:ext cx="89960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r>
              <a:rPr kumimoji="0" lang="en-US" altLang="ko-KR" sz="3600" b="1" i="0" u="none" strike="noStrike" kern="1200" cap="none" spc="0" normalizeH="0" baseline="0">
                <a:solidFill>
                  <a:srgbClr val="FF8A2D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15</a:t>
            </a:r>
            <a:r>
              <a:rPr kumimoji="0" lang="en-US" altLang="ko-KR" sz="1600" b="1" i="0" u="none" strike="noStrike" kern="1200" cap="none" spc="0" normalizeH="0" baseline="0">
                <a:solidFill>
                  <a:srgbClr val="FF8A2D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%</a:t>
            </a:r>
            <a:endParaRPr kumimoji="0" lang="en-US" altLang="ko-KR" sz="1600" b="1" i="0" u="none" strike="noStrike" kern="1200" cap="none" spc="0" normalizeH="0" baseline="0">
              <a:solidFill>
                <a:srgbClr val="FF8A2D"/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181" name="양쪽 모서리가 둥근 사각형 180"/>
          <p:cNvSpPr/>
          <p:nvPr/>
        </p:nvSpPr>
        <p:spPr>
          <a:xfrm rot="5400000">
            <a:off x="12576649" y="4541146"/>
            <a:ext cx="907577" cy="1003308"/>
          </a:xfrm>
          <a:prstGeom prst="round2SameRect">
            <a:avLst>
              <a:gd name="adj1" fmla="val 16667"/>
              <a:gd name="adj2" fmla="val 0"/>
            </a:avLst>
          </a:prstGeom>
          <a:solidFill>
            <a:schemeClr val="bg1"/>
          </a:solidFill>
          <a:ln w="28575">
            <a:solidFill>
              <a:srgbClr val="4C474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457200" marR="0" lvl="1" indent="0" algn="l" defTabSz="914400" rtl="0" eaLnBrk="1" latin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endParaRPr kumimoji="0" lang="ko-KR" altLang="en-US" sz="1000" b="0" i="0" u="none" strike="noStrike" kern="1200" cap="none" spc="0" normalizeH="0" baseline="0">
              <a:solidFill>
                <a:prstClr val="white"/>
              </a:solidFill>
              <a:effectLst/>
              <a:uLnTx/>
              <a:uFillTx/>
              <a:latin typeface="맑은 고딕"/>
              <a:ea typeface="맑은 고딕"/>
              <a:cs typeface="+mn-cs"/>
            </a:endParaRPr>
          </a:p>
        </p:txBody>
      </p:sp>
      <p:sp>
        <p:nvSpPr>
          <p:cNvPr id="182" name="직사각형 181"/>
          <p:cNvSpPr/>
          <p:nvPr/>
        </p:nvSpPr>
        <p:spPr>
          <a:xfrm>
            <a:off x="13134142" y="2142479"/>
            <a:ext cx="89960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r>
              <a:rPr kumimoji="0" lang="en-US" altLang="ko-KR" sz="3600" b="1" i="0" u="none" strike="noStrike" kern="1200" cap="none" spc="0" normalizeH="0" baseline="0" dirty="0">
                <a:solidFill>
                  <a:srgbClr val="FF8A2D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15</a:t>
            </a:r>
            <a:r>
              <a:rPr kumimoji="0" lang="en-US" altLang="ko-KR" sz="1600" b="1" i="0" u="none" strike="noStrike" kern="1200" cap="none" spc="0" normalizeH="0" baseline="0" dirty="0">
                <a:solidFill>
                  <a:srgbClr val="FF8A2D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%</a:t>
            </a:r>
            <a:endParaRPr kumimoji="0" lang="en-US" altLang="ko-KR" sz="1600" b="1" i="0" u="none" strike="noStrike" kern="1200" cap="none" spc="0" normalizeH="0" baseline="0" dirty="0">
              <a:solidFill>
                <a:srgbClr val="FF8A2D"/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8" name="사각형: 둥근 모서리 7">
            <a:extLst>
              <a:ext uri="{FF2B5EF4-FFF2-40B4-BE49-F238E27FC236}">
                <a16:creationId xmlns:a16="http://schemas.microsoft.com/office/drawing/2014/main" id="{8F7AA2A7-55B1-E88E-F1BB-45FE35A30A85}"/>
              </a:ext>
            </a:extLst>
          </p:cNvPr>
          <p:cNvSpPr/>
          <p:nvPr/>
        </p:nvSpPr>
        <p:spPr>
          <a:xfrm>
            <a:off x="169761" y="744179"/>
            <a:ext cx="3249714" cy="408345"/>
          </a:xfrm>
          <a:prstGeom prst="round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>
                <a:solidFill>
                  <a:schemeClr val="tx1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S-1. </a:t>
            </a:r>
            <a:r>
              <a:rPr lang="ko-KR" altLang="en-US" dirty="0" err="1">
                <a:solidFill>
                  <a:schemeClr val="tx1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율상마을</a:t>
            </a:r>
            <a:r>
              <a:rPr lang="en-US" altLang="ko-KR" dirty="0">
                <a:solidFill>
                  <a:schemeClr val="tx1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5</a:t>
            </a:r>
            <a:r>
              <a:rPr lang="ko-KR" altLang="en-US" dirty="0" err="1">
                <a:solidFill>
                  <a:schemeClr val="tx1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단지모아미래도</a:t>
            </a:r>
            <a:endParaRPr lang="ko-KR" altLang="en-US" dirty="0">
              <a:solidFill>
                <a:schemeClr val="tx1"/>
              </a:solidFill>
              <a:latin typeface="이사만루체 Light" panose="00000300000000000000" pitchFamily="2" charset="-127"/>
              <a:ea typeface="이사만루체 Light" panose="00000300000000000000" pitchFamily="2" charset="-127"/>
            </a:endParaRPr>
          </a:p>
        </p:txBody>
      </p:sp>
      <p:sp>
        <p:nvSpPr>
          <p:cNvPr id="3" name="TextBox 2">
            <a:hlinkClick r:id="rId2"/>
            <a:extLst>
              <a:ext uri="{FF2B5EF4-FFF2-40B4-BE49-F238E27FC236}">
                <a16:creationId xmlns:a16="http://schemas.microsoft.com/office/drawing/2014/main" id="{ED188ACB-F78B-CF3B-EDD8-87D8291EB78F}"/>
              </a:ext>
            </a:extLst>
          </p:cNvPr>
          <p:cNvSpPr txBox="1"/>
          <p:nvPr/>
        </p:nvSpPr>
        <p:spPr>
          <a:xfrm>
            <a:off x="12192000" y="656636"/>
            <a:ext cx="19228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err="1"/>
              <a:t>부자아내제인</a:t>
            </a:r>
            <a:endParaRPr lang="ko-KR" altLang="en-US" dirty="0"/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27EE134C-5DAE-5F21-2C79-05CB6055576B}"/>
              </a:ext>
            </a:extLst>
          </p:cNvPr>
          <p:cNvSpPr/>
          <p:nvPr/>
        </p:nvSpPr>
        <p:spPr>
          <a:xfrm>
            <a:off x="0" y="0"/>
            <a:ext cx="12192000" cy="489526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400" b="1" dirty="0">
                <a:solidFill>
                  <a:schemeClr val="bg1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단지분석 </a:t>
            </a:r>
            <a:r>
              <a:rPr lang="en-US" altLang="ko-KR" sz="1400" b="1" dirty="0">
                <a:solidFill>
                  <a:schemeClr val="bg1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– S-1. </a:t>
            </a:r>
            <a:r>
              <a:rPr lang="ko-KR" altLang="en-US" sz="1400" b="1" dirty="0" err="1">
                <a:solidFill>
                  <a:schemeClr val="bg1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장유동</a:t>
            </a:r>
            <a:r>
              <a:rPr lang="ko-KR" altLang="en-US" sz="1400" b="1" dirty="0">
                <a:solidFill>
                  <a:schemeClr val="bg1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 </a:t>
            </a:r>
          </a:p>
        </p:txBody>
      </p:sp>
      <p:pic>
        <p:nvPicPr>
          <p:cNvPr id="7" name="그림 6">
            <a:extLst>
              <a:ext uri="{FF2B5EF4-FFF2-40B4-BE49-F238E27FC236}">
                <a16:creationId xmlns:a16="http://schemas.microsoft.com/office/drawing/2014/main" id="{8ADE6781-377D-6C5E-30A9-5BD8402BF4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2705" y="1304925"/>
            <a:ext cx="2585410" cy="2452965"/>
          </a:xfrm>
          <a:prstGeom prst="rect">
            <a:avLst/>
          </a:prstGeom>
          <a:ln w="15875">
            <a:solidFill>
              <a:schemeClr val="tx1"/>
            </a:solidFill>
          </a:ln>
        </p:spPr>
      </p:pic>
      <p:pic>
        <p:nvPicPr>
          <p:cNvPr id="10" name="그림 9">
            <a:extLst>
              <a:ext uri="{FF2B5EF4-FFF2-40B4-BE49-F238E27FC236}">
                <a16:creationId xmlns:a16="http://schemas.microsoft.com/office/drawing/2014/main" id="{0D708586-FCD1-E711-6359-704287051EA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2704" y="3910291"/>
            <a:ext cx="2627168" cy="1223684"/>
          </a:xfrm>
          <a:prstGeom prst="rect">
            <a:avLst/>
          </a:prstGeom>
          <a:ln w="15875">
            <a:solidFill>
              <a:schemeClr val="tx1"/>
            </a:solidFill>
          </a:ln>
        </p:spPr>
      </p:pic>
      <p:graphicFrame>
        <p:nvGraphicFramePr>
          <p:cNvPr id="11" name="표 10">
            <a:extLst>
              <a:ext uri="{FF2B5EF4-FFF2-40B4-BE49-F238E27FC236}">
                <a16:creationId xmlns:a16="http://schemas.microsoft.com/office/drawing/2014/main" id="{EA6B938A-FA66-55E0-F10A-624391651CE0}"/>
              </a:ext>
            </a:extLst>
          </p:cNvPr>
          <p:cNvGraphicFramePr>
            <a:graphicFrameLocks noGrp="1"/>
          </p:cNvGraphicFramePr>
          <p:nvPr/>
        </p:nvGraphicFramePr>
        <p:xfrm>
          <a:off x="372704" y="5295900"/>
          <a:ext cx="2627169" cy="9725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85304">
                  <a:extLst>
                    <a:ext uri="{9D8B030D-6E8A-4147-A177-3AD203B41FA5}">
                      <a16:colId xmlns:a16="http://schemas.microsoft.com/office/drawing/2014/main" val="1754638359"/>
                    </a:ext>
                  </a:extLst>
                </a:gridCol>
                <a:gridCol w="885304">
                  <a:extLst>
                    <a:ext uri="{9D8B030D-6E8A-4147-A177-3AD203B41FA5}">
                      <a16:colId xmlns:a16="http://schemas.microsoft.com/office/drawing/2014/main" val="2975725959"/>
                    </a:ext>
                  </a:extLst>
                </a:gridCol>
                <a:gridCol w="856561">
                  <a:extLst>
                    <a:ext uri="{9D8B030D-6E8A-4147-A177-3AD203B41FA5}">
                      <a16:colId xmlns:a16="http://schemas.microsoft.com/office/drawing/2014/main" val="1530565623"/>
                    </a:ext>
                  </a:extLst>
                </a:gridCol>
              </a:tblGrid>
              <a:tr h="362936"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>
                          <a:solidFill>
                            <a:srgbClr val="00B0F0"/>
                          </a:solidFill>
                          <a:highlight>
                            <a:srgbClr val="FFFF00"/>
                          </a:highlight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23.11 </a:t>
                      </a:r>
                      <a:r>
                        <a:rPr lang="ko-KR" altLang="en-US" sz="1400" dirty="0">
                          <a:solidFill>
                            <a:srgbClr val="00B0F0"/>
                          </a:solidFill>
                          <a:highlight>
                            <a:srgbClr val="FFFF00"/>
                          </a:highlight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기준 네이버 호가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solidFill>
                          <a:srgbClr val="00B0F0"/>
                        </a:solidFill>
                        <a:latin typeface="경기천년제목 Bold" panose="02020803020101020101" pitchFamily="18" charset="-127"/>
                        <a:ea typeface="경기천년제목 Bold" panose="02020803020101020101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solidFill>
                          <a:srgbClr val="00B050"/>
                        </a:solidFill>
                        <a:latin typeface="경기천년제목 Bold" panose="02020803020101020101" pitchFamily="18" charset="-127"/>
                        <a:ea typeface="경기천년제목 Bold" panose="02020803020101020101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46325273"/>
                  </a:ext>
                </a:extLst>
              </a:tr>
              <a:tr h="23431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>
                          <a:solidFill>
                            <a:srgbClr val="FF0000"/>
                          </a:solidFill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매매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>
                          <a:solidFill>
                            <a:srgbClr val="0070C0"/>
                          </a:solidFill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전세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solidFill>
                            <a:schemeClr val="tx1"/>
                          </a:solidFill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전세가율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7421253"/>
                  </a:ext>
                </a:extLst>
              </a:tr>
              <a:tr h="20764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34,000</a:t>
                      </a:r>
                      <a:endParaRPr lang="ko-KR" altLang="en-US" sz="1400" dirty="0"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29,000</a:t>
                      </a:r>
                      <a:endParaRPr lang="ko-KR" altLang="en-US" sz="1400" dirty="0"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85%</a:t>
                      </a:r>
                      <a:endParaRPr lang="ko-KR" altLang="en-US" sz="1400" dirty="0"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140006"/>
                  </a:ext>
                </a:extLst>
              </a:tr>
            </a:tbl>
          </a:graphicData>
        </a:graphic>
      </p:graphicFrame>
      <p:pic>
        <p:nvPicPr>
          <p:cNvPr id="15" name="그림 14">
            <a:extLst>
              <a:ext uri="{FF2B5EF4-FFF2-40B4-BE49-F238E27FC236}">
                <a16:creationId xmlns:a16="http://schemas.microsoft.com/office/drawing/2014/main" id="{F298F3E8-1971-5AE1-AFE2-577BEE78033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34343" y="900386"/>
            <a:ext cx="2930950" cy="2452965"/>
          </a:xfrm>
          <a:prstGeom prst="rect">
            <a:avLst/>
          </a:prstGeom>
          <a:ln w="15875">
            <a:solidFill>
              <a:schemeClr val="tx1"/>
            </a:solidFill>
          </a:ln>
        </p:spPr>
      </p:pic>
      <p:pic>
        <p:nvPicPr>
          <p:cNvPr id="17" name="그림 16">
            <a:extLst>
              <a:ext uri="{FF2B5EF4-FFF2-40B4-BE49-F238E27FC236}">
                <a16:creationId xmlns:a16="http://schemas.microsoft.com/office/drawing/2014/main" id="{9100FE9A-0E90-E0BA-72DB-3808D21911F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69172" y="3504650"/>
            <a:ext cx="2801319" cy="2961850"/>
          </a:xfrm>
          <a:prstGeom prst="rect">
            <a:avLst/>
          </a:prstGeom>
          <a:ln w="15875">
            <a:solidFill>
              <a:schemeClr val="tx1"/>
            </a:solidFill>
          </a:ln>
        </p:spPr>
      </p:pic>
      <p:graphicFrame>
        <p:nvGraphicFramePr>
          <p:cNvPr id="18" name="표 24">
            <a:extLst>
              <a:ext uri="{FF2B5EF4-FFF2-40B4-BE49-F238E27FC236}">
                <a16:creationId xmlns:a16="http://schemas.microsoft.com/office/drawing/2014/main" id="{39F42226-F3E8-350F-E487-4331F64D406D}"/>
              </a:ext>
            </a:extLst>
          </p:cNvPr>
          <p:cNvGraphicFramePr>
            <a:graphicFrameLocks noGrp="1"/>
          </p:cNvGraphicFramePr>
          <p:nvPr/>
        </p:nvGraphicFramePr>
        <p:xfrm>
          <a:off x="6356351" y="781050"/>
          <a:ext cx="2797173" cy="1143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32391">
                  <a:extLst>
                    <a:ext uri="{9D8B030D-6E8A-4147-A177-3AD203B41FA5}">
                      <a16:colId xmlns:a16="http://schemas.microsoft.com/office/drawing/2014/main" val="3219045834"/>
                    </a:ext>
                  </a:extLst>
                </a:gridCol>
                <a:gridCol w="932391">
                  <a:extLst>
                    <a:ext uri="{9D8B030D-6E8A-4147-A177-3AD203B41FA5}">
                      <a16:colId xmlns:a16="http://schemas.microsoft.com/office/drawing/2014/main" val="855906887"/>
                    </a:ext>
                  </a:extLst>
                </a:gridCol>
                <a:gridCol w="932391">
                  <a:extLst>
                    <a:ext uri="{9D8B030D-6E8A-4147-A177-3AD203B41FA5}">
                      <a16:colId xmlns:a16="http://schemas.microsoft.com/office/drawing/2014/main" val="3069419114"/>
                    </a:ext>
                  </a:extLst>
                </a:gridCol>
              </a:tblGrid>
              <a:tr h="36293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solidFill>
                            <a:srgbClr val="FF0000"/>
                          </a:solidFill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환경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solidFill>
                            <a:srgbClr val="00B0F0"/>
                          </a:solidFill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학군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solidFill>
                            <a:srgbClr val="00B050"/>
                          </a:solidFill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교통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20048000"/>
                  </a:ext>
                </a:extLst>
              </a:tr>
              <a:tr h="20764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C</a:t>
                      </a:r>
                      <a:endParaRPr lang="ko-KR" altLang="en-US" dirty="0"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C</a:t>
                      </a:r>
                      <a:endParaRPr lang="ko-KR" altLang="en-US" dirty="0"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92981695"/>
                  </a:ext>
                </a:extLst>
              </a:tr>
              <a:tr h="37098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1km</a:t>
                      </a:r>
                      <a:r>
                        <a:rPr lang="ko-KR" altLang="en-US" sz="1050" dirty="0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내</a:t>
                      </a:r>
                      <a:endParaRPr lang="en-US" altLang="ko-KR" sz="1050" dirty="0"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  <a:p>
                      <a:pPr algn="ctr" latinLnBrk="1"/>
                      <a:r>
                        <a:rPr lang="ko-KR" altLang="en-US" sz="1050" dirty="0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백화점 없음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율하초</a:t>
                      </a: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23.5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명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  <a:p>
                      <a:pPr algn="ctr" fontAlgn="ctr"/>
                      <a:r>
                        <a:rPr lang="ko-KR" altLang="en-US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율하중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1400" dirty="0"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82725130"/>
                  </a:ext>
                </a:extLst>
              </a:tr>
            </a:tbl>
          </a:graphicData>
        </a:graphic>
      </p:graphicFrame>
      <p:sp>
        <p:nvSpPr>
          <p:cNvPr id="19" name="직사각형 18">
            <a:extLst>
              <a:ext uri="{FF2B5EF4-FFF2-40B4-BE49-F238E27FC236}">
                <a16:creationId xmlns:a16="http://schemas.microsoft.com/office/drawing/2014/main" id="{87E578A7-268F-7772-4FDE-BFD557C1F769}"/>
              </a:ext>
            </a:extLst>
          </p:cNvPr>
          <p:cNvSpPr/>
          <p:nvPr/>
        </p:nvSpPr>
        <p:spPr>
          <a:xfrm>
            <a:off x="6372226" y="2080565"/>
            <a:ext cx="2810797" cy="160020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학원가를 끼고 초중고 </a:t>
            </a:r>
            <a:r>
              <a:rPr lang="ko-KR" altLang="en-US" sz="1100" dirty="0" err="1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바운더리에</a:t>
            </a:r>
            <a:r>
              <a:rPr lang="ko-KR" altLang="en-US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 들어오게 됨</a:t>
            </a:r>
            <a:r>
              <a:rPr lang="en-US" altLang="ko-KR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.</a:t>
            </a:r>
          </a:p>
          <a:p>
            <a:r>
              <a:rPr lang="ko-KR" altLang="en-US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율하</a:t>
            </a:r>
            <a:r>
              <a:rPr lang="en-US" altLang="ko-KR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1</a:t>
            </a:r>
            <a:r>
              <a:rPr lang="ko-KR" altLang="en-US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에서 손에 </a:t>
            </a:r>
            <a:r>
              <a:rPr lang="ko-KR" altLang="en-US" sz="1100" dirty="0" err="1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들어올만한것들중</a:t>
            </a:r>
            <a:r>
              <a:rPr lang="ko-KR" altLang="en-US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 한 개</a:t>
            </a:r>
            <a:r>
              <a:rPr lang="en-US" altLang="ko-KR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. </a:t>
            </a:r>
            <a:r>
              <a:rPr lang="ko-KR" altLang="en-US" sz="1100" dirty="0" err="1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구축답게</a:t>
            </a:r>
            <a:r>
              <a:rPr lang="ko-KR" altLang="en-US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 </a:t>
            </a:r>
            <a:r>
              <a:rPr lang="ko-KR" altLang="en-US" sz="1100" dirty="0" err="1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주차난</a:t>
            </a:r>
            <a:r>
              <a:rPr lang="ko-KR" altLang="en-US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 예상됨</a:t>
            </a:r>
            <a:r>
              <a:rPr lang="en-US" altLang="ko-KR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.</a:t>
            </a:r>
          </a:p>
          <a:p>
            <a:r>
              <a:rPr lang="ko-KR" altLang="en-US" sz="1100" dirty="0" err="1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전고점대비</a:t>
            </a:r>
            <a:r>
              <a:rPr lang="ko-KR" altLang="en-US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 </a:t>
            </a:r>
            <a:r>
              <a:rPr lang="en-US" altLang="ko-KR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15%</a:t>
            </a:r>
            <a:r>
              <a:rPr lang="ko-KR" altLang="en-US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하락 </a:t>
            </a:r>
            <a:r>
              <a:rPr lang="en-US" altLang="ko-KR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. </a:t>
            </a:r>
            <a:r>
              <a:rPr lang="ko-KR" altLang="en-US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이미 </a:t>
            </a:r>
            <a:r>
              <a:rPr lang="ko-KR" altLang="en-US" sz="1100" dirty="0" err="1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바닥다지고</a:t>
            </a:r>
            <a:r>
              <a:rPr lang="ko-KR" altLang="en-US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 </a:t>
            </a:r>
            <a:r>
              <a:rPr lang="ko-KR" altLang="en-US" sz="1100" dirty="0" err="1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상승중</a:t>
            </a:r>
            <a:r>
              <a:rPr lang="en-US" altLang="ko-KR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. </a:t>
            </a:r>
            <a:r>
              <a:rPr lang="ko-KR" altLang="en-US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급매물 잡아서 들어가는 방법</a:t>
            </a:r>
            <a:r>
              <a:rPr lang="en-US" altLang="ko-KR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. </a:t>
            </a:r>
          </a:p>
        </p:txBody>
      </p:sp>
      <p:pic>
        <p:nvPicPr>
          <p:cNvPr id="21" name="그림 20">
            <a:extLst>
              <a:ext uri="{FF2B5EF4-FFF2-40B4-BE49-F238E27FC236}">
                <a16:creationId xmlns:a16="http://schemas.microsoft.com/office/drawing/2014/main" id="{B82B11B3-FDA5-4D23-211E-78DEBC384EF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70498" y="3878732"/>
            <a:ext cx="2654947" cy="2834336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23" name="그림 22">
            <a:extLst>
              <a:ext uri="{FF2B5EF4-FFF2-40B4-BE49-F238E27FC236}">
                <a16:creationId xmlns:a16="http://schemas.microsoft.com/office/drawing/2014/main" id="{79E1C349-579A-F898-32E6-7E2C320F302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343493" y="962037"/>
            <a:ext cx="2658537" cy="5490656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D4C5CB0-B607-7322-27BB-29F6BDDD0D89}"/>
              </a:ext>
            </a:extLst>
          </p:cNvPr>
          <p:cNvSpPr txBox="1"/>
          <p:nvPr/>
        </p:nvSpPr>
        <p:spPr>
          <a:xfrm>
            <a:off x="1027253" y="2604144"/>
            <a:ext cx="12763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b="1" dirty="0">
                <a:solidFill>
                  <a:srgbClr val="FF0000"/>
                </a:solidFill>
              </a:rPr>
              <a:t>학원</a:t>
            </a:r>
            <a:r>
              <a:rPr lang="en-US" altLang="ko-KR" b="1" dirty="0">
                <a:solidFill>
                  <a:srgbClr val="FF0000"/>
                </a:solidFill>
              </a:rPr>
              <a:t>100</a:t>
            </a:r>
            <a:r>
              <a:rPr lang="ko-KR" altLang="en-US" b="1" dirty="0">
                <a:solidFill>
                  <a:srgbClr val="FF0000"/>
                </a:solidFill>
              </a:rPr>
              <a:t>개</a:t>
            </a:r>
          </a:p>
        </p:txBody>
      </p:sp>
    </p:spTree>
    <p:extLst>
      <p:ext uri="{BB962C8B-B14F-4D97-AF65-F5344CB8AC3E}">
        <p14:creationId xmlns:p14="http://schemas.microsoft.com/office/powerpoint/2010/main" val="611966146"/>
      </p:ext>
    </p:extLst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양쪽 모서리가 둥근 사각형 168"/>
          <p:cNvSpPr/>
          <p:nvPr/>
        </p:nvSpPr>
        <p:spPr>
          <a:xfrm rot="5400000">
            <a:off x="13078304" y="3303255"/>
            <a:ext cx="907577" cy="1003308"/>
          </a:xfrm>
          <a:prstGeom prst="round2SameRect">
            <a:avLst>
              <a:gd name="adj1" fmla="val 16667"/>
              <a:gd name="adj2" fmla="val 0"/>
            </a:avLst>
          </a:prstGeom>
          <a:solidFill>
            <a:schemeClr val="bg1"/>
          </a:solidFill>
          <a:ln w="28575">
            <a:solidFill>
              <a:srgbClr val="4C474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457200" marR="0" lvl="1" indent="0" algn="l" defTabSz="914400" rtl="0" eaLnBrk="1" latin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endParaRPr kumimoji="0" lang="ko-KR" altLang="en-US" sz="1000" b="0" i="0" u="none" strike="noStrike" kern="1200" cap="none" spc="0" normalizeH="0" baseline="0">
              <a:solidFill>
                <a:prstClr val="white"/>
              </a:solidFill>
              <a:effectLst/>
              <a:uLnTx/>
              <a:uFillTx/>
              <a:latin typeface="맑은 고딕"/>
              <a:ea typeface="맑은 고딕"/>
              <a:cs typeface="+mn-cs"/>
            </a:endParaRPr>
          </a:p>
        </p:txBody>
      </p:sp>
      <p:sp>
        <p:nvSpPr>
          <p:cNvPr id="168" name="직사각형 167"/>
          <p:cNvSpPr/>
          <p:nvPr/>
        </p:nvSpPr>
        <p:spPr>
          <a:xfrm>
            <a:off x="13723392" y="5009620"/>
            <a:ext cx="899605" cy="6368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r>
              <a:rPr kumimoji="0" lang="en-US" altLang="ko-KR" sz="3600" b="1" i="0" u="none" strike="noStrike" kern="1200" cap="none" spc="0" normalizeH="0" baseline="0">
                <a:solidFill>
                  <a:srgbClr val="FF8A2D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15</a:t>
            </a:r>
            <a:r>
              <a:rPr kumimoji="0" lang="en-US" altLang="ko-KR" sz="1600" b="1" i="0" u="none" strike="noStrike" kern="1200" cap="none" spc="0" normalizeH="0" baseline="0">
                <a:solidFill>
                  <a:srgbClr val="FF8A2D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%</a:t>
            </a:r>
            <a:endParaRPr kumimoji="0" lang="en-US" altLang="ko-KR" sz="1600" b="1" i="0" u="none" strike="noStrike" kern="1200" cap="none" spc="0" normalizeH="0" baseline="0">
              <a:solidFill>
                <a:srgbClr val="FF8A2D"/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173" name="직사각형 172"/>
          <p:cNvSpPr/>
          <p:nvPr/>
        </p:nvSpPr>
        <p:spPr>
          <a:xfrm>
            <a:off x="14418125" y="3481744"/>
            <a:ext cx="89960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r>
              <a:rPr kumimoji="0" lang="en-US" altLang="ko-KR" sz="3600" b="1" i="0" u="none" strike="noStrike" kern="1200" cap="none" spc="0" normalizeH="0" baseline="0">
                <a:solidFill>
                  <a:srgbClr val="FF8A2D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15</a:t>
            </a:r>
            <a:r>
              <a:rPr kumimoji="0" lang="en-US" altLang="ko-KR" sz="1600" b="1" i="0" u="none" strike="noStrike" kern="1200" cap="none" spc="0" normalizeH="0" baseline="0">
                <a:solidFill>
                  <a:srgbClr val="FF8A2D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%</a:t>
            </a:r>
            <a:endParaRPr kumimoji="0" lang="en-US" altLang="ko-KR" sz="1600" b="1" i="0" u="none" strike="noStrike" kern="1200" cap="none" spc="0" normalizeH="0" baseline="0">
              <a:solidFill>
                <a:srgbClr val="FF8A2D"/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181" name="양쪽 모서리가 둥근 사각형 180"/>
          <p:cNvSpPr/>
          <p:nvPr/>
        </p:nvSpPr>
        <p:spPr>
          <a:xfrm rot="5400000">
            <a:off x="12576649" y="4541146"/>
            <a:ext cx="907577" cy="1003308"/>
          </a:xfrm>
          <a:prstGeom prst="round2SameRect">
            <a:avLst>
              <a:gd name="adj1" fmla="val 16667"/>
              <a:gd name="adj2" fmla="val 0"/>
            </a:avLst>
          </a:prstGeom>
          <a:solidFill>
            <a:schemeClr val="bg1"/>
          </a:solidFill>
          <a:ln w="28575">
            <a:solidFill>
              <a:srgbClr val="4C474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457200" marR="0" lvl="1" indent="0" algn="l" defTabSz="914400" rtl="0" eaLnBrk="1" latin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endParaRPr kumimoji="0" lang="ko-KR" altLang="en-US" sz="1000" b="0" i="0" u="none" strike="noStrike" kern="1200" cap="none" spc="0" normalizeH="0" baseline="0">
              <a:solidFill>
                <a:prstClr val="white"/>
              </a:solidFill>
              <a:effectLst/>
              <a:uLnTx/>
              <a:uFillTx/>
              <a:latin typeface="맑은 고딕"/>
              <a:ea typeface="맑은 고딕"/>
              <a:cs typeface="+mn-cs"/>
            </a:endParaRPr>
          </a:p>
        </p:txBody>
      </p:sp>
      <p:sp>
        <p:nvSpPr>
          <p:cNvPr id="182" name="직사각형 181"/>
          <p:cNvSpPr/>
          <p:nvPr/>
        </p:nvSpPr>
        <p:spPr>
          <a:xfrm>
            <a:off x="13134142" y="2142479"/>
            <a:ext cx="89960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r>
              <a:rPr kumimoji="0" lang="en-US" altLang="ko-KR" sz="3600" b="1" i="0" u="none" strike="noStrike" kern="1200" cap="none" spc="0" normalizeH="0" baseline="0" dirty="0">
                <a:solidFill>
                  <a:srgbClr val="FF8A2D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15</a:t>
            </a:r>
            <a:r>
              <a:rPr kumimoji="0" lang="en-US" altLang="ko-KR" sz="1600" b="1" i="0" u="none" strike="noStrike" kern="1200" cap="none" spc="0" normalizeH="0" baseline="0" dirty="0">
                <a:solidFill>
                  <a:srgbClr val="FF8A2D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%</a:t>
            </a:r>
            <a:endParaRPr kumimoji="0" lang="en-US" altLang="ko-KR" sz="1600" b="1" i="0" u="none" strike="noStrike" kern="1200" cap="none" spc="0" normalizeH="0" baseline="0" dirty="0">
              <a:solidFill>
                <a:srgbClr val="FF8A2D"/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8" name="사각형: 둥근 모서리 7">
            <a:extLst>
              <a:ext uri="{FF2B5EF4-FFF2-40B4-BE49-F238E27FC236}">
                <a16:creationId xmlns:a16="http://schemas.microsoft.com/office/drawing/2014/main" id="{8F7AA2A7-55B1-E88E-F1BB-45FE35A30A85}"/>
              </a:ext>
            </a:extLst>
          </p:cNvPr>
          <p:cNvSpPr/>
          <p:nvPr/>
        </p:nvSpPr>
        <p:spPr>
          <a:xfrm>
            <a:off x="169761" y="744179"/>
            <a:ext cx="3249714" cy="408345"/>
          </a:xfrm>
          <a:prstGeom prst="round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>
                <a:solidFill>
                  <a:schemeClr val="tx1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S-1. </a:t>
            </a:r>
            <a:r>
              <a:rPr lang="ko-KR" altLang="en-US" dirty="0" err="1">
                <a:solidFill>
                  <a:schemeClr val="tx1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율상마을</a:t>
            </a:r>
            <a:r>
              <a:rPr lang="en-US" altLang="ko-KR" dirty="0">
                <a:solidFill>
                  <a:schemeClr val="tx1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6</a:t>
            </a:r>
            <a:r>
              <a:rPr lang="ko-KR" altLang="en-US" dirty="0" err="1">
                <a:solidFill>
                  <a:schemeClr val="tx1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단지모아미래도</a:t>
            </a:r>
            <a:endParaRPr lang="ko-KR" altLang="en-US" dirty="0">
              <a:solidFill>
                <a:schemeClr val="tx1"/>
              </a:solidFill>
              <a:latin typeface="이사만루체 Light" panose="00000300000000000000" pitchFamily="2" charset="-127"/>
              <a:ea typeface="이사만루체 Light" panose="00000300000000000000" pitchFamily="2" charset="-127"/>
            </a:endParaRPr>
          </a:p>
        </p:txBody>
      </p:sp>
      <p:sp>
        <p:nvSpPr>
          <p:cNvPr id="3" name="TextBox 2">
            <a:hlinkClick r:id="rId2"/>
            <a:extLst>
              <a:ext uri="{FF2B5EF4-FFF2-40B4-BE49-F238E27FC236}">
                <a16:creationId xmlns:a16="http://schemas.microsoft.com/office/drawing/2014/main" id="{ED188ACB-F78B-CF3B-EDD8-87D8291EB78F}"/>
              </a:ext>
            </a:extLst>
          </p:cNvPr>
          <p:cNvSpPr txBox="1"/>
          <p:nvPr/>
        </p:nvSpPr>
        <p:spPr>
          <a:xfrm>
            <a:off x="12192000" y="656636"/>
            <a:ext cx="19228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err="1"/>
              <a:t>부자아내제인</a:t>
            </a:r>
            <a:endParaRPr lang="ko-KR" altLang="en-US" dirty="0"/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27EE134C-5DAE-5F21-2C79-05CB6055576B}"/>
              </a:ext>
            </a:extLst>
          </p:cNvPr>
          <p:cNvSpPr/>
          <p:nvPr/>
        </p:nvSpPr>
        <p:spPr>
          <a:xfrm>
            <a:off x="0" y="0"/>
            <a:ext cx="12192000" cy="489526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400" b="1" dirty="0">
                <a:solidFill>
                  <a:schemeClr val="bg1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단지분석 </a:t>
            </a:r>
            <a:r>
              <a:rPr lang="en-US" altLang="ko-KR" sz="1400" b="1" dirty="0">
                <a:solidFill>
                  <a:schemeClr val="bg1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– S-1. </a:t>
            </a:r>
            <a:r>
              <a:rPr lang="ko-KR" altLang="en-US" sz="1400" b="1" dirty="0" err="1">
                <a:solidFill>
                  <a:schemeClr val="bg1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장유동</a:t>
            </a:r>
            <a:r>
              <a:rPr lang="ko-KR" altLang="en-US" sz="1400" b="1" dirty="0">
                <a:solidFill>
                  <a:schemeClr val="bg1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 </a:t>
            </a:r>
          </a:p>
        </p:txBody>
      </p:sp>
      <p:pic>
        <p:nvPicPr>
          <p:cNvPr id="7" name="그림 6">
            <a:extLst>
              <a:ext uri="{FF2B5EF4-FFF2-40B4-BE49-F238E27FC236}">
                <a16:creationId xmlns:a16="http://schemas.microsoft.com/office/drawing/2014/main" id="{8ADE6781-377D-6C5E-30A9-5BD8402BF4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7318" y="1276350"/>
            <a:ext cx="2895967" cy="2660131"/>
          </a:xfrm>
          <a:prstGeom prst="rect">
            <a:avLst/>
          </a:prstGeom>
          <a:ln w="15875">
            <a:solidFill>
              <a:schemeClr val="tx1"/>
            </a:solidFill>
          </a:ln>
        </p:spPr>
      </p:pic>
      <p:pic>
        <p:nvPicPr>
          <p:cNvPr id="10" name="그림 9">
            <a:extLst>
              <a:ext uri="{FF2B5EF4-FFF2-40B4-BE49-F238E27FC236}">
                <a16:creationId xmlns:a16="http://schemas.microsoft.com/office/drawing/2014/main" id="{0D708586-FCD1-E711-6359-704287051EA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7317" y="4146362"/>
            <a:ext cx="2936559" cy="972536"/>
          </a:xfrm>
          <a:prstGeom prst="rect">
            <a:avLst/>
          </a:prstGeom>
          <a:ln w="15875">
            <a:solidFill>
              <a:schemeClr val="tx1"/>
            </a:solidFill>
          </a:ln>
        </p:spPr>
      </p:pic>
      <p:graphicFrame>
        <p:nvGraphicFramePr>
          <p:cNvPr id="11" name="표 10">
            <a:extLst>
              <a:ext uri="{FF2B5EF4-FFF2-40B4-BE49-F238E27FC236}">
                <a16:creationId xmlns:a16="http://schemas.microsoft.com/office/drawing/2014/main" id="{EA6B938A-FA66-55E0-F10A-624391651CE0}"/>
              </a:ext>
            </a:extLst>
          </p:cNvPr>
          <p:cNvGraphicFramePr>
            <a:graphicFrameLocks noGrp="1"/>
          </p:cNvGraphicFramePr>
          <p:nvPr/>
        </p:nvGraphicFramePr>
        <p:xfrm>
          <a:off x="103908" y="5295900"/>
          <a:ext cx="2895965" cy="9725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75883">
                  <a:extLst>
                    <a:ext uri="{9D8B030D-6E8A-4147-A177-3AD203B41FA5}">
                      <a16:colId xmlns:a16="http://schemas.microsoft.com/office/drawing/2014/main" val="1754638359"/>
                    </a:ext>
                  </a:extLst>
                </a:gridCol>
                <a:gridCol w="975883">
                  <a:extLst>
                    <a:ext uri="{9D8B030D-6E8A-4147-A177-3AD203B41FA5}">
                      <a16:colId xmlns:a16="http://schemas.microsoft.com/office/drawing/2014/main" val="2975725959"/>
                    </a:ext>
                  </a:extLst>
                </a:gridCol>
                <a:gridCol w="944199">
                  <a:extLst>
                    <a:ext uri="{9D8B030D-6E8A-4147-A177-3AD203B41FA5}">
                      <a16:colId xmlns:a16="http://schemas.microsoft.com/office/drawing/2014/main" val="1530565623"/>
                    </a:ext>
                  </a:extLst>
                </a:gridCol>
              </a:tblGrid>
              <a:tr h="362936"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>
                          <a:solidFill>
                            <a:srgbClr val="00B0F0"/>
                          </a:solidFill>
                          <a:highlight>
                            <a:srgbClr val="FFFF00"/>
                          </a:highlight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23.11 </a:t>
                      </a:r>
                      <a:r>
                        <a:rPr lang="ko-KR" altLang="en-US" sz="1400" dirty="0">
                          <a:solidFill>
                            <a:srgbClr val="00B0F0"/>
                          </a:solidFill>
                          <a:highlight>
                            <a:srgbClr val="FFFF00"/>
                          </a:highlight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기준 네이버 호가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solidFill>
                          <a:srgbClr val="00B0F0"/>
                        </a:solidFill>
                        <a:latin typeface="경기천년제목 Bold" panose="02020803020101020101" pitchFamily="18" charset="-127"/>
                        <a:ea typeface="경기천년제목 Bold" panose="02020803020101020101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solidFill>
                          <a:srgbClr val="00B050"/>
                        </a:solidFill>
                        <a:latin typeface="경기천년제목 Bold" panose="02020803020101020101" pitchFamily="18" charset="-127"/>
                        <a:ea typeface="경기천년제목 Bold" panose="02020803020101020101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46325273"/>
                  </a:ext>
                </a:extLst>
              </a:tr>
              <a:tr h="23431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>
                          <a:solidFill>
                            <a:srgbClr val="FF0000"/>
                          </a:solidFill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매매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>
                          <a:solidFill>
                            <a:srgbClr val="0070C0"/>
                          </a:solidFill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전세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solidFill>
                            <a:schemeClr val="tx1"/>
                          </a:solidFill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전세가율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7421253"/>
                  </a:ext>
                </a:extLst>
              </a:tr>
              <a:tr h="20764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35,500</a:t>
                      </a:r>
                      <a:endParaRPr lang="ko-KR" altLang="en-US" sz="1400" dirty="0"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30,000</a:t>
                      </a:r>
                      <a:endParaRPr lang="ko-KR" altLang="en-US" sz="1400" dirty="0"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85%</a:t>
                      </a:r>
                      <a:endParaRPr lang="ko-KR" altLang="en-US" sz="1400" dirty="0"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140006"/>
                  </a:ext>
                </a:extLst>
              </a:tr>
            </a:tbl>
          </a:graphicData>
        </a:graphic>
      </p:graphicFrame>
      <p:pic>
        <p:nvPicPr>
          <p:cNvPr id="15" name="그림 14">
            <a:extLst>
              <a:ext uri="{FF2B5EF4-FFF2-40B4-BE49-F238E27FC236}">
                <a16:creationId xmlns:a16="http://schemas.microsoft.com/office/drawing/2014/main" id="{F298F3E8-1971-5AE1-AFE2-577BEE78033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37091" y="962037"/>
            <a:ext cx="2925454" cy="2391314"/>
          </a:xfrm>
          <a:prstGeom prst="rect">
            <a:avLst/>
          </a:prstGeom>
          <a:ln w="15875">
            <a:solidFill>
              <a:schemeClr val="tx1"/>
            </a:solidFill>
          </a:ln>
        </p:spPr>
      </p:pic>
      <p:pic>
        <p:nvPicPr>
          <p:cNvPr id="17" name="그림 16">
            <a:extLst>
              <a:ext uri="{FF2B5EF4-FFF2-40B4-BE49-F238E27FC236}">
                <a16:creationId xmlns:a16="http://schemas.microsoft.com/office/drawing/2014/main" id="{9100FE9A-0E90-E0BA-72DB-3808D21911F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37091" y="3436486"/>
            <a:ext cx="2925454" cy="2984756"/>
          </a:xfrm>
          <a:prstGeom prst="rect">
            <a:avLst/>
          </a:prstGeom>
          <a:ln w="15875">
            <a:solidFill>
              <a:schemeClr val="tx1"/>
            </a:solidFill>
          </a:ln>
        </p:spPr>
      </p:pic>
      <p:graphicFrame>
        <p:nvGraphicFramePr>
          <p:cNvPr id="18" name="표 24">
            <a:extLst>
              <a:ext uri="{FF2B5EF4-FFF2-40B4-BE49-F238E27FC236}">
                <a16:creationId xmlns:a16="http://schemas.microsoft.com/office/drawing/2014/main" id="{39F42226-F3E8-350F-E487-4331F64D406D}"/>
              </a:ext>
            </a:extLst>
          </p:cNvPr>
          <p:cNvGraphicFramePr>
            <a:graphicFrameLocks noGrp="1"/>
          </p:cNvGraphicFramePr>
          <p:nvPr/>
        </p:nvGraphicFramePr>
        <p:xfrm>
          <a:off x="6356351" y="781050"/>
          <a:ext cx="2797173" cy="1143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32391">
                  <a:extLst>
                    <a:ext uri="{9D8B030D-6E8A-4147-A177-3AD203B41FA5}">
                      <a16:colId xmlns:a16="http://schemas.microsoft.com/office/drawing/2014/main" val="3219045834"/>
                    </a:ext>
                  </a:extLst>
                </a:gridCol>
                <a:gridCol w="932391">
                  <a:extLst>
                    <a:ext uri="{9D8B030D-6E8A-4147-A177-3AD203B41FA5}">
                      <a16:colId xmlns:a16="http://schemas.microsoft.com/office/drawing/2014/main" val="855906887"/>
                    </a:ext>
                  </a:extLst>
                </a:gridCol>
                <a:gridCol w="932391">
                  <a:extLst>
                    <a:ext uri="{9D8B030D-6E8A-4147-A177-3AD203B41FA5}">
                      <a16:colId xmlns:a16="http://schemas.microsoft.com/office/drawing/2014/main" val="3069419114"/>
                    </a:ext>
                  </a:extLst>
                </a:gridCol>
              </a:tblGrid>
              <a:tr h="36293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solidFill>
                            <a:srgbClr val="FF0000"/>
                          </a:solidFill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환경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solidFill>
                            <a:srgbClr val="00B0F0"/>
                          </a:solidFill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학군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solidFill>
                            <a:srgbClr val="00B050"/>
                          </a:solidFill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교통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20048000"/>
                  </a:ext>
                </a:extLst>
              </a:tr>
              <a:tr h="20764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C</a:t>
                      </a:r>
                      <a:endParaRPr lang="ko-KR" altLang="en-US" dirty="0"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C</a:t>
                      </a:r>
                      <a:endParaRPr lang="ko-KR" altLang="en-US" dirty="0"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92981695"/>
                  </a:ext>
                </a:extLst>
              </a:tr>
              <a:tr h="37098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1km</a:t>
                      </a:r>
                      <a:r>
                        <a:rPr lang="ko-KR" altLang="en-US" sz="1050" dirty="0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내</a:t>
                      </a:r>
                      <a:endParaRPr lang="en-US" altLang="ko-KR" sz="1050" dirty="0"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  <a:p>
                      <a:pPr algn="ctr" latinLnBrk="1"/>
                      <a:r>
                        <a:rPr lang="ko-KR" altLang="en-US" sz="1050" dirty="0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백화점 없음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율하초</a:t>
                      </a: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23.5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명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  <a:p>
                      <a:pPr algn="ctr" fontAlgn="ctr"/>
                      <a:r>
                        <a:rPr lang="ko-KR" altLang="en-US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율하중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1400" dirty="0"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82725130"/>
                  </a:ext>
                </a:extLst>
              </a:tr>
            </a:tbl>
          </a:graphicData>
        </a:graphic>
      </p:graphicFrame>
      <p:sp>
        <p:nvSpPr>
          <p:cNvPr id="19" name="직사각형 18">
            <a:extLst>
              <a:ext uri="{FF2B5EF4-FFF2-40B4-BE49-F238E27FC236}">
                <a16:creationId xmlns:a16="http://schemas.microsoft.com/office/drawing/2014/main" id="{87E578A7-268F-7772-4FDE-BFD557C1F769}"/>
              </a:ext>
            </a:extLst>
          </p:cNvPr>
          <p:cNvSpPr/>
          <p:nvPr/>
        </p:nvSpPr>
        <p:spPr>
          <a:xfrm>
            <a:off x="6372226" y="2080565"/>
            <a:ext cx="2810797" cy="160020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5</a:t>
            </a:r>
            <a:r>
              <a:rPr lang="ko-KR" altLang="en-US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단지보다는 </a:t>
            </a:r>
            <a:r>
              <a:rPr lang="en-US" altLang="ko-KR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6</a:t>
            </a:r>
            <a:r>
              <a:rPr lang="ko-KR" altLang="en-US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단지가 </a:t>
            </a:r>
            <a:r>
              <a:rPr lang="ko-KR" altLang="en-US" sz="1100" dirty="0" err="1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아주조금</a:t>
            </a:r>
            <a:r>
              <a:rPr lang="ko-KR" altLang="en-US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 더 </a:t>
            </a:r>
            <a:r>
              <a:rPr lang="ko-KR" altLang="en-US" sz="1100" dirty="0" err="1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선호되는듯함</a:t>
            </a:r>
            <a:r>
              <a:rPr lang="en-US" altLang="ko-KR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.</a:t>
            </a:r>
          </a:p>
          <a:p>
            <a:r>
              <a:rPr lang="ko-KR" altLang="en-US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지하에 주민커뮤니티공간이 </a:t>
            </a:r>
            <a:r>
              <a:rPr lang="ko-KR" altLang="en-US" sz="1100" dirty="0" err="1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있어보였음</a:t>
            </a:r>
            <a:r>
              <a:rPr lang="en-US" altLang="ko-KR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. </a:t>
            </a:r>
            <a:r>
              <a:rPr lang="ko-KR" altLang="en-US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단연히 </a:t>
            </a:r>
            <a:r>
              <a:rPr lang="ko-KR" altLang="en-US" sz="1100" dirty="0" err="1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주차난</a:t>
            </a:r>
            <a:r>
              <a:rPr lang="ko-KR" altLang="en-US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 </a:t>
            </a:r>
            <a:r>
              <a:rPr lang="ko-KR" altLang="en-US" sz="1100" dirty="0" err="1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심할듯</a:t>
            </a:r>
            <a:r>
              <a:rPr lang="ko-KR" altLang="en-US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 예상되고</a:t>
            </a:r>
            <a:r>
              <a:rPr lang="en-US" altLang="ko-KR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.</a:t>
            </a:r>
          </a:p>
          <a:p>
            <a:r>
              <a:rPr lang="ko-KR" altLang="en-US" sz="1100" dirty="0" err="1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전고점대비</a:t>
            </a:r>
            <a:r>
              <a:rPr lang="ko-KR" altLang="en-US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 </a:t>
            </a:r>
            <a:r>
              <a:rPr lang="en-US" altLang="ko-KR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-17%</a:t>
            </a:r>
            <a:r>
              <a:rPr lang="ko-KR" altLang="en-US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로 </a:t>
            </a:r>
            <a:r>
              <a:rPr lang="en-US" altLang="ko-KR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5</a:t>
            </a:r>
            <a:r>
              <a:rPr lang="ko-KR" altLang="en-US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단지보다 미약하지만 </a:t>
            </a:r>
            <a:r>
              <a:rPr lang="ko-KR" altLang="en-US" sz="1100" dirty="0" err="1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하략률</a:t>
            </a:r>
            <a:r>
              <a:rPr lang="ko-KR" altLang="en-US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 높음</a:t>
            </a:r>
            <a:r>
              <a:rPr lang="en-US" altLang="ko-KR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.</a:t>
            </a:r>
          </a:p>
        </p:txBody>
      </p:sp>
      <p:pic>
        <p:nvPicPr>
          <p:cNvPr id="21" name="그림 20">
            <a:extLst>
              <a:ext uri="{FF2B5EF4-FFF2-40B4-BE49-F238E27FC236}">
                <a16:creationId xmlns:a16="http://schemas.microsoft.com/office/drawing/2014/main" id="{B82B11B3-FDA5-4D23-211E-78DEBC384EF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70498" y="3936482"/>
            <a:ext cx="2654947" cy="2718835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23" name="그림 22">
            <a:extLst>
              <a:ext uri="{FF2B5EF4-FFF2-40B4-BE49-F238E27FC236}">
                <a16:creationId xmlns:a16="http://schemas.microsoft.com/office/drawing/2014/main" id="{79E1C349-579A-F898-32E6-7E2C320F302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354460" y="962037"/>
            <a:ext cx="2636602" cy="5490656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D4C5CB0-B607-7322-27BB-29F6BDDD0D89}"/>
              </a:ext>
            </a:extLst>
          </p:cNvPr>
          <p:cNvSpPr txBox="1"/>
          <p:nvPr/>
        </p:nvSpPr>
        <p:spPr>
          <a:xfrm>
            <a:off x="1027253" y="2604144"/>
            <a:ext cx="12763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b="1" dirty="0">
                <a:solidFill>
                  <a:srgbClr val="FF0000"/>
                </a:solidFill>
              </a:rPr>
              <a:t>학원</a:t>
            </a:r>
            <a:r>
              <a:rPr lang="en-US" altLang="ko-KR" b="1" dirty="0">
                <a:solidFill>
                  <a:srgbClr val="FF0000"/>
                </a:solidFill>
              </a:rPr>
              <a:t>100</a:t>
            </a:r>
            <a:r>
              <a:rPr lang="ko-KR" altLang="en-US" b="1" dirty="0">
                <a:solidFill>
                  <a:srgbClr val="FF0000"/>
                </a:solidFill>
              </a:rPr>
              <a:t>개</a:t>
            </a:r>
          </a:p>
        </p:txBody>
      </p:sp>
    </p:spTree>
    <p:extLst>
      <p:ext uri="{BB962C8B-B14F-4D97-AF65-F5344CB8AC3E}">
        <p14:creationId xmlns:p14="http://schemas.microsoft.com/office/powerpoint/2010/main" val="2215555746"/>
      </p:ext>
    </p:extLst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양쪽 모서리가 둥근 사각형 168"/>
          <p:cNvSpPr/>
          <p:nvPr/>
        </p:nvSpPr>
        <p:spPr>
          <a:xfrm rot="5400000">
            <a:off x="13078304" y="3303255"/>
            <a:ext cx="907577" cy="1003308"/>
          </a:xfrm>
          <a:prstGeom prst="round2SameRect">
            <a:avLst>
              <a:gd name="adj1" fmla="val 16667"/>
              <a:gd name="adj2" fmla="val 0"/>
            </a:avLst>
          </a:prstGeom>
          <a:solidFill>
            <a:schemeClr val="bg1"/>
          </a:solidFill>
          <a:ln w="28575">
            <a:solidFill>
              <a:srgbClr val="4C474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457200" marR="0" lvl="1" indent="0" algn="l" defTabSz="914400" rtl="0" eaLnBrk="1" latin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endParaRPr kumimoji="0" lang="ko-KR" altLang="en-US" sz="1000" b="0" i="0" u="none" strike="noStrike" kern="1200" cap="none" spc="0" normalizeH="0" baseline="0">
              <a:solidFill>
                <a:prstClr val="white"/>
              </a:solidFill>
              <a:effectLst/>
              <a:uLnTx/>
              <a:uFillTx/>
              <a:latin typeface="맑은 고딕"/>
              <a:ea typeface="맑은 고딕"/>
              <a:cs typeface="+mn-cs"/>
            </a:endParaRPr>
          </a:p>
        </p:txBody>
      </p:sp>
      <p:sp>
        <p:nvSpPr>
          <p:cNvPr id="168" name="직사각형 167"/>
          <p:cNvSpPr/>
          <p:nvPr/>
        </p:nvSpPr>
        <p:spPr>
          <a:xfrm>
            <a:off x="13723392" y="5009620"/>
            <a:ext cx="899605" cy="6368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r>
              <a:rPr kumimoji="0" lang="en-US" altLang="ko-KR" sz="3600" b="1" i="0" u="none" strike="noStrike" kern="1200" cap="none" spc="0" normalizeH="0" baseline="0">
                <a:solidFill>
                  <a:srgbClr val="FF8A2D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15</a:t>
            </a:r>
            <a:r>
              <a:rPr kumimoji="0" lang="en-US" altLang="ko-KR" sz="1600" b="1" i="0" u="none" strike="noStrike" kern="1200" cap="none" spc="0" normalizeH="0" baseline="0">
                <a:solidFill>
                  <a:srgbClr val="FF8A2D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%</a:t>
            </a:r>
            <a:endParaRPr kumimoji="0" lang="en-US" altLang="ko-KR" sz="1600" b="1" i="0" u="none" strike="noStrike" kern="1200" cap="none" spc="0" normalizeH="0" baseline="0">
              <a:solidFill>
                <a:srgbClr val="FF8A2D"/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173" name="직사각형 172"/>
          <p:cNvSpPr/>
          <p:nvPr/>
        </p:nvSpPr>
        <p:spPr>
          <a:xfrm>
            <a:off x="14418125" y="3481744"/>
            <a:ext cx="89960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r>
              <a:rPr kumimoji="0" lang="en-US" altLang="ko-KR" sz="3600" b="1" i="0" u="none" strike="noStrike" kern="1200" cap="none" spc="0" normalizeH="0" baseline="0">
                <a:solidFill>
                  <a:srgbClr val="FF8A2D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15</a:t>
            </a:r>
            <a:r>
              <a:rPr kumimoji="0" lang="en-US" altLang="ko-KR" sz="1600" b="1" i="0" u="none" strike="noStrike" kern="1200" cap="none" spc="0" normalizeH="0" baseline="0">
                <a:solidFill>
                  <a:srgbClr val="FF8A2D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%</a:t>
            </a:r>
            <a:endParaRPr kumimoji="0" lang="en-US" altLang="ko-KR" sz="1600" b="1" i="0" u="none" strike="noStrike" kern="1200" cap="none" spc="0" normalizeH="0" baseline="0">
              <a:solidFill>
                <a:srgbClr val="FF8A2D"/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181" name="양쪽 모서리가 둥근 사각형 180"/>
          <p:cNvSpPr/>
          <p:nvPr/>
        </p:nvSpPr>
        <p:spPr>
          <a:xfrm rot="5400000">
            <a:off x="12576649" y="4541146"/>
            <a:ext cx="907577" cy="1003308"/>
          </a:xfrm>
          <a:prstGeom prst="round2SameRect">
            <a:avLst>
              <a:gd name="adj1" fmla="val 16667"/>
              <a:gd name="adj2" fmla="val 0"/>
            </a:avLst>
          </a:prstGeom>
          <a:solidFill>
            <a:schemeClr val="bg1"/>
          </a:solidFill>
          <a:ln w="28575">
            <a:solidFill>
              <a:srgbClr val="4C474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457200" marR="0" lvl="1" indent="0" algn="l" defTabSz="914400" rtl="0" eaLnBrk="1" latin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endParaRPr kumimoji="0" lang="ko-KR" altLang="en-US" sz="1000" b="0" i="0" u="none" strike="noStrike" kern="1200" cap="none" spc="0" normalizeH="0" baseline="0">
              <a:solidFill>
                <a:prstClr val="white"/>
              </a:solidFill>
              <a:effectLst/>
              <a:uLnTx/>
              <a:uFillTx/>
              <a:latin typeface="맑은 고딕"/>
              <a:ea typeface="맑은 고딕"/>
              <a:cs typeface="+mn-cs"/>
            </a:endParaRPr>
          </a:p>
        </p:txBody>
      </p:sp>
      <p:sp>
        <p:nvSpPr>
          <p:cNvPr id="182" name="직사각형 181"/>
          <p:cNvSpPr/>
          <p:nvPr/>
        </p:nvSpPr>
        <p:spPr>
          <a:xfrm>
            <a:off x="13134142" y="2142479"/>
            <a:ext cx="89960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r>
              <a:rPr kumimoji="0" lang="en-US" altLang="ko-KR" sz="3600" b="1" i="0" u="none" strike="noStrike" kern="1200" cap="none" spc="0" normalizeH="0" baseline="0" dirty="0">
                <a:solidFill>
                  <a:srgbClr val="FF8A2D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15</a:t>
            </a:r>
            <a:r>
              <a:rPr kumimoji="0" lang="en-US" altLang="ko-KR" sz="1600" b="1" i="0" u="none" strike="noStrike" kern="1200" cap="none" spc="0" normalizeH="0" baseline="0" dirty="0">
                <a:solidFill>
                  <a:srgbClr val="FF8A2D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%</a:t>
            </a:r>
            <a:endParaRPr kumimoji="0" lang="en-US" altLang="ko-KR" sz="1600" b="1" i="0" u="none" strike="noStrike" kern="1200" cap="none" spc="0" normalizeH="0" baseline="0" dirty="0">
              <a:solidFill>
                <a:srgbClr val="FF8A2D"/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8" name="사각형: 둥근 모서리 7">
            <a:extLst>
              <a:ext uri="{FF2B5EF4-FFF2-40B4-BE49-F238E27FC236}">
                <a16:creationId xmlns:a16="http://schemas.microsoft.com/office/drawing/2014/main" id="{8F7AA2A7-55B1-E88E-F1BB-45FE35A30A85}"/>
              </a:ext>
            </a:extLst>
          </p:cNvPr>
          <p:cNvSpPr/>
          <p:nvPr/>
        </p:nvSpPr>
        <p:spPr>
          <a:xfrm>
            <a:off x="169761" y="744179"/>
            <a:ext cx="3249714" cy="408345"/>
          </a:xfrm>
          <a:prstGeom prst="round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>
                <a:solidFill>
                  <a:schemeClr val="tx1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S-1. </a:t>
            </a:r>
            <a:r>
              <a:rPr lang="ko-KR" altLang="en-US" dirty="0" err="1">
                <a:solidFill>
                  <a:schemeClr val="tx1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율상마을</a:t>
            </a:r>
            <a:r>
              <a:rPr lang="en-US" altLang="ko-KR" dirty="0">
                <a:solidFill>
                  <a:schemeClr val="tx1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3</a:t>
            </a:r>
            <a:r>
              <a:rPr lang="ko-KR" altLang="en-US" dirty="0" err="1">
                <a:solidFill>
                  <a:schemeClr val="tx1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단지푸르지오</a:t>
            </a:r>
            <a:endParaRPr lang="ko-KR" altLang="en-US" dirty="0">
              <a:solidFill>
                <a:schemeClr val="tx1"/>
              </a:solidFill>
              <a:latin typeface="이사만루체 Light" panose="00000300000000000000" pitchFamily="2" charset="-127"/>
              <a:ea typeface="이사만루체 Light" panose="00000300000000000000" pitchFamily="2" charset="-127"/>
            </a:endParaRPr>
          </a:p>
        </p:txBody>
      </p:sp>
      <p:sp>
        <p:nvSpPr>
          <p:cNvPr id="3" name="TextBox 2">
            <a:hlinkClick r:id="rId2"/>
            <a:extLst>
              <a:ext uri="{FF2B5EF4-FFF2-40B4-BE49-F238E27FC236}">
                <a16:creationId xmlns:a16="http://schemas.microsoft.com/office/drawing/2014/main" id="{ED188ACB-F78B-CF3B-EDD8-87D8291EB78F}"/>
              </a:ext>
            </a:extLst>
          </p:cNvPr>
          <p:cNvSpPr txBox="1"/>
          <p:nvPr/>
        </p:nvSpPr>
        <p:spPr>
          <a:xfrm>
            <a:off x="12192000" y="656636"/>
            <a:ext cx="19228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err="1"/>
              <a:t>부자아내제인</a:t>
            </a:r>
            <a:endParaRPr lang="ko-KR" altLang="en-US" dirty="0"/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27EE134C-5DAE-5F21-2C79-05CB6055576B}"/>
              </a:ext>
            </a:extLst>
          </p:cNvPr>
          <p:cNvSpPr/>
          <p:nvPr/>
        </p:nvSpPr>
        <p:spPr>
          <a:xfrm>
            <a:off x="0" y="0"/>
            <a:ext cx="12192000" cy="489526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400" b="1" dirty="0">
                <a:solidFill>
                  <a:schemeClr val="bg1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단지분석 </a:t>
            </a:r>
            <a:r>
              <a:rPr lang="en-US" altLang="ko-KR" sz="1400" b="1" dirty="0">
                <a:solidFill>
                  <a:schemeClr val="bg1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– S-1. </a:t>
            </a:r>
            <a:r>
              <a:rPr lang="ko-KR" altLang="en-US" sz="1400" b="1" dirty="0" err="1">
                <a:solidFill>
                  <a:schemeClr val="bg1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장유동</a:t>
            </a:r>
            <a:r>
              <a:rPr lang="ko-KR" altLang="en-US" sz="1400" b="1" dirty="0">
                <a:solidFill>
                  <a:schemeClr val="bg1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 </a:t>
            </a:r>
          </a:p>
        </p:txBody>
      </p:sp>
      <p:pic>
        <p:nvPicPr>
          <p:cNvPr id="7" name="그림 6">
            <a:extLst>
              <a:ext uri="{FF2B5EF4-FFF2-40B4-BE49-F238E27FC236}">
                <a16:creationId xmlns:a16="http://schemas.microsoft.com/office/drawing/2014/main" id="{8ADE6781-377D-6C5E-30A9-5BD8402BF4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30683" y="1304261"/>
            <a:ext cx="2796726" cy="2823813"/>
          </a:xfrm>
          <a:prstGeom prst="rect">
            <a:avLst/>
          </a:prstGeom>
          <a:ln w="15875">
            <a:solidFill>
              <a:schemeClr val="tx1"/>
            </a:solidFill>
          </a:ln>
        </p:spPr>
      </p:pic>
      <p:pic>
        <p:nvPicPr>
          <p:cNvPr id="10" name="그림 9">
            <a:extLst>
              <a:ext uri="{FF2B5EF4-FFF2-40B4-BE49-F238E27FC236}">
                <a16:creationId xmlns:a16="http://schemas.microsoft.com/office/drawing/2014/main" id="{0D708586-FCD1-E711-6359-704287051EA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30683" y="4220560"/>
            <a:ext cx="2767909" cy="972536"/>
          </a:xfrm>
          <a:prstGeom prst="rect">
            <a:avLst/>
          </a:prstGeom>
          <a:ln w="15875">
            <a:solidFill>
              <a:schemeClr val="tx1"/>
            </a:solidFill>
          </a:ln>
        </p:spPr>
      </p:pic>
      <p:graphicFrame>
        <p:nvGraphicFramePr>
          <p:cNvPr id="11" name="표 10">
            <a:extLst>
              <a:ext uri="{FF2B5EF4-FFF2-40B4-BE49-F238E27FC236}">
                <a16:creationId xmlns:a16="http://schemas.microsoft.com/office/drawing/2014/main" id="{EA6B938A-FA66-55E0-F10A-624391651CE0}"/>
              </a:ext>
            </a:extLst>
          </p:cNvPr>
          <p:cNvGraphicFramePr>
            <a:graphicFrameLocks noGrp="1"/>
          </p:cNvGraphicFramePr>
          <p:nvPr/>
        </p:nvGraphicFramePr>
        <p:xfrm>
          <a:off x="230684" y="5295900"/>
          <a:ext cx="2769189" cy="9725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33162">
                  <a:extLst>
                    <a:ext uri="{9D8B030D-6E8A-4147-A177-3AD203B41FA5}">
                      <a16:colId xmlns:a16="http://schemas.microsoft.com/office/drawing/2014/main" val="1754638359"/>
                    </a:ext>
                  </a:extLst>
                </a:gridCol>
                <a:gridCol w="933162">
                  <a:extLst>
                    <a:ext uri="{9D8B030D-6E8A-4147-A177-3AD203B41FA5}">
                      <a16:colId xmlns:a16="http://schemas.microsoft.com/office/drawing/2014/main" val="2975725959"/>
                    </a:ext>
                  </a:extLst>
                </a:gridCol>
                <a:gridCol w="902865">
                  <a:extLst>
                    <a:ext uri="{9D8B030D-6E8A-4147-A177-3AD203B41FA5}">
                      <a16:colId xmlns:a16="http://schemas.microsoft.com/office/drawing/2014/main" val="1530565623"/>
                    </a:ext>
                  </a:extLst>
                </a:gridCol>
              </a:tblGrid>
              <a:tr h="362936"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>
                          <a:solidFill>
                            <a:srgbClr val="00B0F0"/>
                          </a:solidFill>
                          <a:highlight>
                            <a:srgbClr val="FFFF00"/>
                          </a:highlight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23.11 </a:t>
                      </a:r>
                      <a:r>
                        <a:rPr lang="ko-KR" altLang="en-US" sz="1400" dirty="0">
                          <a:solidFill>
                            <a:srgbClr val="00B0F0"/>
                          </a:solidFill>
                          <a:highlight>
                            <a:srgbClr val="FFFF00"/>
                          </a:highlight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기준 네이버 호가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solidFill>
                          <a:srgbClr val="00B0F0"/>
                        </a:solidFill>
                        <a:latin typeface="경기천년제목 Bold" panose="02020803020101020101" pitchFamily="18" charset="-127"/>
                        <a:ea typeface="경기천년제목 Bold" panose="02020803020101020101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solidFill>
                          <a:srgbClr val="00B050"/>
                        </a:solidFill>
                        <a:latin typeface="경기천년제목 Bold" panose="02020803020101020101" pitchFamily="18" charset="-127"/>
                        <a:ea typeface="경기천년제목 Bold" panose="02020803020101020101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46325273"/>
                  </a:ext>
                </a:extLst>
              </a:tr>
              <a:tr h="23431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>
                          <a:solidFill>
                            <a:srgbClr val="FF0000"/>
                          </a:solidFill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매매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>
                          <a:solidFill>
                            <a:srgbClr val="0070C0"/>
                          </a:solidFill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전세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solidFill>
                            <a:schemeClr val="tx1"/>
                          </a:solidFill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전세가율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7421253"/>
                  </a:ext>
                </a:extLst>
              </a:tr>
              <a:tr h="20764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29,000</a:t>
                      </a:r>
                      <a:endParaRPr lang="ko-KR" altLang="en-US" sz="1400" dirty="0"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25,000</a:t>
                      </a:r>
                      <a:endParaRPr lang="ko-KR" altLang="en-US" sz="1400" dirty="0"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86%</a:t>
                      </a:r>
                      <a:endParaRPr lang="ko-KR" altLang="en-US" sz="1400" dirty="0"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140006"/>
                  </a:ext>
                </a:extLst>
              </a:tr>
            </a:tbl>
          </a:graphicData>
        </a:graphic>
      </p:graphicFrame>
      <p:pic>
        <p:nvPicPr>
          <p:cNvPr id="15" name="그림 14">
            <a:extLst>
              <a:ext uri="{FF2B5EF4-FFF2-40B4-BE49-F238E27FC236}">
                <a16:creationId xmlns:a16="http://schemas.microsoft.com/office/drawing/2014/main" id="{F298F3E8-1971-5AE1-AFE2-577BEE78033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50403" y="962037"/>
            <a:ext cx="2898829" cy="2387769"/>
          </a:xfrm>
          <a:prstGeom prst="rect">
            <a:avLst/>
          </a:prstGeom>
          <a:ln w="15875">
            <a:solidFill>
              <a:schemeClr val="tx1"/>
            </a:solidFill>
          </a:ln>
        </p:spPr>
      </p:pic>
      <p:pic>
        <p:nvPicPr>
          <p:cNvPr id="17" name="그림 16">
            <a:extLst>
              <a:ext uri="{FF2B5EF4-FFF2-40B4-BE49-F238E27FC236}">
                <a16:creationId xmlns:a16="http://schemas.microsoft.com/office/drawing/2014/main" id="{9100FE9A-0E90-E0BA-72DB-3808D21911F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65652" y="3508195"/>
            <a:ext cx="2789309" cy="3020633"/>
          </a:xfrm>
          <a:prstGeom prst="rect">
            <a:avLst/>
          </a:prstGeom>
          <a:ln w="15875">
            <a:solidFill>
              <a:schemeClr val="tx1"/>
            </a:solidFill>
          </a:ln>
        </p:spPr>
      </p:pic>
      <p:graphicFrame>
        <p:nvGraphicFramePr>
          <p:cNvPr id="18" name="표 24">
            <a:extLst>
              <a:ext uri="{FF2B5EF4-FFF2-40B4-BE49-F238E27FC236}">
                <a16:creationId xmlns:a16="http://schemas.microsoft.com/office/drawing/2014/main" id="{39F42226-F3E8-350F-E487-4331F64D406D}"/>
              </a:ext>
            </a:extLst>
          </p:cNvPr>
          <p:cNvGraphicFramePr>
            <a:graphicFrameLocks noGrp="1"/>
          </p:cNvGraphicFramePr>
          <p:nvPr/>
        </p:nvGraphicFramePr>
        <p:xfrm>
          <a:off x="6356351" y="781050"/>
          <a:ext cx="2797173" cy="1143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32391">
                  <a:extLst>
                    <a:ext uri="{9D8B030D-6E8A-4147-A177-3AD203B41FA5}">
                      <a16:colId xmlns:a16="http://schemas.microsoft.com/office/drawing/2014/main" val="3219045834"/>
                    </a:ext>
                  </a:extLst>
                </a:gridCol>
                <a:gridCol w="932391">
                  <a:extLst>
                    <a:ext uri="{9D8B030D-6E8A-4147-A177-3AD203B41FA5}">
                      <a16:colId xmlns:a16="http://schemas.microsoft.com/office/drawing/2014/main" val="855906887"/>
                    </a:ext>
                  </a:extLst>
                </a:gridCol>
                <a:gridCol w="932391">
                  <a:extLst>
                    <a:ext uri="{9D8B030D-6E8A-4147-A177-3AD203B41FA5}">
                      <a16:colId xmlns:a16="http://schemas.microsoft.com/office/drawing/2014/main" val="3069419114"/>
                    </a:ext>
                  </a:extLst>
                </a:gridCol>
              </a:tblGrid>
              <a:tr h="36293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solidFill>
                            <a:srgbClr val="FF0000"/>
                          </a:solidFill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환경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solidFill>
                            <a:srgbClr val="00B0F0"/>
                          </a:solidFill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학군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solidFill>
                            <a:srgbClr val="00B050"/>
                          </a:solidFill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교통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20048000"/>
                  </a:ext>
                </a:extLst>
              </a:tr>
              <a:tr h="20764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C</a:t>
                      </a:r>
                      <a:endParaRPr lang="ko-KR" altLang="en-US" dirty="0"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C</a:t>
                      </a:r>
                      <a:endParaRPr lang="ko-KR" altLang="en-US" dirty="0"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92981695"/>
                  </a:ext>
                </a:extLst>
              </a:tr>
              <a:tr h="37098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1km</a:t>
                      </a:r>
                      <a:r>
                        <a:rPr lang="ko-KR" altLang="en-US" sz="1050" dirty="0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내</a:t>
                      </a:r>
                      <a:endParaRPr lang="en-US" altLang="ko-KR" sz="1050" dirty="0"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  <a:p>
                      <a:pPr algn="ctr" latinLnBrk="1"/>
                      <a:r>
                        <a:rPr lang="ko-KR" altLang="en-US" sz="1050" dirty="0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백화점 없음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율하초</a:t>
                      </a: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23.5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명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  <a:p>
                      <a:pPr algn="ctr" fontAlgn="ctr"/>
                      <a:r>
                        <a:rPr lang="ko-KR" altLang="en-US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율하중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1400" dirty="0"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82725130"/>
                  </a:ext>
                </a:extLst>
              </a:tr>
            </a:tbl>
          </a:graphicData>
        </a:graphic>
      </p:graphicFrame>
      <p:sp>
        <p:nvSpPr>
          <p:cNvPr id="19" name="직사각형 18">
            <a:extLst>
              <a:ext uri="{FF2B5EF4-FFF2-40B4-BE49-F238E27FC236}">
                <a16:creationId xmlns:a16="http://schemas.microsoft.com/office/drawing/2014/main" id="{87E578A7-268F-7772-4FDE-BFD557C1F769}"/>
              </a:ext>
            </a:extLst>
          </p:cNvPr>
          <p:cNvSpPr/>
          <p:nvPr/>
        </p:nvSpPr>
        <p:spPr>
          <a:xfrm>
            <a:off x="6372226" y="2080565"/>
            <a:ext cx="2810797" cy="160020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입지로 보자면 제일 좋아 보였음</a:t>
            </a:r>
            <a:r>
              <a:rPr lang="en-US" altLang="ko-KR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. </a:t>
            </a:r>
            <a:r>
              <a:rPr lang="ko-KR" altLang="en-US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초등학교 바로 </a:t>
            </a:r>
            <a:r>
              <a:rPr lang="ko-KR" altLang="en-US" sz="1100" dirty="0" err="1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앞에있고</a:t>
            </a:r>
            <a:r>
              <a:rPr lang="ko-KR" altLang="en-US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 옆으로 중고를 모두 </a:t>
            </a:r>
            <a:r>
              <a:rPr lang="ko-KR" altLang="en-US" sz="1100" dirty="0" err="1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가지고있음</a:t>
            </a:r>
            <a:r>
              <a:rPr lang="en-US" altLang="ko-KR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. </a:t>
            </a:r>
            <a:r>
              <a:rPr lang="ko-KR" altLang="en-US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횡단보도를 건너지 않고 걸어가서 상권을 </a:t>
            </a:r>
            <a:r>
              <a:rPr lang="ko-KR" altLang="en-US" sz="1100" dirty="0" err="1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이용할수있음</a:t>
            </a:r>
            <a:r>
              <a:rPr lang="en-US" altLang="ko-KR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(5</a:t>
            </a:r>
            <a:r>
              <a:rPr lang="ko-KR" altLang="en-US" sz="1100" dirty="0" err="1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분거리</a:t>
            </a:r>
            <a:r>
              <a:rPr lang="en-US" altLang="ko-KR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)</a:t>
            </a:r>
            <a:r>
              <a:rPr lang="ko-KR" altLang="en-US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브랜드가치도 높음</a:t>
            </a:r>
            <a:r>
              <a:rPr lang="en-US" altLang="ko-KR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. </a:t>
            </a:r>
            <a:r>
              <a:rPr lang="ko-KR" altLang="en-US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단점은 연식이 가장 오래됨</a:t>
            </a:r>
            <a:r>
              <a:rPr lang="en-US" altLang="ko-KR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. </a:t>
            </a:r>
            <a:r>
              <a:rPr lang="ko-KR" altLang="en-US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어차피 구축끼리 같다면 싸게 </a:t>
            </a:r>
            <a:r>
              <a:rPr lang="ko-KR" altLang="en-US" sz="1100" dirty="0" err="1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푸르지오를</a:t>
            </a:r>
            <a:r>
              <a:rPr lang="ko-KR" altLang="en-US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 </a:t>
            </a:r>
            <a:r>
              <a:rPr lang="ko-KR" altLang="en-US" sz="1100" dirty="0" err="1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사는것도</a:t>
            </a:r>
            <a:r>
              <a:rPr lang="ko-KR" altLang="en-US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 </a:t>
            </a:r>
            <a:r>
              <a:rPr lang="ko-KR" altLang="en-US" sz="1100" dirty="0" err="1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좋아보임</a:t>
            </a:r>
            <a:endParaRPr lang="en-US" altLang="ko-KR" sz="1100" dirty="0">
              <a:solidFill>
                <a:prstClr val="black"/>
              </a:solidFill>
              <a:latin typeface="이사만루체 Light" panose="00000300000000000000" pitchFamily="2" charset="-127"/>
              <a:ea typeface="이사만루체 Light" panose="00000300000000000000" pitchFamily="2" charset="-127"/>
            </a:endParaRPr>
          </a:p>
          <a:p>
            <a:r>
              <a:rPr lang="ko-KR" altLang="en-US" sz="1100" dirty="0" err="1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전고점대비</a:t>
            </a:r>
            <a:r>
              <a:rPr lang="ko-KR" altLang="en-US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 </a:t>
            </a:r>
            <a:r>
              <a:rPr lang="en-US" altLang="ko-KR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-20%</a:t>
            </a:r>
            <a:r>
              <a:rPr lang="ko-KR" altLang="en-US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이기도 하고 집 정리 </a:t>
            </a:r>
            <a:r>
              <a:rPr lang="ko-KR" altLang="en-US" sz="1100" dirty="0" err="1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깨끗히해서</a:t>
            </a:r>
            <a:r>
              <a:rPr lang="ko-KR" altLang="en-US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 전세가 맞추면 </a:t>
            </a:r>
            <a:r>
              <a:rPr lang="en-US" altLang="ko-KR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90%</a:t>
            </a:r>
            <a:r>
              <a:rPr lang="ko-KR" altLang="en-US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이상도 </a:t>
            </a:r>
            <a:r>
              <a:rPr lang="ko-KR" altLang="en-US" sz="1100" dirty="0" err="1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맞출수</a:t>
            </a:r>
            <a:r>
              <a:rPr lang="ko-KR" altLang="en-US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 </a:t>
            </a:r>
            <a:r>
              <a:rPr lang="ko-KR" altLang="en-US" sz="1100" dirty="0" err="1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있을듯</a:t>
            </a:r>
            <a:r>
              <a:rPr lang="en-US" altLang="ko-KR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.</a:t>
            </a:r>
          </a:p>
        </p:txBody>
      </p:sp>
      <p:pic>
        <p:nvPicPr>
          <p:cNvPr id="21" name="그림 20">
            <a:extLst>
              <a:ext uri="{FF2B5EF4-FFF2-40B4-BE49-F238E27FC236}">
                <a16:creationId xmlns:a16="http://schemas.microsoft.com/office/drawing/2014/main" id="{B82B11B3-FDA5-4D23-211E-78DEBC384EF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72226" y="3936482"/>
            <a:ext cx="2676680" cy="2718835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23" name="그림 22">
            <a:extLst>
              <a:ext uri="{FF2B5EF4-FFF2-40B4-BE49-F238E27FC236}">
                <a16:creationId xmlns:a16="http://schemas.microsoft.com/office/drawing/2014/main" id="{79E1C349-579A-F898-32E6-7E2C320F302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420581" y="962037"/>
            <a:ext cx="2504359" cy="5490656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F42B977-BAD0-2A17-DCC6-28E9627A6E5D}"/>
              </a:ext>
            </a:extLst>
          </p:cNvPr>
          <p:cNvSpPr txBox="1"/>
          <p:nvPr/>
        </p:nvSpPr>
        <p:spPr>
          <a:xfrm>
            <a:off x="1586869" y="3567150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초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B4537F4-4ECD-722B-356C-EEEEB120E1C5}"/>
              </a:ext>
            </a:extLst>
          </p:cNvPr>
          <p:cNvSpPr txBox="1"/>
          <p:nvPr/>
        </p:nvSpPr>
        <p:spPr>
          <a:xfrm>
            <a:off x="600075" y="1895899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중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CD81E8B-BD54-8FD9-7E52-CC670C4C84DA}"/>
              </a:ext>
            </a:extLst>
          </p:cNvPr>
          <p:cNvSpPr txBox="1"/>
          <p:nvPr/>
        </p:nvSpPr>
        <p:spPr>
          <a:xfrm>
            <a:off x="1203752" y="1383120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고</a:t>
            </a:r>
          </a:p>
        </p:txBody>
      </p:sp>
    </p:spTree>
    <p:extLst>
      <p:ext uri="{BB962C8B-B14F-4D97-AF65-F5344CB8AC3E}">
        <p14:creationId xmlns:p14="http://schemas.microsoft.com/office/powerpoint/2010/main" val="1946045179"/>
      </p:ext>
    </p:extLst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양쪽 모서리가 둥근 사각형 168"/>
          <p:cNvSpPr/>
          <p:nvPr/>
        </p:nvSpPr>
        <p:spPr>
          <a:xfrm rot="5400000">
            <a:off x="13078304" y="3303255"/>
            <a:ext cx="907577" cy="1003308"/>
          </a:xfrm>
          <a:prstGeom prst="round2SameRect">
            <a:avLst>
              <a:gd name="adj1" fmla="val 16667"/>
              <a:gd name="adj2" fmla="val 0"/>
            </a:avLst>
          </a:prstGeom>
          <a:solidFill>
            <a:schemeClr val="bg1"/>
          </a:solidFill>
          <a:ln w="28575">
            <a:solidFill>
              <a:srgbClr val="4C474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457200" marR="0" lvl="1" indent="0" algn="l" defTabSz="914400" rtl="0" eaLnBrk="1" latin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endParaRPr kumimoji="0" lang="ko-KR" altLang="en-US" sz="1000" b="0" i="0" u="none" strike="noStrike" kern="1200" cap="none" spc="0" normalizeH="0" baseline="0">
              <a:solidFill>
                <a:prstClr val="white"/>
              </a:solidFill>
              <a:effectLst/>
              <a:uLnTx/>
              <a:uFillTx/>
              <a:latin typeface="맑은 고딕"/>
              <a:ea typeface="맑은 고딕"/>
              <a:cs typeface="+mn-cs"/>
            </a:endParaRPr>
          </a:p>
        </p:txBody>
      </p:sp>
      <p:sp>
        <p:nvSpPr>
          <p:cNvPr id="168" name="직사각형 167"/>
          <p:cNvSpPr/>
          <p:nvPr/>
        </p:nvSpPr>
        <p:spPr>
          <a:xfrm>
            <a:off x="13723392" y="5009620"/>
            <a:ext cx="899605" cy="6368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r>
              <a:rPr kumimoji="0" lang="en-US" altLang="ko-KR" sz="3600" b="1" i="0" u="none" strike="noStrike" kern="1200" cap="none" spc="0" normalizeH="0" baseline="0">
                <a:solidFill>
                  <a:srgbClr val="FF8A2D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15</a:t>
            </a:r>
            <a:r>
              <a:rPr kumimoji="0" lang="en-US" altLang="ko-KR" sz="1600" b="1" i="0" u="none" strike="noStrike" kern="1200" cap="none" spc="0" normalizeH="0" baseline="0">
                <a:solidFill>
                  <a:srgbClr val="FF8A2D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%</a:t>
            </a:r>
            <a:endParaRPr kumimoji="0" lang="en-US" altLang="ko-KR" sz="1600" b="1" i="0" u="none" strike="noStrike" kern="1200" cap="none" spc="0" normalizeH="0" baseline="0">
              <a:solidFill>
                <a:srgbClr val="FF8A2D"/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173" name="직사각형 172"/>
          <p:cNvSpPr/>
          <p:nvPr/>
        </p:nvSpPr>
        <p:spPr>
          <a:xfrm>
            <a:off x="14418125" y="3481744"/>
            <a:ext cx="89960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r>
              <a:rPr kumimoji="0" lang="en-US" altLang="ko-KR" sz="3600" b="1" i="0" u="none" strike="noStrike" kern="1200" cap="none" spc="0" normalizeH="0" baseline="0">
                <a:solidFill>
                  <a:srgbClr val="FF8A2D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15</a:t>
            </a:r>
            <a:r>
              <a:rPr kumimoji="0" lang="en-US" altLang="ko-KR" sz="1600" b="1" i="0" u="none" strike="noStrike" kern="1200" cap="none" spc="0" normalizeH="0" baseline="0">
                <a:solidFill>
                  <a:srgbClr val="FF8A2D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%</a:t>
            </a:r>
            <a:endParaRPr kumimoji="0" lang="en-US" altLang="ko-KR" sz="1600" b="1" i="0" u="none" strike="noStrike" kern="1200" cap="none" spc="0" normalizeH="0" baseline="0">
              <a:solidFill>
                <a:srgbClr val="FF8A2D"/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181" name="양쪽 모서리가 둥근 사각형 180"/>
          <p:cNvSpPr/>
          <p:nvPr/>
        </p:nvSpPr>
        <p:spPr>
          <a:xfrm rot="5400000">
            <a:off x="12576649" y="4541146"/>
            <a:ext cx="907577" cy="1003308"/>
          </a:xfrm>
          <a:prstGeom prst="round2SameRect">
            <a:avLst>
              <a:gd name="adj1" fmla="val 16667"/>
              <a:gd name="adj2" fmla="val 0"/>
            </a:avLst>
          </a:prstGeom>
          <a:solidFill>
            <a:schemeClr val="bg1"/>
          </a:solidFill>
          <a:ln w="28575">
            <a:solidFill>
              <a:srgbClr val="4C474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457200" marR="0" lvl="1" indent="0" algn="l" defTabSz="914400" rtl="0" eaLnBrk="1" latin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endParaRPr kumimoji="0" lang="ko-KR" altLang="en-US" sz="1000" b="0" i="0" u="none" strike="noStrike" kern="1200" cap="none" spc="0" normalizeH="0" baseline="0">
              <a:solidFill>
                <a:prstClr val="white"/>
              </a:solidFill>
              <a:effectLst/>
              <a:uLnTx/>
              <a:uFillTx/>
              <a:latin typeface="맑은 고딕"/>
              <a:ea typeface="맑은 고딕"/>
              <a:cs typeface="+mn-cs"/>
            </a:endParaRPr>
          </a:p>
        </p:txBody>
      </p:sp>
      <p:sp>
        <p:nvSpPr>
          <p:cNvPr id="182" name="직사각형 181"/>
          <p:cNvSpPr/>
          <p:nvPr/>
        </p:nvSpPr>
        <p:spPr>
          <a:xfrm>
            <a:off x="13134142" y="2142479"/>
            <a:ext cx="89960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r>
              <a:rPr kumimoji="0" lang="en-US" altLang="ko-KR" sz="3600" b="1" i="0" u="none" strike="noStrike" kern="1200" cap="none" spc="0" normalizeH="0" baseline="0" dirty="0">
                <a:solidFill>
                  <a:srgbClr val="FF8A2D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15</a:t>
            </a:r>
            <a:r>
              <a:rPr kumimoji="0" lang="en-US" altLang="ko-KR" sz="1600" b="1" i="0" u="none" strike="noStrike" kern="1200" cap="none" spc="0" normalizeH="0" baseline="0" dirty="0">
                <a:solidFill>
                  <a:srgbClr val="FF8A2D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%</a:t>
            </a:r>
            <a:endParaRPr kumimoji="0" lang="en-US" altLang="ko-KR" sz="1600" b="1" i="0" u="none" strike="noStrike" kern="1200" cap="none" spc="0" normalizeH="0" baseline="0" dirty="0">
              <a:solidFill>
                <a:srgbClr val="FF8A2D"/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8" name="사각형: 둥근 모서리 7">
            <a:extLst>
              <a:ext uri="{FF2B5EF4-FFF2-40B4-BE49-F238E27FC236}">
                <a16:creationId xmlns:a16="http://schemas.microsoft.com/office/drawing/2014/main" id="{8F7AA2A7-55B1-E88E-F1BB-45FE35A30A85}"/>
              </a:ext>
            </a:extLst>
          </p:cNvPr>
          <p:cNvSpPr/>
          <p:nvPr/>
        </p:nvSpPr>
        <p:spPr>
          <a:xfrm>
            <a:off x="169761" y="744179"/>
            <a:ext cx="3249714" cy="408345"/>
          </a:xfrm>
          <a:prstGeom prst="round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>
                <a:solidFill>
                  <a:schemeClr val="tx1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S-1. </a:t>
            </a:r>
            <a:r>
              <a:rPr lang="ko-KR" altLang="en-US" dirty="0" err="1">
                <a:solidFill>
                  <a:schemeClr val="tx1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율상마을</a:t>
            </a:r>
            <a:r>
              <a:rPr lang="en-US" altLang="ko-KR" dirty="0">
                <a:solidFill>
                  <a:schemeClr val="tx1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4</a:t>
            </a:r>
            <a:r>
              <a:rPr lang="ko-KR" altLang="en-US" dirty="0" err="1">
                <a:solidFill>
                  <a:schemeClr val="tx1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단지푸르지오</a:t>
            </a:r>
            <a:endParaRPr lang="ko-KR" altLang="en-US" dirty="0">
              <a:solidFill>
                <a:schemeClr val="tx1"/>
              </a:solidFill>
              <a:latin typeface="이사만루체 Light" panose="00000300000000000000" pitchFamily="2" charset="-127"/>
              <a:ea typeface="이사만루체 Light" panose="00000300000000000000" pitchFamily="2" charset="-127"/>
            </a:endParaRPr>
          </a:p>
        </p:txBody>
      </p:sp>
      <p:sp>
        <p:nvSpPr>
          <p:cNvPr id="3" name="TextBox 2">
            <a:hlinkClick r:id="rId2"/>
            <a:extLst>
              <a:ext uri="{FF2B5EF4-FFF2-40B4-BE49-F238E27FC236}">
                <a16:creationId xmlns:a16="http://schemas.microsoft.com/office/drawing/2014/main" id="{ED188ACB-F78B-CF3B-EDD8-87D8291EB78F}"/>
              </a:ext>
            </a:extLst>
          </p:cNvPr>
          <p:cNvSpPr txBox="1"/>
          <p:nvPr/>
        </p:nvSpPr>
        <p:spPr>
          <a:xfrm>
            <a:off x="12192000" y="656636"/>
            <a:ext cx="19228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err="1"/>
              <a:t>부자아내제인</a:t>
            </a:r>
            <a:endParaRPr lang="ko-KR" altLang="en-US" dirty="0"/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27EE134C-5DAE-5F21-2C79-05CB6055576B}"/>
              </a:ext>
            </a:extLst>
          </p:cNvPr>
          <p:cNvSpPr/>
          <p:nvPr/>
        </p:nvSpPr>
        <p:spPr>
          <a:xfrm>
            <a:off x="0" y="0"/>
            <a:ext cx="12192000" cy="489526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400" b="1" dirty="0">
                <a:solidFill>
                  <a:schemeClr val="bg1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단지분석 </a:t>
            </a:r>
            <a:r>
              <a:rPr lang="en-US" altLang="ko-KR" sz="1400" b="1" dirty="0">
                <a:solidFill>
                  <a:schemeClr val="bg1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– S-1. </a:t>
            </a:r>
            <a:r>
              <a:rPr lang="ko-KR" altLang="en-US" sz="1400" b="1" dirty="0" err="1">
                <a:solidFill>
                  <a:schemeClr val="bg1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장유동</a:t>
            </a:r>
            <a:r>
              <a:rPr lang="ko-KR" altLang="en-US" sz="1400" b="1" dirty="0">
                <a:solidFill>
                  <a:schemeClr val="bg1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 </a:t>
            </a:r>
          </a:p>
        </p:txBody>
      </p:sp>
      <p:pic>
        <p:nvPicPr>
          <p:cNvPr id="7" name="그림 6">
            <a:extLst>
              <a:ext uri="{FF2B5EF4-FFF2-40B4-BE49-F238E27FC236}">
                <a16:creationId xmlns:a16="http://schemas.microsoft.com/office/drawing/2014/main" id="{8ADE6781-377D-6C5E-30A9-5BD8402BF4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1750" y="1352550"/>
            <a:ext cx="2796726" cy="2599012"/>
          </a:xfrm>
          <a:prstGeom prst="rect">
            <a:avLst/>
          </a:prstGeom>
          <a:ln w="15875">
            <a:solidFill>
              <a:schemeClr val="tx1"/>
            </a:solidFill>
          </a:ln>
        </p:spPr>
      </p:pic>
      <p:pic>
        <p:nvPicPr>
          <p:cNvPr id="10" name="그림 9">
            <a:extLst>
              <a:ext uri="{FF2B5EF4-FFF2-40B4-BE49-F238E27FC236}">
                <a16:creationId xmlns:a16="http://schemas.microsoft.com/office/drawing/2014/main" id="{0D708586-FCD1-E711-6359-704287051EA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5485" y="4107070"/>
            <a:ext cx="2701063" cy="972536"/>
          </a:xfrm>
          <a:prstGeom prst="rect">
            <a:avLst/>
          </a:prstGeom>
          <a:ln w="15875">
            <a:solidFill>
              <a:schemeClr val="tx1"/>
            </a:solidFill>
          </a:ln>
        </p:spPr>
      </p:pic>
      <p:graphicFrame>
        <p:nvGraphicFramePr>
          <p:cNvPr id="11" name="표 10">
            <a:extLst>
              <a:ext uri="{FF2B5EF4-FFF2-40B4-BE49-F238E27FC236}">
                <a16:creationId xmlns:a16="http://schemas.microsoft.com/office/drawing/2014/main" id="{EA6B938A-FA66-55E0-F10A-624391651CE0}"/>
              </a:ext>
            </a:extLst>
          </p:cNvPr>
          <p:cNvGraphicFramePr>
            <a:graphicFrameLocks noGrp="1"/>
          </p:cNvGraphicFramePr>
          <p:nvPr/>
        </p:nvGraphicFramePr>
        <p:xfrm>
          <a:off x="169762" y="5295900"/>
          <a:ext cx="2830112" cy="9725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53692">
                  <a:extLst>
                    <a:ext uri="{9D8B030D-6E8A-4147-A177-3AD203B41FA5}">
                      <a16:colId xmlns:a16="http://schemas.microsoft.com/office/drawing/2014/main" val="1754638359"/>
                    </a:ext>
                  </a:extLst>
                </a:gridCol>
                <a:gridCol w="953692">
                  <a:extLst>
                    <a:ext uri="{9D8B030D-6E8A-4147-A177-3AD203B41FA5}">
                      <a16:colId xmlns:a16="http://schemas.microsoft.com/office/drawing/2014/main" val="2975725959"/>
                    </a:ext>
                  </a:extLst>
                </a:gridCol>
                <a:gridCol w="922728">
                  <a:extLst>
                    <a:ext uri="{9D8B030D-6E8A-4147-A177-3AD203B41FA5}">
                      <a16:colId xmlns:a16="http://schemas.microsoft.com/office/drawing/2014/main" val="1530565623"/>
                    </a:ext>
                  </a:extLst>
                </a:gridCol>
              </a:tblGrid>
              <a:tr h="362936"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>
                          <a:solidFill>
                            <a:srgbClr val="00B0F0"/>
                          </a:solidFill>
                          <a:highlight>
                            <a:srgbClr val="FFFF00"/>
                          </a:highlight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23.11 </a:t>
                      </a:r>
                      <a:r>
                        <a:rPr lang="ko-KR" altLang="en-US" sz="1400" dirty="0">
                          <a:solidFill>
                            <a:srgbClr val="00B0F0"/>
                          </a:solidFill>
                          <a:highlight>
                            <a:srgbClr val="FFFF00"/>
                          </a:highlight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기준 네이버 호가 </a:t>
                      </a:r>
                      <a:r>
                        <a:rPr lang="en-US" altLang="ko-KR" sz="1400" dirty="0">
                          <a:solidFill>
                            <a:srgbClr val="00B0F0"/>
                          </a:solidFill>
                          <a:highlight>
                            <a:srgbClr val="FFFF00"/>
                          </a:highlight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43</a:t>
                      </a:r>
                      <a:r>
                        <a:rPr lang="ko-KR" altLang="en-US" sz="1400" dirty="0">
                          <a:solidFill>
                            <a:srgbClr val="00B0F0"/>
                          </a:solidFill>
                          <a:highlight>
                            <a:srgbClr val="FFFF00"/>
                          </a:highlight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평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solidFill>
                          <a:srgbClr val="00B0F0"/>
                        </a:solidFill>
                        <a:latin typeface="경기천년제목 Bold" panose="02020803020101020101" pitchFamily="18" charset="-127"/>
                        <a:ea typeface="경기천년제목 Bold" panose="02020803020101020101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solidFill>
                          <a:srgbClr val="00B050"/>
                        </a:solidFill>
                        <a:latin typeface="경기천년제목 Bold" panose="02020803020101020101" pitchFamily="18" charset="-127"/>
                        <a:ea typeface="경기천년제목 Bold" panose="02020803020101020101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46325273"/>
                  </a:ext>
                </a:extLst>
              </a:tr>
              <a:tr h="23431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>
                          <a:solidFill>
                            <a:srgbClr val="FF0000"/>
                          </a:solidFill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매매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>
                          <a:solidFill>
                            <a:srgbClr val="0070C0"/>
                          </a:solidFill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전세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solidFill>
                            <a:schemeClr val="tx1"/>
                          </a:solidFill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전세가율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7421253"/>
                  </a:ext>
                </a:extLst>
              </a:tr>
              <a:tr h="20764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48,000</a:t>
                      </a:r>
                      <a:endParaRPr lang="ko-KR" altLang="en-US" sz="1400" dirty="0"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40,000</a:t>
                      </a:r>
                      <a:endParaRPr lang="ko-KR" altLang="en-US" sz="1400" dirty="0"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83%</a:t>
                      </a:r>
                      <a:endParaRPr lang="ko-KR" altLang="en-US" sz="1400" dirty="0"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140006"/>
                  </a:ext>
                </a:extLst>
              </a:tr>
            </a:tbl>
          </a:graphicData>
        </a:graphic>
      </p:graphicFrame>
      <p:pic>
        <p:nvPicPr>
          <p:cNvPr id="15" name="그림 14">
            <a:extLst>
              <a:ext uri="{FF2B5EF4-FFF2-40B4-BE49-F238E27FC236}">
                <a16:creationId xmlns:a16="http://schemas.microsoft.com/office/drawing/2014/main" id="{F298F3E8-1971-5AE1-AFE2-577BEE78033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59925" y="962037"/>
            <a:ext cx="2879785" cy="2387769"/>
          </a:xfrm>
          <a:prstGeom prst="rect">
            <a:avLst/>
          </a:prstGeom>
          <a:ln w="15875">
            <a:solidFill>
              <a:schemeClr val="tx1"/>
            </a:solidFill>
          </a:ln>
        </p:spPr>
      </p:pic>
      <p:pic>
        <p:nvPicPr>
          <p:cNvPr id="17" name="그림 16">
            <a:extLst>
              <a:ext uri="{FF2B5EF4-FFF2-40B4-BE49-F238E27FC236}">
                <a16:creationId xmlns:a16="http://schemas.microsoft.com/office/drawing/2014/main" id="{9100FE9A-0E90-E0BA-72DB-3808D21911F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00926" y="3508195"/>
            <a:ext cx="2718761" cy="3020633"/>
          </a:xfrm>
          <a:prstGeom prst="rect">
            <a:avLst/>
          </a:prstGeom>
          <a:ln w="15875">
            <a:solidFill>
              <a:schemeClr val="tx1"/>
            </a:solidFill>
          </a:ln>
        </p:spPr>
      </p:pic>
      <p:graphicFrame>
        <p:nvGraphicFramePr>
          <p:cNvPr id="18" name="표 24">
            <a:extLst>
              <a:ext uri="{FF2B5EF4-FFF2-40B4-BE49-F238E27FC236}">
                <a16:creationId xmlns:a16="http://schemas.microsoft.com/office/drawing/2014/main" id="{39F42226-F3E8-350F-E487-4331F64D406D}"/>
              </a:ext>
            </a:extLst>
          </p:cNvPr>
          <p:cNvGraphicFramePr>
            <a:graphicFrameLocks noGrp="1"/>
          </p:cNvGraphicFramePr>
          <p:nvPr/>
        </p:nvGraphicFramePr>
        <p:xfrm>
          <a:off x="6356351" y="781050"/>
          <a:ext cx="2797173" cy="1143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32391">
                  <a:extLst>
                    <a:ext uri="{9D8B030D-6E8A-4147-A177-3AD203B41FA5}">
                      <a16:colId xmlns:a16="http://schemas.microsoft.com/office/drawing/2014/main" val="3219045834"/>
                    </a:ext>
                  </a:extLst>
                </a:gridCol>
                <a:gridCol w="932391">
                  <a:extLst>
                    <a:ext uri="{9D8B030D-6E8A-4147-A177-3AD203B41FA5}">
                      <a16:colId xmlns:a16="http://schemas.microsoft.com/office/drawing/2014/main" val="855906887"/>
                    </a:ext>
                  </a:extLst>
                </a:gridCol>
                <a:gridCol w="932391">
                  <a:extLst>
                    <a:ext uri="{9D8B030D-6E8A-4147-A177-3AD203B41FA5}">
                      <a16:colId xmlns:a16="http://schemas.microsoft.com/office/drawing/2014/main" val="3069419114"/>
                    </a:ext>
                  </a:extLst>
                </a:gridCol>
              </a:tblGrid>
              <a:tr h="36293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solidFill>
                            <a:srgbClr val="FF0000"/>
                          </a:solidFill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환경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solidFill>
                            <a:srgbClr val="00B0F0"/>
                          </a:solidFill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학군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solidFill>
                            <a:srgbClr val="00B050"/>
                          </a:solidFill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교통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20048000"/>
                  </a:ext>
                </a:extLst>
              </a:tr>
              <a:tr h="20764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C</a:t>
                      </a:r>
                      <a:endParaRPr lang="ko-KR" altLang="en-US" dirty="0"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C</a:t>
                      </a:r>
                      <a:endParaRPr lang="ko-KR" altLang="en-US" dirty="0"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92981695"/>
                  </a:ext>
                </a:extLst>
              </a:tr>
              <a:tr h="37098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1km</a:t>
                      </a:r>
                      <a:r>
                        <a:rPr lang="ko-KR" altLang="en-US" sz="1050" dirty="0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내</a:t>
                      </a:r>
                      <a:endParaRPr lang="en-US" altLang="ko-KR" sz="1050" dirty="0"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  <a:p>
                      <a:pPr algn="ctr" latinLnBrk="1"/>
                      <a:r>
                        <a:rPr lang="ko-KR" altLang="en-US" sz="1050" dirty="0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백화점 없음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율하초</a:t>
                      </a: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23.5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명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  <a:p>
                      <a:pPr algn="ctr" fontAlgn="ctr"/>
                      <a:r>
                        <a:rPr lang="ko-KR" altLang="en-US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율하중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1400" dirty="0"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82725130"/>
                  </a:ext>
                </a:extLst>
              </a:tr>
            </a:tbl>
          </a:graphicData>
        </a:graphic>
      </p:graphicFrame>
      <p:sp>
        <p:nvSpPr>
          <p:cNvPr id="19" name="직사각형 18">
            <a:extLst>
              <a:ext uri="{FF2B5EF4-FFF2-40B4-BE49-F238E27FC236}">
                <a16:creationId xmlns:a16="http://schemas.microsoft.com/office/drawing/2014/main" id="{87E578A7-268F-7772-4FDE-BFD557C1F769}"/>
              </a:ext>
            </a:extLst>
          </p:cNvPr>
          <p:cNvSpPr/>
          <p:nvPr/>
        </p:nvSpPr>
        <p:spPr>
          <a:xfrm>
            <a:off x="6372226" y="2080565"/>
            <a:ext cx="2810797" cy="160020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구축 </a:t>
            </a:r>
            <a:r>
              <a:rPr lang="ko-KR" altLang="en-US" sz="1100" dirty="0" err="1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대형평수</a:t>
            </a:r>
            <a:r>
              <a:rPr lang="ko-KR" altLang="en-US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 답게 주차가 </a:t>
            </a:r>
            <a:r>
              <a:rPr lang="ko-KR" altLang="en-US" sz="1100" dirty="0" err="1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널널해보임</a:t>
            </a:r>
            <a:r>
              <a:rPr lang="en-US" altLang="ko-KR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. 34</a:t>
            </a:r>
            <a:r>
              <a:rPr lang="ko-KR" altLang="en-US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와 </a:t>
            </a:r>
            <a:r>
              <a:rPr lang="en-US" altLang="ko-KR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1.9</a:t>
            </a:r>
            <a:r>
              <a:rPr lang="ko-KR" altLang="en-US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억차이는 너무 </a:t>
            </a:r>
            <a:r>
              <a:rPr lang="ko-KR" altLang="en-US" sz="1100" dirty="0" err="1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커보임</a:t>
            </a:r>
            <a:r>
              <a:rPr lang="en-US" altLang="ko-KR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. 3</a:t>
            </a:r>
            <a:r>
              <a:rPr lang="ko-KR" altLang="en-US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단지가 </a:t>
            </a:r>
            <a:r>
              <a:rPr lang="ko-KR" altLang="en-US" sz="1100" dirty="0" err="1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저평가됫다고</a:t>
            </a:r>
            <a:r>
              <a:rPr lang="ko-KR" altLang="en-US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 </a:t>
            </a:r>
            <a:r>
              <a:rPr lang="ko-KR" altLang="en-US" sz="1100" dirty="0" err="1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조금더</a:t>
            </a:r>
            <a:r>
              <a:rPr lang="ko-KR" altLang="en-US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 생각되게 하는 </a:t>
            </a:r>
            <a:r>
              <a:rPr lang="ko-KR" altLang="en-US" sz="1100" dirty="0" err="1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아파트인듯</a:t>
            </a:r>
            <a:r>
              <a:rPr lang="en-US" altLang="ko-KR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.</a:t>
            </a:r>
          </a:p>
          <a:p>
            <a:r>
              <a:rPr lang="ko-KR" altLang="en-US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늦게 까지 치고 올라서 </a:t>
            </a:r>
            <a:r>
              <a:rPr lang="ko-KR" altLang="en-US" sz="1100" dirty="0" err="1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얼마내리지도</a:t>
            </a:r>
            <a:r>
              <a:rPr lang="ko-KR" altLang="en-US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 않음</a:t>
            </a:r>
            <a:r>
              <a:rPr lang="en-US" altLang="ko-KR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. </a:t>
            </a:r>
          </a:p>
        </p:txBody>
      </p:sp>
      <p:pic>
        <p:nvPicPr>
          <p:cNvPr id="21" name="그림 20">
            <a:extLst>
              <a:ext uri="{FF2B5EF4-FFF2-40B4-BE49-F238E27FC236}">
                <a16:creationId xmlns:a16="http://schemas.microsoft.com/office/drawing/2014/main" id="{B82B11B3-FDA5-4D23-211E-78DEBC384EF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17442" y="3837280"/>
            <a:ext cx="2731464" cy="2802957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23" name="그림 22">
            <a:extLst>
              <a:ext uri="{FF2B5EF4-FFF2-40B4-BE49-F238E27FC236}">
                <a16:creationId xmlns:a16="http://schemas.microsoft.com/office/drawing/2014/main" id="{79E1C349-579A-F898-32E6-7E2C320F302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420581" y="781051"/>
            <a:ext cx="2504359" cy="5671642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B4537F4-4ECD-722B-356C-EEEEB120E1C5}"/>
              </a:ext>
            </a:extLst>
          </p:cNvPr>
          <p:cNvSpPr txBox="1"/>
          <p:nvPr/>
        </p:nvSpPr>
        <p:spPr>
          <a:xfrm>
            <a:off x="332803" y="2142479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중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CD81E8B-BD54-8FD9-7E52-CC670C4C84DA}"/>
              </a:ext>
            </a:extLst>
          </p:cNvPr>
          <p:cNvSpPr txBox="1"/>
          <p:nvPr/>
        </p:nvSpPr>
        <p:spPr>
          <a:xfrm>
            <a:off x="748301" y="1338130"/>
            <a:ext cx="4154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/>
              <a:t>고</a:t>
            </a:r>
          </a:p>
        </p:txBody>
      </p:sp>
    </p:spTree>
    <p:extLst>
      <p:ext uri="{BB962C8B-B14F-4D97-AF65-F5344CB8AC3E}">
        <p14:creationId xmlns:p14="http://schemas.microsoft.com/office/powerpoint/2010/main" val="980151194"/>
      </p:ext>
    </p:extLst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양쪽 모서리가 둥근 사각형 168"/>
          <p:cNvSpPr/>
          <p:nvPr/>
        </p:nvSpPr>
        <p:spPr>
          <a:xfrm rot="5400000">
            <a:off x="13078304" y="3303255"/>
            <a:ext cx="907577" cy="1003308"/>
          </a:xfrm>
          <a:prstGeom prst="round2SameRect">
            <a:avLst>
              <a:gd name="adj1" fmla="val 16667"/>
              <a:gd name="adj2" fmla="val 0"/>
            </a:avLst>
          </a:prstGeom>
          <a:solidFill>
            <a:schemeClr val="bg1"/>
          </a:solidFill>
          <a:ln w="28575">
            <a:solidFill>
              <a:srgbClr val="4C474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457200" marR="0" lvl="1" indent="0" algn="l" defTabSz="914400" rtl="0" eaLnBrk="1" latin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endParaRPr kumimoji="0" lang="ko-KR" altLang="en-US" sz="1000" b="0" i="0" u="none" strike="noStrike" kern="1200" cap="none" spc="0" normalizeH="0" baseline="0">
              <a:solidFill>
                <a:prstClr val="white"/>
              </a:solidFill>
              <a:effectLst/>
              <a:uLnTx/>
              <a:uFillTx/>
              <a:latin typeface="맑은 고딕"/>
              <a:ea typeface="맑은 고딕"/>
              <a:cs typeface="+mn-cs"/>
            </a:endParaRPr>
          </a:p>
        </p:txBody>
      </p:sp>
      <p:sp>
        <p:nvSpPr>
          <p:cNvPr id="168" name="직사각형 167"/>
          <p:cNvSpPr/>
          <p:nvPr/>
        </p:nvSpPr>
        <p:spPr>
          <a:xfrm>
            <a:off x="13723392" y="5009620"/>
            <a:ext cx="899605" cy="6368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r>
              <a:rPr kumimoji="0" lang="en-US" altLang="ko-KR" sz="3600" b="1" i="0" u="none" strike="noStrike" kern="1200" cap="none" spc="0" normalizeH="0" baseline="0">
                <a:solidFill>
                  <a:srgbClr val="FF8A2D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15</a:t>
            </a:r>
            <a:r>
              <a:rPr kumimoji="0" lang="en-US" altLang="ko-KR" sz="1600" b="1" i="0" u="none" strike="noStrike" kern="1200" cap="none" spc="0" normalizeH="0" baseline="0">
                <a:solidFill>
                  <a:srgbClr val="FF8A2D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%</a:t>
            </a:r>
            <a:endParaRPr kumimoji="0" lang="en-US" altLang="ko-KR" sz="1600" b="1" i="0" u="none" strike="noStrike" kern="1200" cap="none" spc="0" normalizeH="0" baseline="0">
              <a:solidFill>
                <a:srgbClr val="FF8A2D"/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173" name="직사각형 172"/>
          <p:cNvSpPr/>
          <p:nvPr/>
        </p:nvSpPr>
        <p:spPr>
          <a:xfrm>
            <a:off x="14418125" y="3481744"/>
            <a:ext cx="89960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r>
              <a:rPr kumimoji="0" lang="en-US" altLang="ko-KR" sz="3600" b="1" i="0" u="none" strike="noStrike" kern="1200" cap="none" spc="0" normalizeH="0" baseline="0">
                <a:solidFill>
                  <a:srgbClr val="FF8A2D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15</a:t>
            </a:r>
            <a:r>
              <a:rPr kumimoji="0" lang="en-US" altLang="ko-KR" sz="1600" b="1" i="0" u="none" strike="noStrike" kern="1200" cap="none" spc="0" normalizeH="0" baseline="0">
                <a:solidFill>
                  <a:srgbClr val="FF8A2D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%</a:t>
            </a:r>
            <a:endParaRPr kumimoji="0" lang="en-US" altLang="ko-KR" sz="1600" b="1" i="0" u="none" strike="noStrike" kern="1200" cap="none" spc="0" normalizeH="0" baseline="0">
              <a:solidFill>
                <a:srgbClr val="FF8A2D"/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181" name="양쪽 모서리가 둥근 사각형 180"/>
          <p:cNvSpPr/>
          <p:nvPr/>
        </p:nvSpPr>
        <p:spPr>
          <a:xfrm rot="5400000">
            <a:off x="12576649" y="4541146"/>
            <a:ext cx="907577" cy="1003308"/>
          </a:xfrm>
          <a:prstGeom prst="round2SameRect">
            <a:avLst>
              <a:gd name="adj1" fmla="val 16667"/>
              <a:gd name="adj2" fmla="val 0"/>
            </a:avLst>
          </a:prstGeom>
          <a:solidFill>
            <a:schemeClr val="bg1"/>
          </a:solidFill>
          <a:ln w="28575">
            <a:solidFill>
              <a:srgbClr val="4C474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457200" marR="0" lvl="1" indent="0" algn="l" defTabSz="914400" rtl="0" eaLnBrk="1" latin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endParaRPr kumimoji="0" lang="ko-KR" altLang="en-US" sz="1000" b="0" i="0" u="none" strike="noStrike" kern="1200" cap="none" spc="0" normalizeH="0" baseline="0">
              <a:solidFill>
                <a:prstClr val="white"/>
              </a:solidFill>
              <a:effectLst/>
              <a:uLnTx/>
              <a:uFillTx/>
              <a:latin typeface="맑은 고딕"/>
              <a:ea typeface="맑은 고딕"/>
              <a:cs typeface="+mn-cs"/>
            </a:endParaRPr>
          </a:p>
        </p:txBody>
      </p:sp>
      <p:sp>
        <p:nvSpPr>
          <p:cNvPr id="182" name="직사각형 181"/>
          <p:cNvSpPr/>
          <p:nvPr/>
        </p:nvSpPr>
        <p:spPr>
          <a:xfrm>
            <a:off x="13134142" y="2142479"/>
            <a:ext cx="89960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r>
              <a:rPr kumimoji="0" lang="en-US" altLang="ko-KR" sz="3600" b="1" i="0" u="none" strike="noStrike" kern="1200" cap="none" spc="0" normalizeH="0" baseline="0" dirty="0">
                <a:solidFill>
                  <a:srgbClr val="FF8A2D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15</a:t>
            </a:r>
            <a:r>
              <a:rPr kumimoji="0" lang="en-US" altLang="ko-KR" sz="1600" b="1" i="0" u="none" strike="noStrike" kern="1200" cap="none" spc="0" normalizeH="0" baseline="0" dirty="0">
                <a:solidFill>
                  <a:srgbClr val="FF8A2D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%</a:t>
            </a:r>
            <a:endParaRPr kumimoji="0" lang="en-US" altLang="ko-KR" sz="1600" b="1" i="0" u="none" strike="noStrike" kern="1200" cap="none" spc="0" normalizeH="0" baseline="0" dirty="0">
              <a:solidFill>
                <a:srgbClr val="FF8A2D"/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8" name="사각형: 둥근 모서리 7">
            <a:extLst>
              <a:ext uri="{FF2B5EF4-FFF2-40B4-BE49-F238E27FC236}">
                <a16:creationId xmlns:a16="http://schemas.microsoft.com/office/drawing/2014/main" id="{8F7AA2A7-55B1-E88E-F1BB-45FE35A30A85}"/>
              </a:ext>
            </a:extLst>
          </p:cNvPr>
          <p:cNvSpPr/>
          <p:nvPr/>
        </p:nvSpPr>
        <p:spPr>
          <a:xfrm>
            <a:off x="169761" y="744179"/>
            <a:ext cx="3249714" cy="408345"/>
          </a:xfrm>
          <a:prstGeom prst="round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>
                <a:solidFill>
                  <a:schemeClr val="tx1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S-1. </a:t>
            </a:r>
            <a:r>
              <a:rPr lang="ko-KR" altLang="en-US" dirty="0" err="1">
                <a:solidFill>
                  <a:schemeClr val="tx1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신리마을중앙하이츠</a:t>
            </a:r>
            <a:r>
              <a:rPr lang="en-US" altLang="ko-KR" dirty="0">
                <a:solidFill>
                  <a:schemeClr val="tx1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8</a:t>
            </a:r>
            <a:r>
              <a:rPr lang="ko-KR" altLang="en-US" dirty="0">
                <a:solidFill>
                  <a:schemeClr val="tx1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단지</a:t>
            </a:r>
          </a:p>
        </p:txBody>
      </p:sp>
      <p:sp>
        <p:nvSpPr>
          <p:cNvPr id="3" name="TextBox 2">
            <a:hlinkClick r:id="rId2"/>
            <a:extLst>
              <a:ext uri="{FF2B5EF4-FFF2-40B4-BE49-F238E27FC236}">
                <a16:creationId xmlns:a16="http://schemas.microsoft.com/office/drawing/2014/main" id="{ED188ACB-F78B-CF3B-EDD8-87D8291EB78F}"/>
              </a:ext>
            </a:extLst>
          </p:cNvPr>
          <p:cNvSpPr txBox="1"/>
          <p:nvPr/>
        </p:nvSpPr>
        <p:spPr>
          <a:xfrm>
            <a:off x="12192000" y="656636"/>
            <a:ext cx="19228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err="1"/>
              <a:t>부자아내제인</a:t>
            </a:r>
            <a:endParaRPr lang="ko-KR" altLang="en-US" dirty="0"/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27EE134C-5DAE-5F21-2C79-05CB6055576B}"/>
              </a:ext>
            </a:extLst>
          </p:cNvPr>
          <p:cNvSpPr/>
          <p:nvPr/>
        </p:nvSpPr>
        <p:spPr>
          <a:xfrm>
            <a:off x="0" y="0"/>
            <a:ext cx="12192000" cy="489526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400" b="1" dirty="0">
                <a:solidFill>
                  <a:schemeClr val="bg1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단지분석 </a:t>
            </a:r>
            <a:r>
              <a:rPr lang="en-US" altLang="ko-KR" sz="1400" b="1" dirty="0">
                <a:solidFill>
                  <a:schemeClr val="bg1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– S-1. </a:t>
            </a:r>
            <a:r>
              <a:rPr lang="ko-KR" altLang="en-US" sz="1400" b="1" dirty="0" err="1">
                <a:solidFill>
                  <a:schemeClr val="bg1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장유동</a:t>
            </a:r>
            <a:r>
              <a:rPr lang="ko-KR" altLang="en-US" sz="1400" b="1" dirty="0">
                <a:solidFill>
                  <a:schemeClr val="bg1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 </a:t>
            </a:r>
          </a:p>
        </p:txBody>
      </p:sp>
      <p:pic>
        <p:nvPicPr>
          <p:cNvPr id="7" name="그림 6">
            <a:extLst>
              <a:ext uri="{FF2B5EF4-FFF2-40B4-BE49-F238E27FC236}">
                <a16:creationId xmlns:a16="http://schemas.microsoft.com/office/drawing/2014/main" id="{8ADE6781-377D-6C5E-30A9-5BD8402BF4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1686" y="1371600"/>
            <a:ext cx="2971682" cy="2480033"/>
          </a:xfrm>
          <a:prstGeom prst="rect">
            <a:avLst/>
          </a:prstGeom>
          <a:ln w="15875">
            <a:solidFill>
              <a:schemeClr val="tx1"/>
            </a:solidFill>
          </a:ln>
        </p:spPr>
      </p:pic>
      <p:pic>
        <p:nvPicPr>
          <p:cNvPr id="10" name="그림 9">
            <a:extLst>
              <a:ext uri="{FF2B5EF4-FFF2-40B4-BE49-F238E27FC236}">
                <a16:creationId xmlns:a16="http://schemas.microsoft.com/office/drawing/2014/main" id="{0D708586-FCD1-E711-6359-704287051EA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1686" y="4070709"/>
            <a:ext cx="2971682" cy="1063266"/>
          </a:xfrm>
          <a:prstGeom prst="rect">
            <a:avLst/>
          </a:prstGeom>
          <a:ln w="15875">
            <a:solidFill>
              <a:schemeClr val="tx1"/>
            </a:solidFill>
          </a:ln>
        </p:spPr>
      </p:pic>
      <p:graphicFrame>
        <p:nvGraphicFramePr>
          <p:cNvPr id="11" name="표 10">
            <a:extLst>
              <a:ext uri="{FF2B5EF4-FFF2-40B4-BE49-F238E27FC236}">
                <a16:creationId xmlns:a16="http://schemas.microsoft.com/office/drawing/2014/main" id="{EA6B938A-FA66-55E0-F10A-624391651CE0}"/>
              </a:ext>
            </a:extLst>
          </p:cNvPr>
          <p:cNvGraphicFramePr>
            <a:graphicFrameLocks noGrp="1"/>
          </p:cNvGraphicFramePr>
          <p:nvPr/>
        </p:nvGraphicFramePr>
        <p:xfrm>
          <a:off x="91686" y="5295900"/>
          <a:ext cx="2908188" cy="9725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0002">
                  <a:extLst>
                    <a:ext uri="{9D8B030D-6E8A-4147-A177-3AD203B41FA5}">
                      <a16:colId xmlns:a16="http://schemas.microsoft.com/office/drawing/2014/main" val="1754638359"/>
                    </a:ext>
                  </a:extLst>
                </a:gridCol>
                <a:gridCol w="980002">
                  <a:extLst>
                    <a:ext uri="{9D8B030D-6E8A-4147-A177-3AD203B41FA5}">
                      <a16:colId xmlns:a16="http://schemas.microsoft.com/office/drawing/2014/main" val="2975725959"/>
                    </a:ext>
                  </a:extLst>
                </a:gridCol>
                <a:gridCol w="948184">
                  <a:extLst>
                    <a:ext uri="{9D8B030D-6E8A-4147-A177-3AD203B41FA5}">
                      <a16:colId xmlns:a16="http://schemas.microsoft.com/office/drawing/2014/main" val="1530565623"/>
                    </a:ext>
                  </a:extLst>
                </a:gridCol>
              </a:tblGrid>
              <a:tr h="362936"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>
                          <a:solidFill>
                            <a:srgbClr val="00B0F0"/>
                          </a:solidFill>
                          <a:highlight>
                            <a:srgbClr val="FFFF00"/>
                          </a:highlight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23.11 </a:t>
                      </a:r>
                      <a:r>
                        <a:rPr lang="ko-KR" altLang="en-US" sz="1400" dirty="0">
                          <a:solidFill>
                            <a:srgbClr val="00B0F0"/>
                          </a:solidFill>
                          <a:highlight>
                            <a:srgbClr val="FFFF00"/>
                          </a:highlight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기준 네이버 호가 </a:t>
                      </a:r>
                      <a:r>
                        <a:rPr lang="en-US" altLang="ko-KR" sz="1400" dirty="0">
                          <a:solidFill>
                            <a:srgbClr val="00B0F0"/>
                          </a:solidFill>
                          <a:highlight>
                            <a:srgbClr val="FFFF00"/>
                          </a:highlight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39</a:t>
                      </a:r>
                      <a:r>
                        <a:rPr lang="ko-KR" altLang="en-US" sz="1400" dirty="0">
                          <a:solidFill>
                            <a:srgbClr val="00B0F0"/>
                          </a:solidFill>
                          <a:highlight>
                            <a:srgbClr val="FFFF00"/>
                          </a:highlight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평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solidFill>
                          <a:srgbClr val="00B0F0"/>
                        </a:solidFill>
                        <a:latin typeface="경기천년제목 Bold" panose="02020803020101020101" pitchFamily="18" charset="-127"/>
                        <a:ea typeface="경기천년제목 Bold" panose="02020803020101020101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solidFill>
                          <a:srgbClr val="00B050"/>
                        </a:solidFill>
                        <a:latin typeface="경기천년제목 Bold" panose="02020803020101020101" pitchFamily="18" charset="-127"/>
                        <a:ea typeface="경기천년제목 Bold" panose="02020803020101020101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46325273"/>
                  </a:ext>
                </a:extLst>
              </a:tr>
              <a:tr h="23431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>
                          <a:solidFill>
                            <a:srgbClr val="FF0000"/>
                          </a:solidFill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매매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>
                          <a:solidFill>
                            <a:srgbClr val="0070C0"/>
                          </a:solidFill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전세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solidFill>
                            <a:schemeClr val="tx1"/>
                          </a:solidFill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전세가율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7421253"/>
                  </a:ext>
                </a:extLst>
              </a:tr>
              <a:tr h="20764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40,000</a:t>
                      </a:r>
                      <a:endParaRPr lang="ko-KR" altLang="en-US" sz="1400" dirty="0"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36,000</a:t>
                      </a:r>
                      <a:endParaRPr lang="ko-KR" altLang="en-US" sz="1400" dirty="0"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90%</a:t>
                      </a:r>
                      <a:endParaRPr lang="ko-KR" altLang="en-US" sz="1400" dirty="0"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140006"/>
                  </a:ext>
                </a:extLst>
              </a:tr>
            </a:tbl>
          </a:graphicData>
        </a:graphic>
      </p:graphicFrame>
      <p:pic>
        <p:nvPicPr>
          <p:cNvPr id="15" name="그림 14">
            <a:extLst>
              <a:ext uri="{FF2B5EF4-FFF2-40B4-BE49-F238E27FC236}">
                <a16:creationId xmlns:a16="http://schemas.microsoft.com/office/drawing/2014/main" id="{F298F3E8-1971-5AE1-AFE2-577BEE78033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59925" y="923926"/>
            <a:ext cx="2879785" cy="2400420"/>
          </a:xfrm>
          <a:prstGeom prst="rect">
            <a:avLst/>
          </a:prstGeom>
          <a:ln w="15875">
            <a:solidFill>
              <a:schemeClr val="tx1"/>
            </a:solidFill>
          </a:ln>
        </p:spPr>
      </p:pic>
      <p:pic>
        <p:nvPicPr>
          <p:cNvPr id="17" name="그림 16">
            <a:extLst>
              <a:ext uri="{FF2B5EF4-FFF2-40B4-BE49-F238E27FC236}">
                <a16:creationId xmlns:a16="http://schemas.microsoft.com/office/drawing/2014/main" id="{9100FE9A-0E90-E0BA-72DB-3808D21911F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00926" y="3481744"/>
            <a:ext cx="2879785" cy="3032641"/>
          </a:xfrm>
          <a:prstGeom prst="rect">
            <a:avLst/>
          </a:prstGeom>
          <a:ln w="15875">
            <a:solidFill>
              <a:schemeClr val="tx1"/>
            </a:solidFill>
          </a:ln>
        </p:spPr>
      </p:pic>
      <p:graphicFrame>
        <p:nvGraphicFramePr>
          <p:cNvPr id="18" name="표 24">
            <a:extLst>
              <a:ext uri="{FF2B5EF4-FFF2-40B4-BE49-F238E27FC236}">
                <a16:creationId xmlns:a16="http://schemas.microsoft.com/office/drawing/2014/main" id="{39F42226-F3E8-350F-E487-4331F64D406D}"/>
              </a:ext>
            </a:extLst>
          </p:cNvPr>
          <p:cNvGraphicFramePr>
            <a:graphicFrameLocks noGrp="1"/>
          </p:cNvGraphicFramePr>
          <p:nvPr/>
        </p:nvGraphicFramePr>
        <p:xfrm>
          <a:off x="6356351" y="781050"/>
          <a:ext cx="2797173" cy="1143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32391">
                  <a:extLst>
                    <a:ext uri="{9D8B030D-6E8A-4147-A177-3AD203B41FA5}">
                      <a16:colId xmlns:a16="http://schemas.microsoft.com/office/drawing/2014/main" val="3219045834"/>
                    </a:ext>
                  </a:extLst>
                </a:gridCol>
                <a:gridCol w="932391">
                  <a:extLst>
                    <a:ext uri="{9D8B030D-6E8A-4147-A177-3AD203B41FA5}">
                      <a16:colId xmlns:a16="http://schemas.microsoft.com/office/drawing/2014/main" val="855906887"/>
                    </a:ext>
                  </a:extLst>
                </a:gridCol>
                <a:gridCol w="932391">
                  <a:extLst>
                    <a:ext uri="{9D8B030D-6E8A-4147-A177-3AD203B41FA5}">
                      <a16:colId xmlns:a16="http://schemas.microsoft.com/office/drawing/2014/main" val="3069419114"/>
                    </a:ext>
                  </a:extLst>
                </a:gridCol>
              </a:tblGrid>
              <a:tr h="36293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solidFill>
                            <a:srgbClr val="FF0000"/>
                          </a:solidFill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환경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solidFill>
                            <a:srgbClr val="00B0F0"/>
                          </a:solidFill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학군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solidFill>
                            <a:srgbClr val="00B050"/>
                          </a:solidFill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교통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20048000"/>
                  </a:ext>
                </a:extLst>
              </a:tr>
              <a:tr h="20764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C</a:t>
                      </a:r>
                      <a:endParaRPr lang="ko-KR" altLang="en-US" dirty="0"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C</a:t>
                      </a:r>
                      <a:endParaRPr lang="ko-KR" altLang="en-US" dirty="0"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92981695"/>
                  </a:ext>
                </a:extLst>
              </a:tr>
              <a:tr h="37098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1km</a:t>
                      </a:r>
                      <a:r>
                        <a:rPr lang="ko-KR" altLang="en-US" sz="1050" dirty="0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내</a:t>
                      </a:r>
                      <a:endParaRPr lang="en-US" altLang="ko-KR" sz="1050" dirty="0"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  <a:p>
                      <a:pPr algn="ctr" latinLnBrk="1"/>
                      <a:r>
                        <a:rPr lang="ko-KR" altLang="en-US" sz="1050" dirty="0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백화점 없음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관동초</a:t>
                      </a: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26.8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명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1400" dirty="0"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82725130"/>
                  </a:ext>
                </a:extLst>
              </a:tr>
            </a:tbl>
          </a:graphicData>
        </a:graphic>
      </p:graphicFrame>
      <p:sp>
        <p:nvSpPr>
          <p:cNvPr id="19" name="직사각형 18">
            <a:extLst>
              <a:ext uri="{FF2B5EF4-FFF2-40B4-BE49-F238E27FC236}">
                <a16:creationId xmlns:a16="http://schemas.microsoft.com/office/drawing/2014/main" id="{87E578A7-268F-7772-4FDE-BFD557C1F769}"/>
              </a:ext>
            </a:extLst>
          </p:cNvPr>
          <p:cNvSpPr/>
          <p:nvPr/>
        </p:nvSpPr>
        <p:spPr>
          <a:xfrm>
            <a:off x="6372226" y="2080565"/>
            <a:ext cx="2810797" cy="160020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매가가 </a:t>
            </a:r>
            <a:r>
              <a:rPr lang="ko-KR" altLang="en-US" sz="1100" dirty="0" err="1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오를랑</a:t>
            </a:r>
            <a:r>
              <a:rPr lang="ko-KR" altLang="en-US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 </a:t>
            </a:r>
            <a:r>
              <a:rPr lang="ko-KR" altLang="en-US" sz="1100" dirty="0" err="1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말랑</a:t>
            </a:r>
            <a:r>
              <a:rPr lang="ko-KR" altLang="en-US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 </a:t>
            </a:r>
            <a:r>
              <a:rPr lang="ko-KR" altLang="en-US" sz="1100" dirty="0" err="1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보합장</a:t>
            </a:r>
            <a:r>
              <a:rPr lang="en-US" altLang="ko-KR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. </a:t>
            </a:r>
            <a:r>
              <a:rPr lang="ko-KR" altLang="en-US" sz="1100" dirty="0" err="1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전고점대비</a:t>
            </a:r>
            <a:r>
              <a:rPr lang="ko-KR" altLang="en-US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 </a:t>
            </a:r>
            <a:r>
              <a:rPr lang="en-US" altLang="ko-KR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-20%</a:t>
            </a:r>
            <a:r>
              <a:rPr lang="ko-KR" altLang="en-US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로 많이 </a:t>
            </a:r>
            <a:r>
              <a:rPr lang="ko-KR" altLang="en-US" sz="1100" dirty="0" err="1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빠져있음</a:t>
            </a:r>
            <a:r>
              <a:rPr lang="en-US" altLang="ko-KR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. (</a:t>
            </a:r>
            <a:r>
              <a:rPr lang="ko-KR" altLang="en-US" sz="1100" dirty="0" err="1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푸르지오</a:t>
            </a:r>
            <a:r>
              <a:rPr lang="ko-KR" altLang="en-US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 </a:t>
            </a:r>
            <a:r>
              <a:rPr lang="ko-KR" altLang="en-US" sz="1100" dirty="0" err="1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대형평수대비</a:t>
            </a:r>
            <a:r>
              <a:rPr lang="en-US" altLang="ko-KR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) </a:t>
            </a:r>
            <a:r>
              <a:rPr lang="ko-KR" altLang="en-US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전세는 오히려 치고 올라줘서 갭이 많이 붙었다</a:t>
            </a:r>
            <a:r>
              <a:rPr lang="en-US" altLang="ko-KR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. </a:t>
            </a:r>
            <a:r>
              <a:rPr lang="ko-KR" altLang="en-US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하지만 다른 </a:t>
            </a:r>
            <a:r>
              <a:rPr lang="ko-KR" altLang="en-US" sz="1100" dirty="0" err="1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단지에비해</a:t>
            </a:r>
            <a:r>
              <a:rPr lang="ko-KR" altLang="en-US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 학교가 </a:t>
            </a:r>
            <a:r>
              <a:rPr lang="ko-KR" altLang="en-US" sz="1100" dirty="0" err="1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붙어있는곳이</a:t>
            </a:r>
            <a:r>
              <a:rPr lang="ko-KR" altLang="en-US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 없어서 따지자고 하면 조금 </a:t>
            </a:r>
            <a:r>
              <a:rPr lang="ko-KR" altLang="en-US" sz="1100" dirty="0" err="1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약한편</a:t>
            </a:r>
            <a:r>
              <a:rPr lang="en-US" altLang="ko-KR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.</a:t>
            </a:r>
          </a:p>
        </p:txBody>
      </p:sp>
      <p:pic>
        <p:nvPicPr>
          <p:cNvPr id="21" name="그림 20">
            <a:extLst>
              <a:ext uri="{FF2B5EF4-FFF2-40B4-BE49-F238E27FC236}">
                <a16:creationId xmlns:a16="http://schemas.microsoft.com/office/drawing/2014/main" id="{B82B11B3-FDA5-4D23-211E-78DEBC384EF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44239" y="3951562"/>
            <a:ext cx="2838784" cy="2688675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23" name="그림 22">
            <a:extLst>
              <a:ext uri="{FF2B5EF4-FFF2-40B4-BE49-F238E27FC236}">
                <a16:creationId xmlns:a16="http://schemas.microsoft.com/office/drawing/2014/main" id="{79E1C349-579A-F898-32E6-7E2C320F302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420581" y="781049"/>
            <a:ext cx="2504359" cy="5859187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419305550"/>
      </p:ext>
    </p:extLst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양쪽 모서리가 둥근 사각형 168"/>
          <p:cNvSpPr/>
          <p:nvPr/>
        </p:nvSpPr>
        <p:spPr>
          <a:xfrm rot="5400000">
            <a:off x="13078304" y="3303255"/>
            <a:ext cx="907577" cy="1003308"/>
          </a:xfrm>
          <a:prstGeom prst="round2SameRect">
            <a:avLst>
              <a:gd name="adj1" fmla="val 16667"/>
              <a:gd name="adj2" fmla="val 0"/>
            </a:avLst>
          </a:prstGeom>
          <a:solidFill>
            <a:schemeClr val="bg1"/>
          </a:solidFill>
          <a:ln w="28575">
            <a:solidFill>
              <a:srgbClr val="4C474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457200" marR="0" lvl="1" indent="0" algn="l" defTabSz="914400" rtl="0" eaLnBrk="1" latin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endParaRPr kumimoji="0" lang="ko-KR" altLang="en-US" sz="1000" b="0" i="0" u="none" strike="noStrike" kern="1200" cap="none" spc="0" normalizeH="0" baseline="0">
              <a:solidFill>
                <a:prstClr val="white"/>
              </a:solidFill>
              <a:effectLst/>
              <a:uLnTx/>
              <a:uFillTx/>
              <a:latin typeface="맑은 고딕"/>
              <a:ea typeface="맑은 고딕"/>
              <a:cs typeface="+mn-cs"/>
            </a:endParaRPr>
          </a:p>
        </p:txBody>
      </p:sp>
      <p:sp>
        <p:nvSpPr>
          <p:cNvPr id="168" name="직사각형 167"/>
          <p:cNvSpPr/>
          <p:nvPr/>
        </p:nvSpPr>
        <p:spPr>
          <a:xfrm>
            <a:off x="13723392" y="5009620"/>
            <a:ext cx="899605" cy="6368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r>
              <a:rPr kumimoji="0" lang="en-US" altLang="ko-KR" sz="3600" b="1" i="0" u="none" strike="noStrike" kern="1200" cap="none" spc="0" normalizeH="0" baseline="0">
                <a:solidFill>
                  <a:srgbClr val="FF8A2D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15</a:t>
            </a:r>
            <a:r>
              <a:rPr kumimoji="0" lang="en-US" altLang="ko-KR" sz="1600" b="1" i="0" u="none" strike="noStrike" kern="1200" cap="none" spc="0" normalizeH="0" baseline="0">
                <a:solidFill>
                  <a:srgbClr val="FF8A2D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%</a:t>
            </a:r>
            <a:endParaRPr kumimoji="0" lang="en-US" altLang="ko-KR" sz="1600" b="1" i="0" u="none" strike="noStrike" kern="1200" cap="none" spc="0" normalizeH="0" baseline="0">
              <a:solidFill>
                <a:srgbClr val="FF8A2D"/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173" name="직사각형 172"/>
          <p:cNvSpPr/>
          <p:nvPr/>
        </p:nvSpPr>
        <p:spPr>
          <a:xfrm>
            <a:off x="14418125" y="3481744"/>
            <a:ext cx="89960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r>
              <a:rPr kumimoji="0" lang="en-US" altLang="ko-KR" sz="3600" b="1" i="0" u="none" strike="noStrike" kern="1200" cap="none" spc="0" normalizeH="0" baseline="0">
                <a:solidFill>
                  <a:srgbClr val="FF8A2D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15</a:t>
            </a:r>
            <a:r>
              <a:rPr kumimoji="0" lang="en-US" altLang="ko-KR" sz="1600" b="1" i="0" u="none" strike="noStrike" kern="1200" cap="none" spc="0" normalizeH="0" baseline="0">
                <a:solidFill>
                  <a:srgbClr val="FF8A2D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%</a:t>
            </a:r>
            <a:endParaRPr kumimoji="0" lang="en-US" altLang="ko-KR" sz="1600" b="1" i="0" u="none" strike="noStrike" kern="1200" cap="none" spc="0" normalizeH="0" baseline="0">
              <a:solidFill>
                <a:srgbClr val="FF8A2D"/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181" name="양쪽 모서리가 둥근 사각형 180"/>
          <p:cNvSpPr/>
          <p:nvPr/>
        </p:nvSpPr>
        <p:spPr>
          <a:xfrm rot="5400000">
            <a:off x="12576649" y="4541146"/>
            <a:ext cx="907577" cy="1003308"/>
          </a:xfrm>
          <a:prstGeom prst="round2SameRect">
            <a:avLst>
              <a:gd name="adj1" fmla="val 16667"/>
              <a:gd name="adj2" fmla="val 0"/>
            </a:avLst>
          </a:prstGeom>
          <a:solidFill>
            <a:schemeClr val="bg1"/>
          </a:solidFill>
          <a:ln w="28575">
            <a:solidFill>
              <a:srgbClr val="4C474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457200" marR="0" lvl="1" indent="0" algn="l" defTabSz="914400" rtl="0" eaLnBrk="1" latin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endParaRPr kumimoji="0" lang="ko-KR" altLang="en-US" sz="1000" b="0" i="0" u="none" strike="noStrike" kern="1200" cap="none" spc="0" normalizeH="0" baseline="0">
              <a:solidFill>
                <a:prstClr val="white"/>
              </a:solidFill>
              <a:effectLst/>
              <a:uLnTx/>
              <a:uFillTx/>
              <a:latin typeface="맑은 고딕"/>
              <a:ea typeface="맑은 고딕"/>
              <a:cs typeface="+mn-cs"/>
            </a:endParaRPr>
          </a:p>
        </p:txBody>
      </p:sp>
      <p:sp>
        <p:nvSpPr>
          <p:cNvPr id="182" name="직사각형 181"/>
          <p:cNvSpPr/>
          <p:nvPr/>
        </p:nvSpPr>
        <p:spPr>
          <a:xfrm>
            <a:off x="13134142" y="2142479"/>
            <a:ext cx="89960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r>
              <a:rPr kumimoji="0" lang="en-US" altLang="ko-KR" sz="3600" b="1" i="0" u="none" strike="noStrike" kern="1200" cap="none" spc="0" normalizeH="0" baseline="0" dirty="0">
                <a:solidFill>
                  <a:srgbClr val="FF8A2D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15</a:t>
            </a:r>
            <a:r>
              <a:rPr kumimoji="0" lang="en-US" altLang="ko-KR" sz="1600" b="1" i="0" u="none" strike="noStrike" kern="1200" cap="none" spc="0" normalizeH="0" baseline="0" dirty="0">
                <a:solidFill>
                  <a:srgbClr val="FF8A2D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%</a:t>
            </a:r>
            <a:endParaRPr kumimoji="0" lang="en-US" altLang="ko-KR" sz="1600" b="1" i="0" u="none" strike="noStrike" kern="1200" cap="none" spc="0" normalizeH="0" baseline="0" dirty="0">
              <a:solidFill>
                <a:srgbClr val="FF8A2D"/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8" name="사각형: 둥근 모서리 7">
            <a:extLst>
              <a:ext uri="{FF2B5EF4-FFF2-40B4-BE49-F238E27FC236}">
                <a16:creationId xmlns:a16="http://schemas.microsoft.com/office/drawing/2014/main" id="{8F7AA2A7-55B1-E88E-F1BB-45FE35A30A85}"/>
              </a:ext>
            </a:extLst>
          </p:cNvPr>
          <p:cNvSpPr/>
          <p:nvPr/>
        </p:nvSpPr>
        <p:spPr>
          <a:xfrm>
            <a:off x="169761" y="744179"/>
            <a:ext cx="3249714" cy="408345"/>
          </a:xfrm>
          <a:prstGeom prst="round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>
                <a:solidFill>
                  <a:schemeClr val="tx1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S-1. </a:t>
            </a:r>
            <a:r>
              <a:rPr lang="ko-KR" altLang="en-US" dirty="0">
                <a:solidFill>
                  <a:schemeClr val="tx1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죽림마을</a:t>
            </a:r>
            <a:r>
              <a:rPr lang="en-US" altLang="ko-KR" dirty="0">
                <a:solidFill>
                  <a:schemeClr val="tx1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7</a:t>
            </a:r>
            <a:r>
              <a:rPr lang="ko-KR" altLang="en-US" dirty="0" err="1">
                <a:solidFill>
                  <a:schemeClr val="tx1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단지한림풀에버</a:t>
            </a:r>
            <a:endParaRPr lang="ko-KR" altLang="en-US" dirty="0">
              <a:solidFill>
                <a:schemeClr val="tx1"/>
              </a:solidFill>
              <a:latin typeface="이사만루체 Light" panose="00000300000000000000" pitchFamily="2" charset="-127"/>
              <a:ea typeface="이사만루체 Light" panose="00000300000000000000" pitchFamily="2" charset="-127"/>
            </a:endParaRPr>
          </a:p>
        </p:txBody>
      </p:sp>
      <p:sp>
        <p:nvSpPr>
          <p:cNvPr id="3" name="TextBox 2">
            <a:hlinkClick r:id="rId2"/>
            <a:extLst>
              <a:ext uri="{FF2B5EF4-FFF2-40B4-BE49-F238E27FC236}">
                <a16:creationId xmlns:a16="http://schemas.microsoft.com/office/drawing/2014/main" id="{ED188ACB-F78B-CF3B-EDD8-87D8291EB78F}"/>
              </a:ext>
            </a:extLst>
          </p:cNvPr>
          <p:cNvSpPr txBox="1"/>
          <p:nvPr/>
        </p:nvSpPr>
        <p:spPr>
          <a:xfrm>
            <a:off x="12192000" y="656636"/>
            <a:ext cx="19228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err="1"/>
              <a:t>부자아내제인</a:t>
            </a:r>
            <a:endParaRPr lang="ko-KR" altLang="en-US" dirty="0"/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27EE134C-5DAE-5F21-2C79-05CB6055576B}"/>
              </a:ext>
            </a:extLst>
          </p:cNvPr>
          <p:cNvSpPr/>
          <p:nvPr/>
        </p:nvSpPr>
        <p:spPr>
          <a:xfrm>
            <a:off x="0" y="0"/>
            <a:ext cx="12192000" cy="489526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400" b="1" dirty="0">
                <a:solidFill>
                  <a:schemeClr val="bg1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단지분석 </a:t>
            </a:r>
            <a:r>
              <a:rPr lang="en-US" altLang="ko-KR" sz="1400" b="1" dirty="0">
                <a:solidFill>
                  <a:schemeClr val="bg1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– S-1. </a:t>
            </a:r>
            <a:r>
              <a:rPr lang="ko-KR" altLang="en-US" sz="1400" b="1" dirty="0" err="1">
                <a:solidFill>
                  <a:schemeClr val="bg1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장유동</a:t>
            </a:r>
            <a:r>
              <a:rPr lang="ko-KR" altLang="en-US" sz="1400" b="1" dirty="0">
                <a:solidFill>
                  <a:schemeClr val="bg1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 </a:t>
            </a:r>
          </a:p>
        </p:txBody>
      </p:sp>
      <p:pic>
        <p:nvPicPr>
          <p:cNvPr id="7" name="그림 6">
            <a:extLst>
              <a:ext uri="{FF2B5EF4-FFF2-40B4-BE49-F238E27FC236}">
                <a16:creationId xmlns:a16="http://schemas.microsoft.com/office/drawing/2014/main" id="{8ADE6781-377D-6C5E-30A9-5BD8402BF4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5215" y="1371600"/>
            <a:ext cx="2956610" cy="2480033"/>
          </a:xfrm>
          <a:prstGeom prst="rect">
            <a:avLst/>
          </a:prstGeom>
          <a:ln w="15875">
            <a:solidFill>
              <a:schemeClr val="tx1"/>
            </a:solidFill>
          </a:ln>
        </p:spPr>
      </p:pic>
      <p:pic>
        <p:nvPicPr>
          <p:cNvPr id="10" name="그림 9">
            <a:extLst>
              <a:ext uri="{FF2B5EF4-FFF2-40B4-BE49-F238E27FC236}">
                <a16:creationId xmlns:a16="http://schemas.microsoft.com/office/drawing/2014/main" id="{0D708586-FCD1-E711-6359-704287051EA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9761" y="4005056"/>
            <a:ext cx="3002064" cy="1138443"/>
          </a:xfrm>
          <a:prstGeom prst="rect">
            <a:avLst/>
          </a:prstGeom>
          <a:ln w="15875">
            <a:solidFill>
              <a:schemeClr val="tx1"/>
            </a:solidFill>
          </a:ln>
        </p:spPr>
      </p:pic>
      <p:graphicFrame>
        <p:nvGraphicFramePr>
          <p:cNvPr id="11" name="표 10">
            <a:extLst>
              <a:ext uri="{FF2B5EF4-FFF2-40B4-BE49-F238E27FC236}">
                <a16:creationId xmlns:a16="http://schemas.microsoft.com/office/drawing/2014/main" id="{EA6B938A-FA66-55E0-F10A-624391651CE0}"/>
              </a:ext>
            </a:extLst>
          </p:cNvPr>
          <p:cNvGraphicFramePr>
            <a:graphicFrameLocks noGrp="1"/>
          </p:cNvGraphicFramePr>
          <p:nvPr/>
        </p:nvGraphicFramePr>
        <p:xfrm>
          <a:off x="169761" y="5295900"/>
          <a:ext cx="3002063" cy="9725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11636">
                  <a:extLst>
                    <a:ext uri="{9D8B030D-6E8A-4147-A177-3AD203B41FA5}">
                      <a16:colId xmlns:a16="http://schemas.microsoft.com/office/drawing/2014/main" val="1754638359"/>
                    </a:ext>
                  </a:extLst>
                </a:gridCol>
                <a:gridCol w="1011636">
                  <a:extLst>
                    <a:ext uri="{9D8B030D-6E8A-4147-A177-3AD203B41FA5}">
                      <a16:colId xmlns:a16="http://schemas.microsoft.com/office/drawing/2014/main" val="2975725959"/>
                    </a:ext>
                  </a:extLst>
                </a:gridCol>
                <a:gridCol w="978791">
                  <a:extLst>
                    <a:ext uri="{9D8B030D-6E8A-4147-A177-3AD203B41FA5}">
                      <a16:colId xmlns:a16="http://schemas.microsoft.com/office/drawing/2014/main" val="1530565623"/>
                    </a:ext>
                  </a:extLst>
                </a:gridCol>
              </a:tblGrid>
              <a:tr h="362936"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>
                          <a:solidFill>
                            <a:srgbClr val="00B0F0"/>
                          </a:solidFill>
                          <a:highlight>
                            <a:srgbClr val="FFFF00"/>
                          </a:highlight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23.11 </a:t>
                      </a:r>
                      <a:r>
                        <a:rPr lang="ko-KR" altLang="en-US" sz="1400" dirty="0">
                          <a:solidFill>
                            <a:srgbClr val="00B0F0"/>
                          </a:solidFill>
                          <a:highlight>
                            <a:srgbClr val="FFFF00"/>
                          </a:highlight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기준 네이버 호가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solidFill>
                          <a:srgbClr val="00B0F0"/>
                        </a:solidFill>
                        <a:latin typeface="경기천년제목 Bold" panose="02020803020101020101" pitchFamily="18" charset="-127"/>
                        <a:ea typeface="경기천년제목 Bold" panose="02020803020101020101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solidFill>
                          <a:srgbClr val="00B050"/>
                        </a:solidFill>
                        <a:latin typeface="경기천년제목 Bold" panose="02020803020101020101" pitchFamily="18" charset="-127"/>
                        <a:ea typeface="경기천년제목 Bold" panose="02020803020101020101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46325273"/>
                  </a:ext>
                </a:extLst>
              </a:tr>
              <a:tr h="23431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>
                          <a:solidFill>
                            <a:srgbClr val="FF0000"/>
                          </a:solidFill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매매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>
                          <a:solidFill>
                            <a:srgbClr val="0070C0"/>
                          </a:solidFill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전세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solidFill>
                            <a:schemeClr val="tx1"/>
                          </a:solidFill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전세가율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7421253"/>
                  </a:ext>
                </a:extLst>
              </a:tr>
              <a:tr h="20764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31,000</a:t>
                      </a:r>
                      <a:endParaRPr lang="ko-KR" altLang="en-US" sz="1400" dirty="0"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26,000</a:t>
                      </a:r>
                      <a:endParaRPr lang="ko-KR" altLang="en-US" sz="1400" dirty="0"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84%</a:t>
                      </a:r>
                      <a:endParaRPr lang="ko-KR" altLang="en-US" sz="1400" dirty="0"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140006"/>
                  </a:ext>
                </a:extLst>
              </a:tr>
            </a:tbl>
          </a:graphicData>
        </a:graphic>
      </p:graphicFrame>
      <p:pic>
        <p:nvPicPr>
          <p:cNvPr id="15" name="그림 14">
            <a:extLst>
              <a:ext uri="{FF2B5EF4-FFF2-40B4-BE49-F238E27FC236}">
                <a16:creationId xmlns:a16="http://schemas.microsoft.com/office/drawing/2014/main" id="{F298F3E8-1971-5AE1-AFE2-577BEE78033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74925" y="844314"/>
            <a:ext cx="2849785" cy="2480032"/>
          </a:xfrm>
          <a:prstGeom prst="rect">
            <a:avLst/>
          </a:prstGeom>
          <a:ln w="15875">
            <a:solidFill>
              <a:schemeClr val="tx1"/>
            </a:solidFill>
          </a:ln>
        </p:spPr>
      </p:pic>
      <p:pic>
        <p:nvPicPr>
          <p:cNvPr id="17" name="그림 16">
            <a:extLst>
              <a:ext uri="{FF2B5EF4-FFF2-40B4-BE49-F238E27FC236}">
                <a16:creationId xmlns:a16="http://schemas.microsoft.com/office/drawing/2014/main" id="{9100FE9A-0E90-E0BA-72DB-3808D21911F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00926" y="3481744"/>
            <a:ext cx="2718761" cy="3029767"/>
          </a:xfrm>
          <a:prstGeom prst="rect">
            <a:avLst/>
          </a:prstGeom>
          <a:ln w="15875">
            <a:solidFill>
              <a:schemeClr val="tx1"/>
            </a:solidFill>
          </a:ln>
        </p:spPr>
      </p:pic>
      <p:graphicFrame>
        <p:nvGraphicFramePr>
          <p:cNvPr id="18" name="표 24">
            <a:extLst>
              <a:ext uri="{FF2B5EF4-FFF2-40B4-BE49-F238E27FC236}">
                <a16:creationId xmlns:a16="http://schemas.microsoft.com/office/drawing/2014/main" id="{39F42226-F3E8-350F-E487-4331F64D406D}"/>
              </a:ext>
            </a:extLst>
          </p:cNvPr>
          <p:cNvGraphicFramePr>
            <a:graphicFrameLocks noGrp="1"/>
          </p:cNvGraphicFramePr>
          <p:nvPr/>
        </p:nvGraphicFramePr>
        <p:xfrm>
          <a:off x="6356351" y="781050"/>
          <a:ext cx="2797173" cy="1143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32391">
                  <a:extLst>
                    <a:ext uri="{9D8B030D-6E8A-4147-A177-3AD203B41FA5}">
                      <a16:colId xmlns:a16="http://schemas.microsoft.com/office/drawing/2014/main" val="3219045834"/>
                    </a:ext>
                  </a:extLst>
                </a:gridCol>
                <a:gridCol w="932391">
                  <a:extLst>
                    <a:ext uri="{9D8B030D-6E8A-4147-A177-3AD203B41FA5}">
                      <a16:colId xmlns:a16="http://schemas.microsoft.com/office/drawing/2014/main" val="855906887"/>
                    </a:ext>
                  </a:extLst>
                </a:gridCol>
                <a:gridCol w="932391">
                  <a:extLst>
                    <a:ext uri="{9D8B030D-6E8A-4147-A177-3AD203B41FA5}">
                      <a16:colId xmlns:a16="http://schemas.microsoft.com/office/drawing/2014/main" val="3069419114"/>
                    </a:ext>
                  </a:extLst>
                </a:gridCol>
              </a:tblGrid>
              <a:tr h="36293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solidFill>
                            <a:srgbClr val="FF0000"/>
                          </a:solidFill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환경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solidFill>
                            <a:srgbClr val="00B0F0"/>
                          </a:solidFill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학군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solidFill>
                            <a:srgbClr val="00B050"/>
                          </a:solidFill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교통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20048000"/>
                  </a:ext>
                </a:extLst>
              </a:tr>
              <a:tr h="20764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C</a:t>
                      </a:r>
                      <a:endParaRPr lang="ko-KR" altLang="en-US" dirty="0"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C</a:t>
                      </a:r>
                      <a:endParaRPr lang="ko-KR" altLang="en-US" dirty="0"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92981695"/>
                  </a:ext>
                </a:extLst>
              </a:tr>
              <a:tr h="37098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1km</a:t>
                      </a:r>
                      <a:r>
                        <a:rPr lang="ko-KR" altLang="en-US" sz="1050" dirty="0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내</a:t>
                      </a:r>
                      <a:endParaRPr lang="en-US" altLang="ko-KR" sz="1050" dirty="0"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  <a:p>
                      <a:pPr algn="ctr" latinLnBrk="1"/>
                      <a:r>
                        <a:rPr lang="ko-KR" altLang="en-US" sz="1050" dirty="0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백화점 없음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관동초</a:t>
                      </a: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26.8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명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1400" dirty="0"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82725130"/>
                  </a:ext>
                </a:extLst>
              </a:tr>
            </a:tbl>
          </a:graphicData>
        </a:graphic>
      </p:graphicFrame>
      <p:sp>
        <p:nvSpPr>
          <p:cNvPr id="19" name="직사각형 18">
            <a:extLst>
              <a:ext uri="{FF2B5EF4-FFF2-40B4-BE49-F238E27FC236}">
                <a16:creationId xmlns:a16="http://schemas.microsoft.com/office/drawing/2014/main" id="{87E578A7-268F-7772-4FDE-BFD557C1F769}"/>
              </a:ext>
            </a:extLst>
          </p:cNvPr>
          <p:cNvSpPr/>
          <p:nvPr/>
        </p:nvSpPr>
        <p:spPr>
          <a:xfrm>
            <a:off x="6372226" y="2080565"/>
            <a:ext cx="2810797" cy="160020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100" dirty="0" err="1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주차난</a:t>
            </a:r>
            <a:r>
              <a:rPr lang="ko-KR" altLang="en-US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 예상됨</a:t>
            </a:r>
            <a:r>
              <a:rPr lang="en-US" altLang="ko-KR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. </a:t>
            </a:r>
            <a:r>
              <a:rPr lang="ko-KR" altLang="en-US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대단지고 </a:t>
            </a:r>
            <a:r>
              <a:rPr lang="ko-KR" altLang="en-US" sz="1100" dirty="0" err="1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초품아</a:t>
            </a:r>
            <a:r>
              <a:rPr lang="en-US" altLang="ko-KR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. </a:t>
            </a:r>
            <a:r>
              <a:rPr lang="ko-KR" altLang="en-US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학원가에 걸어서 </a:t>
            </a:r>
            <a:r>
              <a:rPr lang="ko-KR" altLang="en-US" sz="1100" dirty="0" err="1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못갈정도</a:t>
            </a:r>
            <a:r>
              <a:rPr lang="ko-KR" altLang="en-US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 아니고 조용함</a:t>
            </a:r>
            <a:r>
              <a:rPr lang="en-US" altLang="ko-KR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. </a:t>
            </a:r>
            <a:r>
              <a:rPr lang="ko-KR" altLang="en-US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매가에서 메리트가 있다면 지키는 투자 </a:t>
            </a:r>
            <a:r>
              <a:rPr lang="ko-KR" altLang="en-US" sz="1100" dirty="0" err="1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가능해보임</a:t>
            </a:r>
            <a:r>
              <a:rPr lang="en-US" altLang="ko-KR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.</a:t>
            </a:r>
          </a:p>
          <a:p>
            <a:r>
              <a:rPr lang="ko-KR" altLang="en-US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전고점에 비해 </a:t>
            </a:r>
            <a:r>
              <a:rPr lang="en-US" altLang="ko-KR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-15%</a:t>
            </a:r>
            <a:r>
              <a:rPr lang="ko-KR" altLang="en-US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를 </a:t>
            </a:r>
            <a:r>
              <a:rPr lang="ko-KR" altLang="en-US" sz="1100" dirty="0" err="1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유지중인데</a:t>
            </a:r>
            <a:r>
              <a:rPr lang="ko-KR" altLang="en-US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 조금의 반등이 있었지만 </a:t>
            </a:r>
            <a:r>
              <a:rPr lang="ko-KR" altLang="en-US" sz="1100" dirty="0" err="1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떨어질때도</a:t>
            </a:r>
            <a:r>
              <a:rPr lang="ko-KR" altLang="en-US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 </a:t>
            </a:r>
            <a:r>
              <a:rPr lang="ko-KR" altLang="en-US" sz="1100" dirty="0" err="1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오를때도</a:t>
            </a:r>
            <a:r>
              <a:rPr lang="ko-KR" altLang="en-US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 변화가 예민 하지 않아 보임</a:t>
            </a:r>
            <a:r>
              <a:rPr lang="en-US" altLang="ko-KR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. </a:t>
            </a:r>
            <a:r>
              <a:rPr lang="ko-KR" altLang="en-US" sz="1100" dirty="0" err="1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집상태</a:t>
            </a:r>
            <a:r>
              <a:rPr lang="ko-KR" altLang="en-US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 </a:t>
            </a:r>
            <a:r>
              <a:rPr lang="ko-KR" altLang="en-US" sz="1100" dirty="0" err="1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좋게만들어</a:t>
            </a:r>
            <a:r>
              <a:rPr lang="ko-KR" altLang="en-US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 전세가를 </a:t>
            </a:r>
            <a:r>
              <a:rPr lang="ko-KR" altLang="en-US" sz="1100" dirty="0" err="1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조금더</a:t>
            </a:r>
            <a:r>
              <a:rPr lang="ko-KR" altLang="en-US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 올리면 갭</a:t>
            </a:r>
            <a:r>
              <a:rPr lang="en-US" altLang="ko-KR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90%</a:t>
            </a:r>
            <a:r>
              <a:rPr lang="ko-KR" altLang="en-US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도 </a:t>
            </a:r>
            <a:r>
              <a:rPr lang="ko-KR" altLang="en-US" sz="1100" dirty="0" err="1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가능해보임</a:t>
            </a:r>
            <a:endParaRPr lang="en-US" altLang="ko-KR" sz="1100" dirty="0">
              <a:solidFill>
                <a:prstClr val="black"/>
              </a:solidFill>
              <a:latin typeface="이사만루체 Light" panose="00000300000000000000" pitchFamily="2" charset="-127"/>
              <a:ea typeface="이사만루체 Light" panose="00000300000000000000" pitchFamily="2" charset="-127"/>
            </a:endParaRPr>
          </a:p>
        </p:txBody>
      </p:sp>
      <p:pic>
        <p:nvPicPr>
          <p:cNvPr id="21" name="그림 20">
            <a:extLst>
              <a:ext uri="{FF2B5EF4-FFF2-40B4-BE49-F238E27FC236}">
                <a16:creationId xmlns:a16="http://schemas.microsoft.com/office/drawing/2014/main" id="{B82B11B3-FDA5-4D23-211E-78DEBC384EF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76286" y="3837280"/>
            <a:ext cx="2906737" cy="2633934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23" name="그림 22">
            <a:extLst>
              <a:ext uri="{FF2B5EF4-FFF2-40B4-BE49-F238E27FC236}">
                <a16:creationId xmlns:a16="http://schemas.microsoft.com/office/drawing/2014/main" id="{79E1C349-579A-F898-32E6-7E2C320F302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439622" y="744179"/>
            <a:ext cx="2466277" cy="5628046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B4537F4-4ECD-722B-356C-EEEEB120E1C5}"/>
              </a:ext>
            </a:extLst>
          </p:cNvPr>
          <p:cNvSpPr txBox="1"/>
          <p:nvPr/>
        </p:nvSpPr>
        <p:spPr>
          <a:xfrm>
            <a:off x="647082" y="2280978"/>
            <a:ext cx="6482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/>
              <a:t>초</a:t>
            </a:r>
          </a:p>
        </p:txBody>
      </p:sp>
    </p:spTree>
    <p:extLst>
      <p:ext uri="{BB962C8B-B14F-4D97-AF65-F5344CB8AC3E}">
        <p14:creationId xmlns:p14="http://schemas.microsoft.com/office/powerpoint/2010/main" val="1496445066"/>
      </p:ext>
    </p:extLst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양쪽 모서리가 둥근 사각형 168"/>
          <p:cNvSpPr/>
          <p:nvPr/>
        </p:nvSpPr>
        <p:spPr>
          <a:xfrm rot="5400000">
            <a:off x="13078304" y="3303255"/>
            <a:ext cx="907577" cy="1003308"/>
          </a:xfrm>
          <a:prstGeom prst="round2SameRect">
            <a:avLst>
              <a:gd name="adj1" fmla="val 16667"/>
              <a:gd name="adj2" fmla="val 0"/>
            </a:avLst>
          </a:prstGeom>
          <a:solidFill>
            <a:schemeClr val="bg1"/>
          </a:solidFill>
          <a:ln w="28575">
            <a:solidFill>
              <a:srgbClr val="4C474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457200" marR="0" lvl="1" indent="0" algn="l" defTabSz="914400" rtl="0" eaLnBrk="1" latin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endParaRPr kumimoji="0" lang="ko-KR" altLang="en-US" sz="1000" b="0" i="0" u="none" strike="noStrike" kern="1200" cap="none" spc="0" normalizeH="0" baseline="0">
              <a:solidFill>
                <a:prstClr val="white"/>
              </a:solidFill>
              <a:effectLst/>
              <a:uLnTx/>
              <a:uFillTx/>
              <a:latin typeface="맑은 고딕"/>
              <a:ea typeface="맑은 고딕"/>
              <a:cs typeface="+mn-cs"/>
            </a:endParaRPr>
          </a:p>
        </p:txBody>
      </p:sp>
      <p:sp>
        <p:nvSpPr>
          <p:cNvPr id="168" name="직사각형 167"/>
          <p:cNvSpPr/>
          <p:nvPr/>
        </p:nvSpPr>
        <p:spPr>
          <a:xfrm>
            <a:off x="13723392" y="5009620"/>
            <a:ext cx="899605" cy="6368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r>
              <a:rPr kumimoji="0" lang="en-US" altLang="ko-KR" sz="3600" b="1" i="0" u="none" strike="noStrike" kern="1200" cap="none" spc="0" normalizeH="0" baseline="0">
                <a:solidFill>
                  <a:srgbClr val="FF8A2D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15</a:t>
            </a:r>
            <a:r>
              <a:rPr kumimoji="0" lang="en-US" altLang="ko-KR" sz="1600" b="1" i="0" u="none" strike="noStrike" kern="1200" cap="none" spc="0" normalizeH="0" baseline="0">
                <a:solidFill>
                  <a:srgbClr val="FF8A2D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%</a:t>
            </a:r>
            <a:endParaRPr kumimoji="0" lang="en-US" altLang="ko-KR" sz="1600" b="1" i="0" u="none" strike="noStrike" kern="1200" cap="none" spc="0" normalizeH="0" baseline="0">
              <a:solidFill>
                <a:srgbClr val="FF8A2D"/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173" name="직사각형 172"/>
          <p:cNvSpPr/>
          <p:nvPr/>
        </p:nvSpPr>
        <p:spPr>
          <a:xfrm>
            <a:off x="14418125" y="3481744"/>
            <a:ext cx="89960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r>
              <a:rPr kumimoji="0" lang="en-US" altLang="ko-KR" sz="3600" b="1" i="0" u="none" strike="noStrike" kern="1200" cap="none" spc="0" normalizeH="0" baseline="0">
                <a:solidFill>
                  <a:srgbClr val="FF8A2D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15</a:t>
            </a:r>
            <a:r>
              <a:rPr kumimoji="0" lang="en-US" altLang="ko-KR" sz="1600" b="1" i="0" u="none" strike="noStrike" kern="1200" cap="none" spc="0" normalizeH="0" baseline="0">
                <a:solidFill>
                  <a:srgbClr val="FF8A2D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%</a:t>
            </a:r>
            <a:endParaRPr kumimoji="0" lang="en-US" altLang="ko-KR" sz="1600" b="1" i="0" u="none" strike="noStrike" kern="1200" cap="none" spc="0" normalizeH="0" baseline="0">
              <a:solidFill>
                <a:srgbClr val="FF8A2D"/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181" name="양쪽 모서리가 둥근 사각형 180"/>
          <p:cNvSpPr/>
          <p:nvPr/>
        </p:nvSpPr>
        <p:spPr>
          <a:xfrm rot="5400000">
            <a:off x="12576649" y="4541146"/>
            <a:ext cx="907577" cy="1003308"/>
          </a:xfrm>
          <a:prstGeom prst="round2SameRect">
            <a:avLst>
              <a:gd name="adj1" fmla="val 16667"/>
              <a:gd name="adj2" fmla="val 0"/>
            </a:avLst>
          </a:prstGeom>
          <a:solidFill>
            <a:schemeClr val="bg1"/>
          </a:solidFill>
          <a:ln w="28575">
            <a:solidFill>
              <a:srgbClr val="4C474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457200" marR="0" lvl="1" indent="0" algn="l" defTabSz="914400" rtl="0" eaLnBrk="1" latin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endParaRPr kumimoji="0" lang="ko-KR" altLang="en-US" sz="1000" b="0" i="0" u="none" strike="noStrike" kern="1200" cap="none" spc="0" normalizeH="0" baseline="0">
              <a:solidFill>
                <a:prstClr val="white"/>
              </a:solidFill>
              <a:effectLst/>
              <a:uLnTx/>
              <a:uFillTx/>
              <a:latin typeface="맑은 고딕"/>
              <a:ea typeface="맑은 고딕"/>
              <a:cs typeface="+mn-cs"/>
            </a:endParaRPr>
          </a:p>
        </p:txBody>
      </p:sp>
      <p:sp>
        <p:nvSpPr>
          <p:cNvPr id="182" name="직사각형 181"/>
          <p:cNvSpPr/>
          <p:nvPr/>
        </p:nvSpPr>
        <p:spPr>
          <a:xfrm>
            <a:off x="13134142" y="2142479"/>
            <a:ext cx="89960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r>
              <a:rPr kumimoji="0" lang="en-US" altLang="ko-KR" sz="3600" b="1" i="0" u="none" strike="noStrike" kern="1200" cap="none" spc="0" normalizeH="0" baseline="0" dirty="0">
                <a:solidFill>
                  <a:srgbClr val="FF8A2D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15</a:t>
            </a:r>
            <a:r>
              <a:rPr kumimoji="0" lang="en-US" altLang="ko-KR" sz="1600" b="1" i="0" u="none" strike="noStrike" kern="1200" cap="none" spc="0" normalizeH="0" baseline="0" dirty="0">
                <a:solidFill>
                  <a:srgbClr val="FF8A2D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%</a:t>
            </a:r>
            <a:endParaRPr kumimoji="0" lang="en-US" altLang="ko-KR" sz="1600" b="1" i="0" u="none" strike="noStrike" kern="1200" cap="none" spc="0" normalizeH="0" baseline="0" dirty="0">
              <a:solidFill>
                <a:srgbClr val="FF8A2D"/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8" name="사각형: 둥근 모서리 7">
            <a:extLst>
              <a:ext uri="{FF2B5EF4-FFF2-40B4-BE49-F238E27FC236}">
                <a16:creationId xmlns:a16="http://schemas.microsoft.com/office/drawing/2014/main" id="{8F7AA2A7-55B1-E88E-F1BB-45FE35A30A85}"/>
              </a:ext>
            </a:extLst>
          </p:cNvPr>
          <p:cNvSpPr/>
          <p:nvPr/>
        </p:nvSpPr>
        <p:spPr>
          <a:xfrm>
            <a:off x="169761" y="744179"/>
            <a:ext cx="3249714" cy="408345"/>
          </a:xfrm>
          <a:prstGeom prst="round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>
                <a:solidFill>
                  <a:schemeClr val="tx1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S-1. </a:t>
            </a:r>
            <a:r>
              <a:rPr lang="ko-KR" altLang="en-US" dirty="0" err="1">
                <a:solidFill>
                  <a:schemeClr val="tx1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김해율하서희스타힐스</a:t>
            </a:r>
            <a:endParaRPr lang="ko-KR" altLang="en-US" dirty="0">
              <a:solidFill>
                <a:schemeClr val="tx1"/>
              </a:solidFill>
              <a:latin typeface="이사만루체 Light" panose="00000300000000000000" pitchFamily="2" charset="-127"/>
              <a:ea typeface="이사만루체 Light" panose="00000300000000000000" pitchFamily="2" charset="-127"/>
            </a:endParaRPr>
          </a:p>
        </p:txBody>
      </p:sp>
      <p:sp>
        <p:nvSpPr>
          <p:cNvPr id="3" name="TextBox 2">
            <a:hlinkClick r:id="rId2"/>
            <a:extLst>
              <a:ext uri="{FF2B5EF4-FFF2-40B4-BE49-F238E27FC236}">
                <a16:creationId xmlns:a16="http://schemas.microsoft.com/office/drawing/2014/main" id="{ED188ACB-F78B-CF3B-EDD8-87D8291EB78F}"/>
              </a:ext>
            </a:extLst>
          </p:cNvPr>
          <p:cNvSpPr txBox="1"/>
          <p:nvPr/>
        </p:nvSpPr>
        <p:spPr>
          <a:xfrm>
            <a:off x="12192000" y="656636"/>
            <a:ext cx="19228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err="1"/>
              <a:t>부자아내제인</a:t>
            </a:r>
            <a:endParaRPr lang="ko-KR" altLang="en-US" dirty="0"/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27EE134C-5DAE-5F21-2C79-05CB6055576B}"/>
              </a:ext>
            </a:extLst>
          </p:cNvPr>
          <p:cNvSpPr/>
          <p:nvPr/>
        </p:nvSpPr>
        <p:spPr>
          <a:xfrm>
            <a:off x="0" y="0"/>
            <a:ext cx="12192000" cy="489526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400" b="1" dirty="0">
                <a:solidFill>
                  <a:schemeClr val="bg1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단지분석 </a:t>
            </a:r>
            <a:r>
              <a:rPr lang="en-US" altLang="ko-KR" sz="1400" b="1" dirty="0">
                <a:solidFill>
                  <a:schemeClr val="bg1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– S-1. </a:t>
            </a:r>
            <a:r>
              <a:rPr lang="ko-KR" altLang="en-US" sz="1400" b="1" dirty="0" err="1">
                <a:solidFill>
                  <a:schemeClr val="bg1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장유동</a:t>
            </a:r>
            <a:r>
              <a:rPr lang="ko-KR" altLang="en-US" sz="1400" b="1" dirty="0">
                <a:solidFill>
                  <a:schemeClr val="bg1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 </a:t>
            </a:r>
          </a:p>
        </p:txBody>
      </p:sp>
      <p:pic>
        <p:nvPicPr>
          <p:cNvPr id="7" name="그림 6">
            <a:extLst>
              <a:ext uri="{FF2B5EF4-FFF2-40B4-BE49-F238E27FC236}">
                <a16:creationId xmlns:a16="http://schemas.microsoft.com/office/drawing/2014/main" id="{8ADE6781-377D-6C5E-30A9-5BD8402BF4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514" y="1352550"/>
            <a:ext cx="2724623" cy="2440200"/>
          </a:xfrm>
          <a:prstGeom prst="rect">
            <a:avLst/>
          </a:prstGeom>
          <a:ln w="15875">
            <a:solidFill>
              <a:schemeClr val="tx1"/>
            </a:solidFill>
          </a:ln>
        </p:spPr>
      </p:pic>
      <p:pic>
        <p:nvPicPr>
          <p:cNvPr id="10" name="그림 9">
            <a:extLst>
              <a:ext uri="{FF2B5EF4-FFF2-40B4-BE49-F238E27FC236}">
                <a16:creationId xmlns:a16="http://schemas.microsoft.com/office/drawing/2014/main" id="{0D708586-FCD1-E711-6359-704287051EA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514" y="4031666"/>
            <a:ext cx="2669132" cy="972536"/>
          </a:xfrm>
          <a:prstGeom prst="rect">
            <a:avLst/>
          </a:prstGeom>
          <a:ln w="15875">
            <a:solidFill>
              <a:schemeClr val="tx1"/>
            </a:solidFill>
          </a:ln>
        </p:spPr>
      </p:pic>
      <p:graphicFrame>
        <p:nvGraphicFramePr>
          <p:cNvPr id="11" name="표 10">
            <a:extLst>
              <a:ext uri="{FF2B5EF4-FFF2-40B4-BE49-F238E27FC236}">
                <a16:creationId xmlns:a16="http://schemas.microsoft.com/office/drawing/2014/main" id="{EA6B938A-FA66-55E0-F10A-624391651CE0}"/>
              </a:ext>
            </a:extLst>
          </p:cNvPr>
          <p:cNvGraphicFramePr>
            <a:graphicFrameLocks noGrp="1"/>
          </p:cNvGraphicFramePr>
          <p:nvPr/>
        </p:nvGraphicFramePr>
        <p:xfrm>
          <a:off x="169761" y="5185968"/>
          <a:ext cx="2627169" cy="9439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85304">
                  <a:extLst>
                    <a:ext uri="{9D8B030D-6E8A-4147-A177-3AD203B41FA5}">
                      <a16:colId xmlns:a16="http://schemas.microsoft.com/office/drawing/2014/main" val="1754638359"/>
                    </a:ext>
                  </a:extLst>
                </a:gridCol>
                <a:gridCol w="885304">
                  <a:extLst>
                    <a:ext uri="{9D8B030D-6E8A-4147-A177-3AD203B41FA5}">
                      <a16:colId xmlns:a16="http://schemas.microsoft.com/office/drawing/2014/main" val="2975725959"/>
                    </a:ext>
                  </a:extLst>
                </a:gridCol>
                <a:gridCol w="856561">
                  <a:extLst>
                    <a:ext uri="{9D8B030D-6E8A-4147-A177-3AD203B41FA5}">
                      <a16:colId xmlns:a16="http://schemas.microsoft.com/office/drawing/2014/main" val="1530565623"/>
                    </a:ext>
                  </a:extLst>
                </a:gridCol>
              </a:tblGrid>
              <a:tr h="334361"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>
                          <a:solidFill>
                            <a:srgbClr val="00B0F0"/>
                          </a:solidFill>
                          <a:highlight>
                            <a:srgbClr val="FFFF00"/>
                          </a:highlight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23.11 </a:t>
                      </a:r>
                      <a:r>
                        <a:rPr lang="ko-KR" altLang="en-US" sz="1400" dirty="0">
                          <a:solidFill>
                            <a:srgbClr val="00B0F0"/>
                          </a:solidFill>
                          <a:highlight>
                            <a:srgbClr val="FFFF00"/>
                          </a:highlight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기준 네이버 호가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solidFill>
                          <a:srgbClr val="00B0F0"/>
                        </a:solidFill>
                        <a:latin typeface="경기천년제목 Bold" panose="02020803020101020101" pitchFamily="18" charset="-127"/>
                        <a:ea typeface="경기천년제목 Bold" panose="02020803020101020101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solidFill>
                          <a:srgbClr val="00B050"/>
                        </a:solidFill>
                        <a:latin typeface="경기천년제목 Bold" panose="02020803020101020101" pitchFamily="18" charset="-127"/>
                        <a:ea typeface="경기천년제목 Bold" panose="02020803020101020101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46325273"/>
                  </a:ext>
                </a:extLst>
              </a:tr>
              <a:tr h="23431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>
                          <a:solidFill>
                            <a:srgbClr val="FF0000"/>
                          </a:solidFill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매매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>
                          <a:solidFill>
                            <a:srgbClr val="0070C0"/>
                          </a:solidFill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전세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solidFill>
                            <a:schemeClr val="tx1"/>
                          </a:solidFill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전세가율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7421253"/>
                  </a:ext>
                </a:extLst>
              </a:tr>
              <a:tr h="20764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30,000</a:t>
                      </a:r>
                      <a:endParaRPr lang="ko-KR" altLang="en-US" sz="1400" dirty="0"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24,000</a:t>
                      </a:r>
                      <a:endParaRPr lang="ko-KR" altLang="en-US" sz="1400" dirty="0"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81%</a:t>
                      </a:r>
                      <a:endParaRPr lang="ko-KR" altLang="en-US" sz="1400" dirty="0"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140006"/>
                  </a:ext>
                </a:extLst>
              </a:tr>
            </a:tbl>
          </a:graphicData>
        </a:graphic>
      </p:graphicFrame>
      <p:pic>
        <p:nvPicPr>
          <p:cNvPr id="15" name="그림 14">
            <a:extLst>
              <a:ext uri="{FF2B5EF4-FFF2-40B4-BE49-F238E27FC236}">
                <a16:creationId xmlns:a16="http://schemas.microsoft.com/office/drawing/2014/main" id="{F298F3E8-1971-5AE1-AFE2-577BEE78033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13691" y="866775"/>
            <a:ext cx="2828251" cy="2332737"/>
          </a:xfrm>
          <a:prstGeom prst="rect">
            <a:avLst/>
          </a:prstGeom>
          <a:ln w="15875">
            <a:solidFill>
              <a:schemeClr val="tx1"/>
            </a:solidFill>
          </a:ln>
        </p:spPr>
      </p:pic>
      <p:pic>
        <p:nvPicPr>
          <p:cNvPr id="17" name="그림 16">
            <a:extLst>
              <a:ext uri="{FF2B5EF4-FFF2-40B4-BE49-F238E27FC236}">
                <a16:creationId xmlns:a16="http://schemas.microsoft.com/office/drawing/2014/main" id="{9100FE9A-0E90-E0BA-72DB-3808D21911F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09930" y="3322108"/>
            <a:ext cx="2903959" cy="3189403"/>
          </a:xfrm>
          <a:prstGeom prst="rect">
            <a:avLst/>
          </a:prstGeom>
          <a:ln w="15875">
            <a:solidFill>
              <a:schemeClr val="tx1"/>
            </a:solidFill>
          </a:ln>
        </p:spPr>
      </p:pic>
      <p:graphicFrame>
        <p:nvGraphicFramePr>
          <p:cNvPr id="18" name="표 24">
            <a:extLst>
              <a:ext uri="{FF2B5EF4-FFF2-40B4-BE49-F238E27FC236}">
                <a16:creationId xmlns:a16="http://schemas.microsoft.com/office/drawing/2014/main" id="{39F42226-F3E8-350F-E487-4331F64D406D}"/>
              </a:ext>
            </a:extLst>
          </p:cNvPr>
          <p:cNvGraphicFramePr>
            <a:graphicFrameLocks noGrp="1"/>
          </p:cNvGraphicFramePr>
          <p:nvPr/>
        </p:nvGraphicFramePr>
        <p:xfrm>
          <a:off x="6356351" y="781050"/>
          <a:ext cx="2797173" cy="1143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32391">
                  <a:extLst>
                    <a:ext uri="{9D8B030D-6E8A-4147-A177-3AD203B41FA5}">
                      <a16:colId xmlns:a16="http://schemas.microsoft.com/office/drawing/2014/main" val="3219045834"/>
                    </a:ext>
                  </a:extLst>
                </a:gridCol>
                <a:gridCol w="932391">
                  <a:extLst>
                    <a:ext uri="{9D8B030D-6E8A-4147-A177-3AD203B41FA5}">
                      <a16:colId xmlns:a16="http://schemas.microsoft.com/office/drawing/2014/main" val="855906887"/>
                    </a:ext>
                  </a:extLst>
                </a:gridCol>
                <a:gridCol w="932391">
                  <a:extLst>
                    <a:ext uri="{9D8B030D-6E8A-4147-A177-3AD203B41FA5}">
                      <a16:colId xmlns:a16="http://schemas.microsoft.com/office/drawing/2014/main" val="3069419114"/>
                    </a:ext>
                  </a:extLst>
                </a:gridCol>
              </a:tblGrid>
              <a:tr h="36293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solidFill>
                            <a:srgbClr val="FF0000"/>
                          </a:solidFill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환경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solidFill>
                            <a:srgbClr val="00B0F0"/>
                          </a:solidFill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학군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solidFill>
                            <a:srgbClr val="00B050"/>
                          </a:solidFill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교통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20048000"/>
                  </a:ext>
                </a:extLst>
              </a:tr>
              <a:tr h="20764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C</a:t>
                      </a:r>
                      <a:endParaRPr lang="ko-KR" altLang="en-US" dirty="0"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C</a:t>
                      </a:r>
                      <a:endParaRPr lang="ko-KR" altLang="en-US" dirty="0"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92981695"/>
                  </a:ext>
                </a:extLst>
              </a:tr>
              <a:tr h="37098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1km</a:t>
                      </a:r>
                      <a:r>
                        <a:rPr lang="ko-KR" altLang="en-US" sz="1050" dirty="0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내</a:t>
                      </a:r>
                      <a:endParaRPr lang="en-US" altLang="ko-KR" sz="1050" dirty="0"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  <a:p>
                      <a:pPr algn="ctr" latinLnBrk="1"/>
                      <a:r>
                        <a:rPr lang="ko-KR" altLang="en-US" sz="1050" dirty="0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백화점 없음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관동초</a:t>
                      </a: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26.8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명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1400" dirty="0"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82725130"/>
                  </a:ext>
                </a:extLst>
              </a:tr>
            </a:tbl>
          </a:graphicData>
        </a:graphic>
      </p:graphicFrame>
      <p:sp>
        <p:nvSpPr>
          <p:cNvPr id="19" name="직사각형 18">
            <a:extLst>
              <a:ext uri="{FF2B5EF4-FFF2-40B4-BE49-F238E27FC236}">
                <a16:creationId xmlns:a16="http://schemas.microsoft.com/office/drawing/2014/main" id="{87E578A7-268F-7772-4FDE-BFD557C1F769}"/>
              </a:ext>
            </a:extLst>
          </p:cNvPr>
          <p:cNvSpPr/>
          <p:nvPr/>
        </p:nvSpPr>
        <p:spPr>
          <a:xfrm>
            <a:off x="6372226" y="2080565"/>
            <a:ext cx="2810797" cy="160020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주위가 어수선하다</a:t>
            </a:r>
            <a:r>
              <a:rPr lang="en-US" altLang="ko-KR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. </a:t>
            </a:r>
            <a:r>
              <a:rPr lang="ko-KR" altLang="en-US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언덕이고</a:t>
            </a:r>
            <a:r>
              <a:rPr lang="en-US" altLang="ko-KR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, </a:t>
            </a:r>
            <a:r>
              <a:rPr lang="ko-KR" altLang="en-US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학교 </a:t>
            </a:r>
            <a:r>
              <a:rPr lang="ko-KR" altLang="en-US" sz="1100" dirty="0" err="1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상권등도</a:t>
            </a:r>
            <a:r>
              <a:rPr lang="ko-KR" altLang="en-US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 거의 없다고 </a:t>
            </a:r>
            <a:r>
              <a:rPr lang="ko-KR" altLang="en-US" sz="1100" dirty="0" err="1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봐야함</a:t>
            </a:r>
            <a:r>
              <a:rPr lang="en-US" altLang="ko-KR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. </a:t>
            </a:r>
            <a:r>
              <a:rPr lang="ko-KR" altLang="en-US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그래서 </a:t>
            </a:r>
            <a:r>
              <a:rPr lang="ko-KR" altLang="en-US" sz="1100" dirty="0" err="1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신축인데도</a:t>
            </a:r>
            <a:r>
              <a:rPr lang="ko-KR" altLang="en-US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 매가가 </a:t>
            </a:r>
            <a:r>
              <a:rPr lang="ko-KR" altLang="en-US" sz="1100" dirty="0" err="1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정신못차림</a:t>
            </a:r>
            <a:r>
              <a:rPr lang="en-US" altLang="ko-KR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. </a:t>
            </a:r>
            <a:r>
              <a:rPr lang="ko-KR" altLang="en-US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상승장에 비해 매가는 </a:t>
            </a:r>
            <a:r>
              <a:rPr lang="en-US" altLang="ko-KR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18%</a:t>
            </a:r>
            <a:r>
              <a:rPr lang="ko-KR" altLang="en-US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빠졌는데 전세는 신축이라서 그런지 꽤 방어를 한듯해 보임</a:t>
            </a:r>
            <a:r>
              <a:rPr lang="en-US" altLang="ko-KR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. 2</a:t>
            </a:r>
            <a:r>
              <a:rPr lang="ko-KR" altLang="en-US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억 밑 매물들도 심심찮게 나가고 있음</a:t>
            </a:r>
            <a:r>
              <a:rPr lang="en-US" altLang="ko-KR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. </a:t>
            </a:r>
            <a:r>
              <a:rPr lang="ko-KR" altLang="en-US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다만 전세가가 치고 올라오는 중이라 갭을 </a:t>
            </a:r>
            <a:r>
              <a:rPr lang="ko-KR" altLang="en-US" sz="1100" dirty="0" err="1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좋을듯</a:t>
            </a:r>
            <a:r>
              <a:rPr lang="en-US" altLang="ko-KR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.</a:t>
            </a:r>
          </a:p>
        </p:txBody>
      </p:sp>
      <p:pic>
        <p:nvPicPr>
          <p:cNvPr id="21" name="그림 20">
            <a:extLst>
              <a:ext uri="{FF2B5EF4-FFF2-40B4-BE49-F238E27FC236}">
                <a16:creationId xmlns:a16="http://schemas.microsoft.com/office/drawing/2014/main" id="{B82B11B3-FDA5-4D23-211E-78DEBC384EF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44370" y="3837280"/>
            <a:ext cx="2738653" cy="2819309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23" name="그림 22">
            <a:extLst>
              <a:ext uri="{FF2B5EF4-FFF2-40B4-BE49-F238E27FC236}">
                <a16:creationId xmlns:a16="http://schemas.microsoft.com/office/drawing/2014/main" id="{79E1C349-579A-F898-32E6-7E2C320F302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439622" y="744179"/>
            <a:ext cx="2466277" cy="5767332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B4537F4-4ECD-722B-356C-EEEEB120E1C5}"/>
              </a:ext>
            </a:extLst>
          </p:cNvPr>
          <p:cNvSpPr txBox="1"/>
          <p:nvPr/>
        </p:nvSpPr>
        <p:spPr>
          <a:xfrm>
            <a:off x="2128511" y="2814287"/>
            <a:ext cx="6482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/>
              <a:t>초</a:t>
            </a:r>
          </a:p>
        </p:txBody>
      </p:sp>
    </p:spTree>
    <p:extLst>
      <p:ext uri="{BB962C8B-B14F-4D97-AF65-F5344CB8AC3E}">
        <p14:creationId xmlns:p14="http://schemas.microsoft.com/office/powerpoint/2010/main" val="1561202379"/>
      </p:ext>
    </p:extLst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양쪽 모서리가 둥근 사각형 168"/>
          <p:cNvSpPr/>
          <p:nvPr/>
        </p:nvSpPr>
        <p:spPr>
          <a:xfrm rot="5400000">
            <a:off x="13078304" y="3303255"/>
            <a:ext cx="907577" cy="1003308"/>
          </a:xfrm>
          <a:prstGeom prst="round2SameRect">
            <a:avLst>
              <a:gd name="adj1" fmla="val 16667"/>
              <a:gd name="adj2" fmla="val 0"/>
            </a:avLst>
          </a:prstGeom>
          <a:solidFill>
            <a:schemeClr val="bg1"/>
          </a:solidFill>
          <a:ln w="28575">
            <a:solidFill>
              <a:srgbClr val="4C474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457200" marR="0" lvl="1" indent="0" algn="l" defTabSz="914400" rtl="0" eaLnBrk="1" latin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endParaRPr kumimoji="0" lang="ko-KR" altLang="en-US" sz="1000" b="0" i="0" u="none" strike="noStrike" kern="1200" cap="none" spc="0" normalizeH="0" baseline="0">
              <a:solidFill>
                <a:prstClr val="white"/>
              </a:solidFill>
              <a:effectLst/>
              <a:uLnTx/>
              <a:uFillTx/>
              <a:latin typeface="맑은 고딕"/>
              <a:ea typeface="맑은 고딕"/>
              <a:cs typeface="+mn-cs"/>
            </a:endParaRPr>
          </a:p>
        </p:txBody>
      </p:sp>
      <p:sp>
        <p:nvSpPr>
          <p:cNvPr id="168" name="직사각형 167"/>
          <p:cNvSpPr/>
          <p:nvPr/>
        </p:nvSpPr>
        <p:spPr>
          <a:xfrm>
            <a:off x="13723392" y="5009620"/>
            <a:ext cx="899605" cy="6368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r>
              <a:rPr kumimoji="0" lang="en-US" altLang="ko-KR" sz="3600" b="1" i="0" u="none" strike="noStrike" kern="1200" cap="none" spc="0" normalizeH="0" baseline="0">
                <a:solidFill>
                  <a:srgbClr val="FF8A2D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15</a:t>
            </a:r>
            <a:r>
              <a:rPr kumimoji="0" lang="en-US" altLang="ko-KR" sz="1600" b="1" i="0" u="none" strike="noStrike" kern="1200" cap="none" spc="0" normalizeH="0" baseline="0">
                <a:solidFill>
                  <a:srgbClr val="FF8A2D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%</a:t>
            </a:r>
            <a:endParaRPr kumimoji="0" lang="en-US" altLang="ko-KR" sz="1600" b="1" i="0" u="none" strike="noStrike" kern="1200" cap="none" spc="0" normalizeH="0" baseline="0">
              <a:solidFill>
                <a:srgbClr val="FF8A2D"/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173" name="직사각형 172"/>
          <p:cNvSpPr/>
          <p:nvPr/>
        </p:nvSpPr>
        <p:spPr>
          <a:xfrm>
            <a:off x="14418125" y="3481744"/>
            <a:ext cx="89960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r>
              <a:rPr kumimoji="0" lang="en-US" altLang="ko-KR" sz="3600" b="1" i="0" u="none" strike="noStrike" kern="1200" cap="none" spc="0" normalizeH="0" baseline="0">
                <a:solidFill>
                  <a:srgbClr val="FF8A2D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15</a:t>
            </a:r>
            <a:r>
              <a:rPr kumimoji="0" lang="en-US" altLang="ko-KR" sz="1600" b="1" i="0" u="none" strike="noStrike" kern="1200" cap="none" spc="0" normalizeH="0" baseline="0">
                <a:solidFill>
                  <a:srgbClr val="FF8A2D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%</a:t>
            </a:r>
            <a:endParaRPr kumimoji="0" lang="en-US" altLang="ko-KR" sz="1600" b="1" i="0" u="none" strike="noStrike" kern="1200" cap="none" spc="0" normalizeH="0" baseline="0">
              <a:solidFill>
                <a:srgbClr val="FF8A2D"/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181" name="양쪽 모서리가 둥근 사각형 180"/>
          <p:cNvSpPr/>
          <p:nvPr/>
        </p:nvSpPr>
        <p:spPr>
          <a:xfrm rot="5400000">
            <a:off x="12576649" y="4541146"/>
            <a:ext cx="907577" cy="1003308"/>
          </a:xfrm>
          <a:prstGeom prst="round2SameRect">
            <a:avLst>
              <a:gd name="adj1" fmla="val 16667"/>
              <a:gd name="adj2" fmla="val 0"/>
            </a:avLst>
          </a:prstGeom>
          <a:solidFill>
            <a:schemeClr val="bg1"/>
          </a:solidFill>
          <a:ln w="28575">
            <a:solidFill>
              <a:srgbClr val="4C474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457200" marR="0" lvl="1" indent="0" algn="l" defTabSz="914400" rtl="0" eaLnBrk="1" latin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endParaRPr kumimoji="0" lang="ko-KR" altLang="en-US" sz="1000" b="0" i="0" u="none" strike="noStrike" kern="1200" cap="none" spc="0" normalizeH="0" baseline="0">
              <a:solidFill>
                <a:prstClr val="white"/>
              </a:solidFill>
              <a:effectLst/>
              <a:uLnTx/>
              <a:uFillTx/>
              <a:latin typeface="맑은 고딕"/>
              <a:ea typeface="맑은 고딕"/>
              <a:cs typeface="+mn-cs"/>
            </a:endParaRPr>
          </a:p>
        </p:txBody>
      </p:sp>
      <p:sp>
        <p:nvSpPr>
          <p:cNvPr id="182" name="직사각형 181"/>
          <p:cNvSpPr/>
          <p:nvPr/>
        </p:nvSpPr>
        <p:spPr>
          <a:xfrm>
            <a:off x="13134142" y="2142479"/>
            <a:ext cx="89960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r>
              <a:rPr kumimoji="0" lang="en-US" altLang="ko-KR" sz="3600" b="1" i="0" u="none" strike="noStrike" kern="1200" cap="none" spc="0" normalizeH="0" baseline="0" dirty="0">
                <a:solidFill>
                  <a:srgbClr val="FF8A2D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15</a:t>
            </a:r>
            <a:r>
              <a:rPr kumimoji="0" lang="en-US" altLang="ko-KR" sz="1600" b="1" i="0" u="none" strike="noStrike" kern="1200" cap="none" spc="0" normalizeH="0" baseline="0" dirty="0">
                <a:solidFill>
                  <a:srgbClr val="FF8A2D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%</a:t>
            </a:r>
            <a:endParaRPr kumimoji="0" lang="en-US" altLang="ko-KR" sz="1600" b="1" i="0" u="none" strike="noStrike" kern="1200" cap="none" spc="0" normalizeH="0" baseline="0" dirty="0">
              <a:solidFill>
                <a:srgbClr val="FF8A2D"/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8" name="사각형: 둥근 모서리 7">
            <a:extLst>
              <a:ext uri="{FF2B5EF4-FFF2-40B4-BE49-F238E27FC236}">
                <a16:creationId xmlns:a16="http://schemas.microsoft.com/office/drawing/2014/main" id="{8F7AA2A7-55B1-E88E-F1BB-45FE35A30A85}"/>
              </a:ext>
            </a:extLst>
          </p:cNvPr>
          <p:cNvSpPr/>
          <p:nvPr/>
        </p:nvSpPr>
        <p:spPr>
          <a:xfrm>
            <a:off x="103885" y="725312"/>
            <a:ext cx="3095674" cy="408345"/>
          </a:xfrm>
          <a:prstGeom prst="round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>
                <a:solidFill>
                  <a:schemeClr val="tx1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S-1. </a:t>
            </a:r>
            <a:r>
              <a:rPr lang="ko-KR" altLang="en-US" dirty="0" err="1">
                <a:solidFill>
                  <a:schemeClr val="tx1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힐스테이트김해</a:t>
            </a:r>
            <a:endParaRPr lang="ko-KR" altLang="en-US" dirty="0">
              <a:solidFill>
                <a:schemeClr val="tx1"/>
              </a:solidFill>
              <a:latin typeface="이사만루체 Light" panose="00000300000000000000" pitchFamily="2" charset="-127"/>
              <a:ea typeface="이사만루체 Light" panose="00000300000000000000" pitchFamily="2" charset="-127"/>
            </a:endParaRPr>
          </a:p>
        </p:txBody>
      </p:sp>
      <p:sp>
        <p:nvSpPr>
          <p:cNvPr id="3" name="TextBox 2">
            <a:hlinkClick r:id="rId2"/>
            <a:extLst>
              <a:ext uri="{FF2B5EF4-FFF2-40B4-BE49-F238E27FC236}">
                <a16:creationId xmlns:a16="http://schemas.microsoft.com/office/drawing/2014/main" id="{ED188ACB-F78B-CF3B-EDD8-87D8291EB78F}"/>
              </a:ext>
            </a:extLst>
          </p:cNvPr>
          <p:cNvSpPr txBox="1"/>
          <p:nvPr/>
        </p:nvSpPr>
        <p:spPr>
          <a:xfrm>
            <a:off x="12192000" y="656636"/>
            <a:ext cx="19228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err="1"/>
              <a:t>부자아내제인</a:t>
            </a:r>
            <a:endParaRPr lang="ko-KR" altLang="en-US" dirty="0"/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27EE134C-5DAE-5F21-2C79-05CB6055576B}"/>
              </a:ext>
            </a:extLst>
          </p:cNvPr>
          <p:cNvSpPr/>
          <p:nvPr/>
        </p:nvSpPr>
        <p:spPr>
          <a:xfrm>
            <a:off x="0" y="0"/>
            <a:ext cx="12192000" cy="489526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400" b="1" dirty="0">
                <a:solidFill>
                  <a:schemeClr val="bg1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단지분석 </a:t>
            </a:r>
            <a:r>
              <a:rPr lang="en-US" altLang="ko-KR" sz="1400" b="1" dirty="0">
                <a:solidFill>
                  <a:schemeClr val="bg1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– S-1. </a:t>
            </a:r>
            <a:r>
              <a:rPr lang="ko-KR" altLang="en-US" sz="1400" b="1" dirty="0" err="1">
                <a:solidFill>
                  <a:schemeClr val="bg1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장유동</a:t>
            </a:r>
            <a:r>
              <a:rPr lang="ko-KR" altLang="en-US" sz="1400" b="1" dirty="0">
                <a:solidFill>
                  <a:schemeClr val="bg1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 </a:t>
            </a:r>
          </a:p>
        </p:txBody>
      </p:sp>
      <p:pic>
        <p:nvPicPr>
          <p:cNvPr id="7" name="그림 6">
            <a:extLst>
              <a:ext uri="{FF2B5EF4-FFF2-40B4-BE49-F238E27FC236}">
                <a16:creationId xmlns:a16="http://schemas.microsoft.com/office/drawing/2014/main" id="{8ADE6781-377D-6C5E-30A9-5BD8402BF4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5215" y="1381193"/>
            <a:ext cx="2724623" cy="2417354"/>
          </a:xfrm>
          <a:prstGeom prst="rect">
            <a:avLst/>
          </a:prstGeom>
          <a:ln w="15875">
            <a:solidFill>
              <a:schemeClr val="tx1"/>
            </a:solidFill>
          </a:ln>
        </p:spPr>
      </p:pic>
      <p:pic>
        <p:nvPicPr>
          <p:cNvPr id="10" name="그림 9">
            <a:extLst>
              <a:ext uri="{FF2B5EF4-FFF2-40B4-BE49-F238E27FC236}">
                <a16:creationId xmlns:a16="http://schemas.microsoft.com/office/drawing/2014/main" id="{0D708586-FCD1-E711-6359-704287051EA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3602" y="4053256"/>
            <a:ext cx="2784658" cy="956364"/>
          </a:xfrm>
          <a:prstGeom prst="rect">
            <a:avLst/>
          </a:prstGeom>
          <a:ln w="15875">
            <a:solidFill>
              <a:schemeClr val="tx1"/>
            </a:solidFill>
          </a:ln>
        </p:spPr>
      </p:pic>
      <p:graphicFrame>
        <p:nvGraphicFramePr>
          <p:cNvPr id="11" name="표 10">
            <a:extLst>
              <a:ext uri="{FF2B5EF4-FFF2-40B4-BE49-F238E27FC236}">
                <a16:creationId xmlns:a16="http://schemas.microsoft.com/office/drawing/2014/main" id="{EA6B938A-FA66-55E0-F10A-624391651CE0}"/>
              </a:ext>
            </a:extLst>
          </p:cNvPr>
          <p:cNvGraphicFramePr>
            <a:graphicFrameLocks noGrp="1"/>
          </p:cNvGraphicFramePr>
          <p:nvPr/>
        </p:nvGraphicFramePr>
        <p:xfrm>
          <a:off x="223602" y="5160152"/>
          <a:ext cx="2784659" cy="9725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38375">
                  <a:extLst>
                    <a:ext uri="{9D8B030D-6E8A-4147-A177-3AD203B41FA5}">
                      <a16:colId xmlns:a16="http://schemas.microsoft.com/office/drawing/2014/main" val="1754638359"/>
                    </a:ext>
                  </a:extLst>
                </a:gridCol>
                <a:gridCol w="938375">
                  <a:extLst>
                    <a:ext uri="{9D8B030D-6E8A-4147-A177-3AD203B41FA5}">
                      <a16:colId xmlns:a16="http://schemas.microsoft.com/office/drawing/2014/main" val="2975725959"/>
                    </a:ext>
                  </a:extLst>
                </a:gridCol>
                <a:gridCol w="907909">
                  <a:extLst>
                    <a:ext uri="{9D8B030D-6E8A-4147-A177-3AD203B41FA5}">
                      <a16:colId xmlns:a16="http://schemas.microsoft.com/office/drawing/2014/main" val="1530565623"/>
                    </a:ext>
                  </a:extLst>
                </a:gridCol>
              </a:tblGrid>
              <a:tr h="362936"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>
                          <a:solidFill>
                            <a:srgbClr val="00B0F0"/>
                          </a:solidFill>
                          <a:highlight>
                            <a:srgbClr val="FFFF00"/>
                          </a:highlight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23.11 </a:t>
                      </a:r>
                      <a:r>
                        <a:rPr lang="ko-KR" altLang="en-US" sz="1400" dirty="0">
                          <a:solidFill>
                            <a:srgbClr val="00B0F0"/>
                          </a:solidFill>
                          <a:highlight>
                            <a:srgbClr val="FFFF00"/>
                          </a:highlight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기준 네이버 호가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solidFill>
                          <a:srgbClr val="00B0F0"/>
                        </a:solidFill>
                        <a:latin typeface="경기천년제목 Bold" panose="02020803020101020101" pitchFamily="18" charset="-127"/>
                        <a:ea typeface="경기천년제목 Bold" panose="02020803020101020101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solidFill>
                          <a:srgbClr val="00B050"/>
                        </a:solidFill>
                        <a:latin typeface="경기천년제목 Bold" panose="02020803020101020101" pitchFamily="18" charset="-127"/>
                        <a:ea typeface="경기천년제목 Bold" panose="02020803020101020101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46325273"/>
                  </a:ext>
                </a:extLst>
              </a:tr>
              <a:tr h="23431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>
                          <a:solidFill>
                            <a:srgbClr val="FF0000"/>
                          </a:solidFill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매매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>
                          <a:solidFill>
                            <a:srgbClr val="0070C0"/>
                          </a:solidFill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전세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solidFill>
                            <a:schemeClr val="tx1"/>
                          </a:solidFill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전세가율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7421253"/>
                  </a:ext>
                </a:extLst>
              </a:tr>
              <a:tr h="20764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34,500</a:t>
                      </a:r>
                      <a:endParaRPr lang="ko-KR" altLang="en-US" sz="1400" dirty="0"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28,000</a:t>
                      </a:r>
                      <a:endParaRPr lang="ko-KR" altLang="en-US" sz="1400" dirty="0"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80%</a:t>
                      </a:r>
                      <a:endParaRPr lang="ko-KR" altLang="en-US" sz="1400" dirty="0"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140006"/>
                  </a:ext>
                </a:extLst>
              </a:tr>
            </a:tbl>
          </a:graphicData>
        </a:graphic>
      </p:graphicFrame>
      <p:pic>
        <p:nvPicPr>
          <p:cNvPr id="15" name="그림 14">
            <a:extLst>
              <a:ext uri="{FF2B5EF4-FFF2-40B4-BE49-F238E27FC236}">
                <a16:creationId xmlns:a16="http://schemas.microsoft.com/office/drawing/2014/main" id="{F298F3E8-1971-5AE1-AFE2-577BEE78033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89245" y="906992"/>
            <a:ext cx="2821144" cy="2350558"/>
          </a:xfrm>
          <a:prstGeom prst="rect">
            <a:avLst/>
          </a:prstGeom>
          <a:ln w="15875">
            <a:solidFill>
              <a:schemeClr val="tx1"/>
            </a:solidFill>
          </a:ln>
        </p:spPr>
      </p:pic>
      <p:pic>
        <p:nvPicPr>
          <p:cNvPr id="17" name="그림 16">
            <a:extLst>
              <a:ext uri="{FF2B5EF4-FFF2-40B4-BE49-F238E27FC236}">
                <a16:creationId xmlns:a16="http://schemas.microsoft.com/office/drawing/2014/main" id="{9100FE9A-0E90-E0BA-72DB-3808D21911F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99559" y="3351120"/>
            <a:ext cx="2973363" cy="3154593"/>
          </a:xfrm>
          <a:prstGeom prst="rect">
            <a:avLst/>
          </a:prstGeom>
          <a:ln w="15875">
            <a:solidFill>
              <a:schemeClr val="tx1"/>
            </a:solidFill>
          </a:ln>
        </p:spPr>
      </p:pic>
      <p:graphicFrame>
        <p:nvGraphicFramePr>
          <p:cNvPr id="18" name="표 24">
            <a:extLst>
              <a:ext uri="{FF2B5EF4-FFF2-40B4-BE49-F238E27FC236}">
                <a16:creationId xmlns:a16="http://schemas.microsoft.com/office/drawing/2014/main" id="{39F42226-F3E8-350F-E487-4331F64D406D}"/>
              </a:ext>
            </a:extLst>
          </p:cNvPr>
          <p:cNvGraphicFramePr>
            <a:graphicFrameLocks noGrp="1"/>
          </p:cNvGraphicFramePr>
          <p:nvPr/>
        </p:nvGraphicFramePr>
        <p:xfrm>
          <a:off x="6356351" y="781050"/>
          <a:ext cx="2797173" cy="1143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32391">
                  <a:extLst>
                    <a:ext uri="{9D8B030D-6E8A-4147-A177-3AD203B41FA5}">
                      <a16:colId xmlns:a16="http://schemas.microsoft.com/office/drawing/2014/main" val="3219045834"/>
                    </a:ext>
                  </a:extLst>
                </a:gridCol>
                <a:gridCol w="932391">
                  <a:extLst>
                    <a:ext uri="{9D8B030D-6E8A-4147-A177-3AD203B41FA5}">
                      <a16:colId xmlns:a16="http://schemas.microsoft.com/office/drawing/2014/main" val="855906887"/>
                    </a:ext>
                  </a:extLst>
                </a:gridCol>
                <a:gridCol w="932391">
                  <a:extLst>
                    <a:ext uri="{9D8B030D-6E8A-4147-A177-3AD203B41FA5}">
                      <a16:colId xmlns:a16="http://schemas.microsoft.com/office/drawing/2014/main" val="3069419114"/>
                    </a:ext>
                  </a:extLst>
                </a:gridCol>
              </a:tblGrid>
              <a:tr h="36293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solidFill>
                            <a:srgbClr val="FF0000"/>
                          </a:solidFill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환경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solidFill>
                            <a:srgbClr val="00B0F0"/>
                          </a:solidFill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학군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solidFill>
                            <a:srgbClr val="00B050"/>
                          </a:solidFill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교통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20048000"/>
                  </a:ext>
                </a:extLst>
              </a:tr>
              <a:tr h="20764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C</a:t>
                      </a:r>
                      <a:endParaRPr lang="ko-KR" altLang="en-US" dirty="0"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C</a:t>
                      </a:r>
                      <a:endParaRPr lang="ko-KR" altLang="en-US" dirty="0"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92981695"/>
                  </a:ext>
                </a:extLst>
              </a:tr>
              <a:tr h="37098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1km</a:t>
                      </a:r>
                      <a:r>
                        <a:rPr lang="ko-KR" altLang="en-US" sz="1050" dirty="0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내</a:t>
                      </a:r>
                      <a:endParaRPr lang="en-US" altLang="ko-KR" sz="1050" dirty="0"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  <a:p>
                      <a:pPr algn="ctr" latinLnBrk="1"/>
                      <a:r>
                        <a:rPr lang="ko-KR" altLang="en-US" sz="1050" dirty="0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백화점 없음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덕정초</a:t>
                      </a: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20.8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명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1400" dirty="0"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82725130"/>
                  </a:ext>
                </a:extLst>
              </a:tr>
            </a:tbl>
          </a:graphicData>
        </a:graphic>
      </p:graphicFrame>
      <p:sp>
        <p:nvSpPr>
          <p:cNvPr id="19" name="직사각형 18">
            <a:extLst>
              <a:ext uri="{FF2B5EF4-FFF2-40B4-BE49-F238E27FC236}">
                <a16:creationId xmlns:a16="http://schemas.microsoft.com/office/drawing/2014/main" id="{87E578A7-268F-7772-4FDE-BFD557C1F769}"/>
              </a:ext>
            </a:extLst>
          </p:cNvPr>
          <p:cNvSpPr/>
          <p:nvPr/>
        </p:nvSpPr>
        <p:spPr>
          <a:xfrm>
            <a:off x="6372226" y="2080565"/>
            <a:ext cx="2810797" cy="160020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매우 어수선함</a:t>
            </a:r>
            <a:r>
              <a:rPr lang="en-US" altLang="ko-KR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. </a:t>
            </a:r>
            <a:r>
              <a:rPr lang="ko-KR" altLang="en-US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간격이 </a:t>
            </a:r>
            <a:r>
              <a:rPr lang="ko-KR" altLang="en-US" sz="1100" dirty="0" err="1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띄어져있어도</a:t>
            </a:r>
            <a:r>
              <a:rPr lang="ko-KR" altLang="en-US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 </a:t>
            </a:r>
            <a:r>
              <a:rPr lang="en-US" altLang="ko-KR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‘</a:t>
            </a:r>
            <a:r>
              <a:rPr lang="ko-KR" altLang="en-US" sz="1100" dirty="0" err="1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ㅁ</a:t>
            </a:r>
            <a:r>
              <a:rPr lang="en-US" altLang="ko-KR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’</a:t>
            </a:r>
            <a:r>
              <a:rPr lang="ko-KR" altLang="en-US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자로 </a:t>
            </a:r>
            <a:r>
              <a:rPr lang="ko-KR" altLang="en-US" sz="1100" dirty="0" err="1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둘러쌓여있어</a:t>
            </a:r>
            <a:r>
              <a:rPr lang="ko-KR" altLang="en-US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 매우 답답한 느낌이남</a:t>
            </a:r>
            <a:r>
              <a:rPr lang="en-US" altLang="ko-KR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. 19</a:t>
            </a:r>
            <a:r>
              <a:rPr lang="ko-KR" altLang="en-US" sz="1100" dirty="0" err="1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년식이라고는</a:t>
            </a:r>
            <a:r>
              <a:rPr lang="ko-KR" altLang="en-US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 </a:t>
            </a:r>
            <a:r>
              <a:rPr lang="ko-KR" altLang="en-US" sz="1100" dirty="0" err="1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밑기지</a:t>
            </a:r>
            <a:r>
              <a:rPr lang="ko-KR" altLang="en-US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 </a:t>
            </a:r>
            <a:r>
              <a:rPr lang="ko-KR" altLang="en-US" sz="1100" dirty="0" err="1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않을정도</a:t>
            </a:r>
            <a:r>
              <a:rPr lang="en-US" altLang="ko-KR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. </a:t>
            </a:r>
            <a:r>
              <a:rPr lang="ko-KR" altLang="en-US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초등학교도 근처인 </a:t>
            </a:r>
            <a:r>
              <a:rPr lang="ko-KR" altLang="en-US" sz="1100" dirty="0" err="1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관동초를</a:t>
            </a:r>
            <a:r>
              <a:rPr lang="ko-KR" altLang="en-US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 </a:t>
            </a:r>
            <a:r>
              <a:rPr lang="ko-KR" altLang="en-US" sz="1100" dirty="0" err="1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못가고</a:t>
            </a:r>
            <a:r>
              <a:rPr lang="ko-KR" altLang="en-US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 </a:t>
            </a:r>
            <a:r>
              <a:rPr lang="en-US" altLang="ko-KR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10</a:t>
            </a:r>
            <a:r>
              <a:rPr lang="ko-KR" altLang="en-US" sz="1100" dirty="0" err="1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분이상을가야하는</a:t>
            </a:r>
            <a:r>
              <a:rPr lang="ko-KR" altLang="en-US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 </a:t>
            </a:r>
            <a:r>
              <a:rPr lang="ko-KR" altLang="en-US" sz="1100" dirty="0" err="1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덕정초를</a:t>
            </a:r>
            <a:r>
              <a:rPr lang="ko-KR" altLang="en-US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 </a:t>
            </a:r>
            <a:r>
              <a:rPr lang="ko-KR" altLang="en-US" sz="1100" dirty="0" err="1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가야함</a:t>
            </a:r>
            <a:r>
              <a:rPr lang="en-US" altLang="ko-KR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. </a:t>
            </a:r>
            <a:r>
              <a:rPr lang="ko-KR" altLang="en-US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영양가 없는 </a:t>
            </a:r>
            <a:r>
              <a:rPr lang="en-US" altLang="ko-KR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. </a:t>
            </a:r>
            <a:r>
              <a:rPr lang="ko-KR" altLang="en-US" sz="1100" dirty="0" err="1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신축빨이</a:t>
            </a:r>
            <a:r>
              <a:rPr lang="ko-KR" altLang="en-US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 끝나고 나면 </a:t>
            </a:r>
            <a:r>
              <a:rPr lang="ko-KR" altLang="en-US" sz="1100" dirty="0" err="1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힘들어보임</a:t>
            </a:r>
            <a:endParaRPr lang="en-US" altLang="ko-KR" sz="1100" dirty="0">
              <a:solidFill>
                <a:prstClr val="black"/>
              </a:solidFill>
              <a:latin typeface="이사만루체 Light" panose="00000300000000000000" pitchFamily="2" charset="-127"/>
              <a:ea typeface="이사만루체 Light" panose="00000300000000000000" pitchFamily="2" charset="-127"/>
            </a:endParaRPr>
          </a:p>
        </p:txBody>
      </p:sp>
      <p:pic>
        <p:nvPicPr>
          <p:cNvPr id="21" name="그림 20">
            <a:extLst>
              <a:ext uri="{FF2B5EF4-FFF2-40B4-BE49-F238E27FC236}">
                <a16:creationId xmlns:a16="http://schemas.microsoft.com/office/drawing/2014/main" id="{B82B11B3-FDA5-4D23-211E-78DEBC384EF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56351" y="3804909"/>
            <a:ext cx="2826672" cy="2759321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23" name="그림 22">
            <a:extLst>
              <a:ext uri="{FF2B5EF4-FFF2-40B4-BE49-F238E27FC236}">
                <a16:creationId xmlns:a16="http://schemas.microsoft.com/office/drawing/2014/main" id="{79E1C349-579A-F898-32E6-7E2C320F302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374324" y="744179"/>
            <a:ext cx="2437286" cy="5820051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889451419"/>
      </p:ext>
    </p:extLst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양쪽 모서리가 둥근 사각형 168"/>
          <p:cNvSpPr/>
          <p:nvPr/>
        </p:nvSpPr>
        <p:spPr>
          <a:xfrm rot="5400000">
            <a:off x="13078304" y="3303255"/>
            <a:ext cx="907577" cy="1003308"/>
          </a:xfrm>
          <a:prstGeom prst="round2SameRect">
            <a:avLst>
              <a:gd name="adj1" fmla="val 16667"/>
              <a:gd name="adj2" fmla="val 0"/>
            </a:avLst>
          </a:prstGeom>
          <a:solidFill>
            <a:schemeClr val="bg1"/>
          </a:solidFill>
          <a:ln w="28575">
            <a:solidFill>
              <a:srgbClr val="4C474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457200" marR="0" lvl="1" indent="0" algn="l" defTabSz="914400" rtl="0" eaLnBrk="1" latin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endParaRPr kumimoji="0" lang="ko-KR" altLang="en-US" sz="1000" b="0" i="0" u="none" strike="noStrike" kern="1200" cap="none" spc="0" normalizeH="0" baseline="0">
              <a:solidFill>
                <a:prstClr val="white"/>
              </a:solidFill>
              <a:effectLst/>
              <a:uLnTx/>
              <a:uFillTx/>
              <a:latin typeface="맑은 고딕"/>
              <a:ea typeface="맑은 고딕"/>
              <a:cs typeface="+mn-cs"/>
            </a:endParaRPr>
          </a:p>
        </p:txBody>
      </p:sp>
      <p:sp>
        <p:nvSpPr>
          <p:cNvPr id="168" name="직사각형 167"/>
          <p:cNvSpPr/>
          <p:nvPr/>
        </p:nvSpPr>
        <p:spPr>
          <a:xfrm>
            <a:off x="13723392" y="5009620"/>
            <a:ext cx="899605" cy="6368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r>
              <a:rPr kumimoji="0" lang="en-US" altLang="ko-KR" sz="3600" b="1" i="0" u="none" strike="noStrike" kern="1200" cap="none" spc="0" normalizeH="0" baseline="0">
                <a:solidFill>
                  <a:srgbClr val="FF8A2D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15</a:t>
            </a:r>
            <a:r>
              <a:rPr kumimoji="0" lang="en-US" altLang="ko-KR" sz="1600" b="1" i="0" u="none" strike="noStrike" kern="1200" cap="none" spc="0" normalizeH="0" baseline="0">
                <a:solidFill>
                  <a:srgbClr val="FF8A2D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%</a:t>
            </a:r>
            <a:endParaRPr kumimoji="0" lang="en-US" altLang="ko-KR" sz="1600" b="1" i="0" u="none" strike="noStrike" kern="1200" cap="none" spc="0" normalizeH="0" baseline="0">
              <a:solidFill>
                <a:srgbClr val="FF8A2D"/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173" name="직사각형 172"/>
          <p:cNvSpPr/>
          <p:nvPr/>
        </p:nvSpPr>
        <p:spPr>
          <a:xfrm>
            <a:off x="14418125" y="3481744"/>
            <a:ext cx="89960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r>
              <a:rPr kumimoji="0" lang="en-US" altLang="ko-KR" sz="3600" b="1" i="0" u="none" strike="noStrike" kern="1200" cap="none" spc="0" normalizeH="0" baseline="0">
                <a:solidFill>
                  <a:srgbClr val="FF8A2D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15</a:t>
            </a:r>
            <a:r>
              <a:rPr kumimoji="0" lang="en-US" altLang="ko-KR" sz="1600" b="1" i="0" u="none" strike="noStrike" kern="1200" cap="none" spc="0" normalizeH="0" baseline="0">
                <a:solidFill>
                  <a:srgbClr val="FF8A2D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%</a:t>
            </a:r>
            <a:endParaRPr kumimoji="0" lang="en-US" altLang="ko-KR" sz="1600" b="1" i="0" u="none" strike="noStrike" kern="1200" cap="none" spc="0" normalizeH="0" baseline="0">
              <a:solidFill>
                <a:srgbClr val="FF8A2D"/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181" name="양쪽 모서리가 둥근 사각형 180"/>
          <p:cNvSpPr/>
          <p:nvPr/>
        </p:nvSpPr>
        <p:spPr>
          <a:xfrm rot="5400000">
            <a:off x="12576649" y="4541146"/>
            <a:ext cx="907577" cy="1003308"/>
          </a:xfrm>
          <a:prstGeom prst="round2SameRect">
            <a:avLst>
              <a:gd name="adj1" fmla="val 16667"/>
              <a:gd name="adj2" fmla="val 0"/>
            </a:avLst>
          </a:prstGeom>
          <a:solidFill>
            <a:schemeClr val="bg1"/>
          </a:solidFill>
          <a:ln w="28575">
            <a:solidFill>
              <a:srgbClr val="4C474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457200" marR="0" lvl="1" indent="0" algn="l" defTabSz="914400" rtl="0" eaLnBrk="1" latin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endParaRPr kumimoji="0" lang="ko-KR" altLang="en-US" sz="1000" b="0" i="0" u="none" strike="noStrike" kern="1200" cap="none" spc="0" normalizeH="0" baseline="0">
              <a:solidFill>
                <a:prstClr val="white"/>
              </a:solidFill>
              <a:effectLst/>
              <a:uLnTx/>
              <a:uFillTx/>
              <a:latin typeface="맑은 고딕"/>
              <a:ea typeface="맑은 고딕"/>
              <a:cs typeface="+mn-cs"/>
            </a:endParaRPr>
          </a:p>
        </p:txBody>
      </p:sp>
      <p:sp>
        <p:nvSpPr>
          <p:cNvPr id="182" name="직사각형 181"/>
          <p:cNvSpPr/>
          <p:nvPr/>
        </p:nvSpPr>
        <p:spPr>
          <a:xfrm>
            <a:off x="13134142" y="2142479"/>
            <a:ext cx="89960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r>
              <a:rPr kumimoji="0" lang="en-US" altLang="ko-KR" sz="3600" b="1" i="0" u="none" strike="noStrike" kern="1200" cap="none" spc="0" normalizeH="0" baseline="0" dirty="0">
                <a:solidFill>
                  <a:srgbClr val="FF8A2D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15</a:t>
            </a:r>
            <a:r>
              <a:rPr kumimoji="0" lang="en-US" altLang="ko-KR" sz="1600" b="1" i="0" u="none" strike="noStrike" kern="1200" cap="none" spc="0" normalizeH="0" baseline="0" dirty="0">
                <a:solidFill>
                  <a:srgbClr val="FF8A2D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%</a:t>
            </a:r>
            <a:endParaRPr kumimoji="0" lang="en-US" altLang="ko-KR" sz="1600" b="1" i="0" u="none" strike="noStrike" kern="1200" cap="none" spc="0" normalizeH="0" baseline="0" dirty="0">
              <a:solidFill>
                <a:srgbClr val="FF8A2D"/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8" name="사각형: 둥근 모서리 7">
            <a:extLst>
              <a:ext uri="{FF2B5EF4-FFF2-40B4-BE49-F238E27FC236}">
                <a16:creationId xmlns:a16="http://schemas.microsoft.com/office/drawing/2014/main" id="{8F7AA2A7-55B1-E88E-F1BB-45FE35A30A85}"/>
              </a:ext>
            </a:extLst>
          </p:cNvPr>
          <p:cNvSpPr/>
          <p:nvPr/>
        </p:nvSpPr>
        <p:spPr>
          <a:xfrm>
            <a:off x="103885" y="725312"/>
            <a:ext cx="3095674" cy="408345"/>
          </a:xfrm>
          <a:prstGeom prst="round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>
                <a:solidFill>
                  <a:schemeClr val="tx1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S-1. </a:t>
            </a:r>
            <a:r>
              <a:rPr lang="ko-KR" altLang="en-US" dirty="0" err="1">
                <a:solidFill>
                  <a:schemeClr val="tx1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무계동</a:t>
            </a:r>
            <a:r>
              <a:rPr lang="en-US" altLang="ko-KR" dirty="0">
                <a:solidFill>
                  <a:schemeClr val="tx1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e</a:t>
            </a:r>
            <a:r>
              <a:rPr lang="ko-KR" altLang="en-US" dirty="0" err="1">
                <a:solidFill>
                  <a:schemeClr val="tx1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편한세상장유</a:t>
            </a:r>
            <a:r>
              <a:rPr lang="en-US" altLang="ko-KR" dirty="0">
                <a:solidFill>
                  <a:schemeClr val="tx1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2</a:t>
            </a:r>
            <a:r>
              <a:rPr lang="ko-KR" altLang="en-US" dirty="0">
                <a:solidFill>
                  <a:schemeClr val="tx1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차</a:t>
            </a:r>
          </a:p>
        </p:txBody>
      </p:sp>
      <p:sp>
        <p:nvSpPr>
          <p:cNvPr id="3" name="TextBox 2">
            <a:hlinkClick r:id="rId2"/>
            <a:extLst>
              <a:ext uri="{FF2B5EF4-FFF2-40B4-BE49-F238E27FC236}">
                <a16:creationId xmlns:a16="http://schemas.microsoft.com/office/drawing/2014/main" id="{ED188ACB-F78B-CF3B-EDD8-87D8291EB78F}"/>
              </a:ext>
            </a:extLst>
          </p:cNvPr>
          <p:cNvSpPr txBox="1"/>
          <p:nvPr/>
        </p:nvSpPr>
        <p:spPr>
          <a:xfrm>
            <a:off x="12192000" y="656636"/>
            <a:ext cx="19228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err="1"/>
              <a:t>부자아내제인</a:t>
            </a:r>
            <a:endParaRPr lang="ko-KR" altLang="en-US" dirty="0"/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27EE134C-5DAE-5F21-2C79-05CB6055576B}"/>
              </a:ext>
            </a:extLst>
          </p:cNvPr>
          <p:cNvSpPr/>
          <p:nvPr/>
        </p:nvSpPr>
        <p:spPr>
          <a:xfrm>
            <a:off x="0" y="0"/>
            <a:ext cx="12192000" cy="489526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400" b="1" dirty="0">
                <a:solidFill>
                  <a:schemeClr val="bg1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단지분석 </a:t>
            </a:r>
            <a:r>
              <a:rPr lang="en-US" altLang="ko-KR" sz="1400" b="1" dirty="0">
                <a:solidFill>
                  <a:schemeClr val="bg1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– S-1. </a:t>
            </a:r>
            <a:r>
              <a:rPr lang="ko-KR" altLang="en-US" sz="1400" b="1" dirty="0" err="1">
                <a:solidFill>
                  <a:schemeClr val="bg1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장유동</a:t>
            </a:r>
            <a:r>
              <a:rPr lang="ko-KR" altLang="en-US" sz="1400" b="1" dirty="0">
                <a:solidFill>
                  <a:schemeClr val="bg1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 </a:t>
            </a:r>
          </a:p>
        </p:txBody>
      </p:sp>
      <p:pic>
        <p:nvPicPr>
          <p:cNvPr id="7" name="그림 6">
            <a:extLst>
              <a:ext uri="{FF2B5EF4-FFF2-40B4-BE49-F238E27FC236}">
                <a16:creationId xmlns:a16="http://schemas.microsoft.com/office/drawing/2014/main" id="{8ADE6781-377D-6C5E-30A9-5BD8402BF4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3602" y="1381193"/>
            <a:ext cx="2776653" cy="2552632"/>
          </a:xfrm>
          <a:prstGeom prst="rect">
            <a:avLst/>
          </a:prstGeom>
          <a:ln w="15875">
            <a:solidFill>
              <a:schemeClr val="tx1"/>
            </a:solidFill>
          </a:ln>
        </p:spPr>
      </p:pic>
      <p:pic>
        <p:nvPicPr>
          <p:cNvPr id="10" name="그림 9">
            <a:extLst>
              <a:ext uri="{FF2B5EF4-FFF2-40B4-BE49-F238E27FC236}">
                <a16:creationId xmlns:a16="http://schemas.microsoft.com/office/drawing/2014/main" id="{0D708586-FCD1-E711-6359-704287051EA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3602" y="4154485"/>
            <a:ext cx="2784658" cy="855135"/>
          </a:xfrm>
          <a:prstGeom prst="rect">
            <a:avLst/>
          </a:prstGeom>
          <a:ln w="15875">
            <a:solidFill>
              <a:schemeClr val="tx1"/>
            </a:solidFill>
          </a:ln>
        </p:spPr>
      </p:pic>
      <p:graphicFrame>
        <p:nvGraphicFramePr>
          <p:cNvPr id="11" name="표 10">
            <a:extLst>
              <a:ext uri="{FF2B5EF4-FFF2-40B4-BE49-F238E27FC236}">
                <a16:creationId xmlns:a16="http://schemas.microsoft.com/office/drawing/2014/main" id="{EA6B938A-FA66-55E0-F10A-624391651CE0}"/>
              </a:ext>
            </a:extLst>
          </p:cNvPr>
          <p:cNvGraphicFramePr>
            <a:graphicFrameLocks noGrp="1"/>
          </p:cNvGraphicFramePr>
          <p:nvPr/>
        </p:nvGraphicFramePr>
        <p:xfrm>
          <a:off x="223602" y="5160152"/>
          <a:ext cx="2784659" cy="9725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38375">
                  <a:extLst>
                    <a:ext uri="{9D8B030D-6E8A-4147-A177-3AD203B41FA5}">
                      <a16:colId xmlns:a16="http://schemas.microsoft.com/office/drawing/2014/main" val="1754638359"/>
                    </a:ext>
                  </a:extLst>
                </a:gridCol>
                <a:gridCol w="938375">
                  <a:extLst>
                    <a:ext uri="{9D8B030D-6E8A-4147-A177-3AD203B41FA5}">
                      <a16:colId xmlns:a16="http://schemas.microsoft.com/office/drawing/2014/main" val="2975725959"/>
                    </a:ext>
                  </a:extLst>
                </a:gridCol>
                <a:gridCol w="907909">
                  <a:extLst>
                    <a:ext uri="{9D8B030D-6E8A-4147-A177-3AD203B41FA5}">
                      <a16:colId xmlns:a16="http://schemas.microsoft.com/office/drawing/2014/main" val="1530565623"/>
                    </a:ext>
                  </a:extLst>
                </a:gridCol>
              </a:tblGrid>
              <a:tr h="362936"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>
                          <a:solidFill>
                            <a:srgbClr val="00B0F0"/>
                          </a:solidFill>
                          <a:highlight>
                            <a:srgbClr val="FFFF00"/>
                          </a:highlight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23.11 </a:t>
                      </a:r>
                      <a:r>
                        <a:rPr lang="ko-KR" altLang="en-US" sz="1400" dirty="0">
                          <a:solidFill>
                            <a:srgbClr val="00B0F0"/>
                          </a:solidFill>
                          <a:highlight>
                            <a:srgbClr val="FFFF00"/>
                          </a:highlight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기준 네이버 호가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solidFill>
                          <a:srgbClr val="00B0F0"/>
                        </a:solidFill>
                        <a:latin typeface="경기천년제목 Bold" panose="02020803020101020101" pitchFamily="18" charset="-127"/>
                        <a:ea typeface="경기천년제목 Bold" panose="02020803020101020101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solidFill>
                          <a:srgbClr val="00B050"/>
                        </a:solidFill>
                        <a:latin typeface="경기천년제목 Bold" panose="02020803020101020101" pitchFamily="18" charset="-127"/>
                        <a:ea typeface="경기천년제목 Bold" panose="02020803020101020101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46325273"/>
                  </a:ext>
                </a:extLst>
              </a:tr>
              <a:tr h="23431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>
                          <a:solidFill>
                            <a:srgbClr val="FF0000"/>
                          </a:solidFill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매매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>
                          <a:solidFill>
                            <a:srgbClr val="0070C0"/>
                          </a:solidFill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전세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solidFill>
                            <a:schemeClr val="tx1"/>
                          </a:solidFill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전세가율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7421253"/>
                  </a:ext>
                </a:extLst>
              </a:tr>
              <a:tr h="20764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37,000</a:t>
                      </a:r>
                      <a:endParaRPr lang="ko-KR" altLang="en-US" sz="1400" dirty="0"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24,000</a:t>
                      </a:r>
                      <a:endParaRPr lang="ko-KR" altLang="en-US" sz="1400" dirty="0"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65%</a:t>
                      </a:r>
                      <a:endParaRPr lang="ko-KR" altLang="en-US" sz="1400" dirty="0"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140006"/>
                  </a:ext>
                </a:extLst>
              </a:tr>
            </a:tbl>
          </a:graphicData>
        </a:graphic>
      </p:graphicFrame>
      <p:pic>
        <p:nvPicPr>
          <p:cNvPr id="15" name="그림 14">
            <a:extLst>
              <a:ext uri="{FF2B5EF4-FFF2-40B4-BE49-F238E27FC236}">
                <a16:creationId xmlns:a16="http://schemas.microsoft.com/office/drawing/2014/main" id="{F298F3E8-1971-5AE1-AFE2-577BEE78033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89245" y="781050"/>
            <a:ext cx="2821144" cy="2400299"/>
          </a:xfrm>
          <a:prstGeom prst="rect">
            <a:avLst/>
          </a:prstGeom>
          <a:ln w="15875">
            <a:solidFill>
              <a:schemeClr val="tx1"/>
            </a:solidFill>
          </a:ln>
        </p:spPr>
      </p:pic>
      <p:pic>
        <p:nvPicPr>
          <p:cNvPr id="17" name="그림 16">
            <a:extLst>
              <a:ext uri="{FF2B5EF4-FFF2-40B4-BE49-F238E27FC236}">
                <a16:creationId xmlns:a16="http://schemas.microsoft.com/office/drawing/2014/main" id="{9100FE9A-0E90-E0BA-72DB-3808D21911F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99559" y="3351120"/>
            <a:ext cx="2973363" cy="3057624"/>
          </a:xfrm>
          <a:prstGeom prst="rect">
            <a:avLst/>
          </a:prstGeom>
          <a:ln w="15875">
            <a:solidFill>
              <a:schemeClr val="tx1"/>
            </a:solidFill>
          </a:ln>
        </p:spPr>
      </p:pic>
      <p:graphicFrame>
        <p:nvGraphicFramePr>
          <p:cNvPr id="18" name="표 24">
            <a:extLst>
              <a:ext uri="{FF2B5EF4-FFF2-40B4-BE49-F238E27FC236}">
                <a16:creationId xmlns:a16="http://schemas.microsoft.com/office/drawing/2014/main" id="{39F42226-F3E8-350F-E487-4331F64D406D}"/>
              </a:ext>
            </a:extLst>
          </p:cNvPr>
          <p:cNvGraphicFramePr>
            <a:graphicFrameLocks noGrp="1"/>
          </p:cNvGraphicFramePr>
          <p:nvPr/>
        </p:nvGraphicFramePr>
        <p:xfrm>
          <a:off x="6356351" y="781050"/>
          <a:ext cx="2797173" cy="1143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32391">
                  <a:extLst>
                    <a:ext uri="{9D8B030D-6E8A-4147-A177-3AD203B41FA5}">
                      <a16:colId xmlns:a16="http://schemas.microsoft.com/office/drawing/2014/main" val="3219045834"/>
                    </a:ext>
                  </a:extLst>
                </a:gridCol>
                <a:gridCol w="932391">
                  <a:extLst>
                    <a:ext uri="{9D8B030D-6E8A-4147-A177-3AD203B41FA5}">
                      <a16:colId xmlns:a16="http://schemas.microsoft.com/office/drawing/2014/main" val="855906887"/>
                    </a:ext>
                  </a:extLst>
                </a:gridCol>
                <a:gridCol w="932391">
                  <a:extLst>
                    <a:ext uri="{9D8B030D-6E8A-4147-A177-3AD203B41FA5}">
                      <a16:colId xmlns:a16="http://schemas.microsoft.com/office/drawing/2014/main" val="3069419114"/>
                    </a:ext>
                  </a:extLst>
                </a:gridCol>
              </a:tblGrid>
              <a:tr h="36293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solidFill>
                            <a:srgbClr val="FF0000"/>
                          </a:solidFill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환경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solidFill>
                            <a:srgbClr val="00B0F0"/>
                          </a:solidFill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학군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solidFill>
                            <a:srgbClr val="00B050"/>
                          </a:solidFill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교통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20048000"/>
                  </a:ext>
                </a:extLst>
              </a:tr>
              <a:tr h="20764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C</a:t>
                      </a:r>
                      <a:endParaRPr lang="ko-KR" altLang="en-US" dirty="0"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C</a:t>
                      </a:r>
                      <a:endParaRPr lang="ko-KR" altLang="en-US" dirty="0"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92981695"/>
                  </a:ext>
                </a:extLst>
              </a:tr>
              <a:tr h="37098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1km</a:t>
                      </a:r>
                      <a:r>
                        <a:rPr lang="ko-KR" altLang="en-US" sz="1050" dirty="0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내</a:t>
                      </a:r>
                      <a:endParaRPr lang="en-US" altLang="ko-KR" sz="1050" dirty="0"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  <a:p>
                      <a:pPr algn="ctr" latinLnBrk="1"/>
                      <a:r>
                        <a:rPr lang="ko-KR" altLang="en-US" sz="1050" dirty="0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백화점 없음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장유초</a:t>
                      </a: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21.3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명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1400" dirty="0"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82725130"/>
                  </a:ext>
                </a:extLst>
              </a:tr>
            </a:tbl>
          </a:graphicData>
        </a:graphic>
      </p:graphicFrame>
      <p:sp>
        <p:nvSpPr>
          <p:cNvPr id="19" name="직사각형 18">
            <a:extLst>
              <a:ext uri="{FF2B5EF4-FFF2-40B4-BE49-F238E27FC236}">
                <a16:creationId xmlns:a16="http://schemas.microsoft.com/office/drawing/2014/main" id="{87E578A7-268F-7772-4FDE-BFD557C1F769}"/>
              </a:ext>
            </a:extLst>
          </p:cNvPr>
          <p:cNvSpPr/>
          <p:nvPr/>
        </p:nvSpPr>
        <p:spPr>
          <a:xfrm>
            <a:off x="6372226" y="2080565"/>
            <a:ext cx="2810797" cy="160020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시장 근처 매우 낙후된 동네의 신축</a:t>
            </a:r>
            <a:r>
              <a:rPr lang="en-US" altLang="ko-KR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. </a:t>
            </a:r>
            <a:r>
              <a:rPr lang="ko-KR" altLang="en-US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주변에 </a:t>
            </a:r>
            <a:r>
              <a:rPr lang="ko-KR" altLang="en-US" sz="1100" dirty="0" err="1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오래된건물</a:t>
            </a:r>
            <a:r>
              <a:rPr lang="en-US" altLang="ko-KR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, </a:t>
            </a:r>
            <a:r>
              <a:rPr lang="ko-KR" altLang="en-US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아파트가 많다</a:t>
            </a:r>
            <a:r>
              <a:rPr lang="en-US" altLang="ko-KR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. </a:t>
            </a:r>
            <a:r>
              <a:rPr lang="ko-KR" altLang="en-US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세대수도 작아 힘이 없음</a:t>
            </a:r>
            <a:r>
              <a:rPr lang="en-US" altLang="ko-KR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. </a:t>
            </a:r>
            <a:r>
              <a:rPr lang="ko-KR" altLang="en-US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학교를 가려고해도 한참을 </a:t>
            </a:r>
            <a:r>
              <a:rPr lang="ko-KR" altLang="en-US" sz="1100" dirty="0" err="1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가야함</a:t>
            </a:r>
            <a:r>
              <a:rPr lang="en-US" altLang="ko-KR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. </a:t>
            </a:r>
          </a:p>
          <a:p>
            <a:r>
              <a:rPr lang="ko-KR" altLang="en-US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신축이어서 </a:t>
            </a:r>
            <a:r>
              <a:rPr lang="ko-KR" altLang="en-US" sz="1100" dirty="0" err="1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늦은하락장을</a:t>
            </a:r>
            <a:r>
              <a:rPr lang="ko-KR" altLang="en-US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 맞아 내려가고 </a:t>
            </a:r>
            <a:r>
              <a:rPr lang="ko-KR" altLang="en-US" sz="1100" dirty="0" err="1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있는중</a:t>
            </a:r>
            <a:r>
              <a:rPr lang="en-US" altLang="ko-KR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. </a:t>
            </a:r>
            <a:r>
              <a:rPr lang="ko-KR" altLang="en-US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점점 낮아지지 않을까 하는 생각을 함</a:t>
            </a:r>
            <a:r>
              <a:rPr lang="en-US" altLang="ko-KR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.</a:t>
            </a:r>
          </a:p>
        </p:txBody>
      </p:sp>
      <p:pic>
        <p:nvPicPr>
          <p:cNvPr id="21" name="그림 20">
            <a:extLst>
              <a:ext uri="{FF2B5EF4-FFF2-40B4-BE49-F238E27FC236}">
                <a16:creationId xmlns:a16="http://schemas.microsoft.com/office/drawing/2014/main" id="{B82B11B3-FDA5-4D23-211E-78DEBC384EF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72226" y="3780491"/>
            <a:ext cx="2810797" cy="2759321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23" name="그림 22">
            <a:extLst>
              <a:ext uri="{FF2B5EF4-FFF2-40B4-BE49-F238E27FC236}">
                <a16:creationId xmlns:a16="http://schemas.microsoft.com/office/drawing/2014/main" id="{79E1C349-579A-F898-32E6-7E2C320F302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374323" y="781050"/>
            <a:ext cx="2437286" cy="5691469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818618434"/>
      </p:ext>
    </p:extLst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양쪽 모서리가 둥근 사각형 168"/>
          <p:cNvSpPr/>
          <p:nvPr/>
        </p:nvSpPr>
        <p:spPr>
          <a:xfrm rot="5400000">
            <a:off x="13078304" y="3303255"/>
            <a:ext cx="907577" cy="1003308"/>
          </a:xfrm>
          <a:prstGeom prst="round2SameRect">
            <a:avLst>
              <a:gd name="adj1" fmla="val 16667"/>
              <a:gd name="adj2" fmla="val 0"/>
            </a:avLst>
          </a:prstGeom>
          <a:solidFill>
            <a:schemeClr val="bg1"/>
          </a:solidFill>
          <a:ln w="28575">
            <a:solidFill>
              <a:srgbClr val="4C474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457200" marR="0" lvl="1" indent="0" algn="l" defTabSz="914400" rtl="0" eaLnBrk="1" latin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endParaRPr kumimoji="0" lang="ko-KR" altLang="en-US" sz="1000" b="0" i="0" u="none" strike="noStrike" kern="1200" cap="none" spc="0" normalizeH="0" baseline="0">
              <a:solidFill>
                <a:prstClr val="white"/>
              </a:solidFill>
              <a:effectLst/>
              <a:uLnTx/>
              <a:uFillTx/>
              <a:latin typeface="맑은 고딕"/>
              <a:ea typeface="맑은 고딕"/>
              <a:cs typeface="+mn-cs"/>
            </a:endParaRPr>
          </a:p>
        </p:txBody>
      </p:sp>
      <p:sp>
        <p:nvSpPr>
          <p:cNvPr id="168" name="직사각형 167"/>
          <p:cNvSpPr/>
          <p:nvPr/>
        </p:nvSpPr>
        <p:spPr>
          <a:xfrm>
            <a:off x="13723392" y="5009620"/>
            <a:ext cx="899605" cy="6368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r>
              <a:rPr kumimoji="0" lang="en-US" altLang="ko-KR" sz="3600" b="1" i="0" u="none" strike="noStrike" kern="1200" cap="none" spc="0" normalizeH="0" baseline="0">
                <a:solidFill>
                  <a:srgbClr val="FF8A2D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15</a:t>
            </a:r>
            <a:r>
              <a:rPr kumimoji="0" lang="en-US" altLang="ko-KR" sz="1600" b="1" i="0" u="none" strike="noStrike" kern="1200" cap="none" spc="0" normalizeH="0" baseline="0">
                <a:solidFill>
                  <a:srgbClr val="FF8A2D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%</a:t>
            </a:r>
            <a:endParaRPr kumimoji="0" lang="en-US" altLang="ko-KR" sz="1600" b="1" i="0" u="none" strike="noStrike" kern="1200" cap="none" spc="0" normalizeH="0" baseline="0">
              <a:solidFill>
                <a:srgbClr val="FF8A2D"/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173" name="직사각형 172"/>
          <p:cNvSpPr/>
          <p:nvPr/>
        </p:nvSpPr>
        <p:spPr>
          <a:xfrm>
            <a:off x="14418125" y="3481744"/>
            <a:ext cx="89960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r>
              <a:rPr kumimoji="0" lang="en-US" altLang="ko-KR" sz="3600" b="1" i="0" u="none" strike="noStrike" kern="1200" cap="none" spc="0" normalizeH="0" baseline="0">
                <a:solidFill>
                  <a:srgbClr val="FF8A2D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15</a:t>
            </a:r>
            <a:r>
              <a:rPr kumimoji="0" lang="en-US" altLang="ko-KR" sz="1600" b="1" i="0" u="none" strike="noStrike" kern="1200" cap="none" spc="0" normalizeH="0" baseline="0">
                <a:solidFill>
                  <a:srgbClr val="FF8A2D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%</a:t>
            </a:r>
            <a:endParaRPr kumimoji="0" lang="en-US" altLang="ko-KR" sz="1600" b="1" i="0" u="none" strike="noStrike" kern="1200" cap="none" spc="0" normalizeH="0" baseline="0">
              <a:solidFill>
                <a:srgbClr val="FF8A2D"/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181" name="양쪽 모서리가 둥근 사각형 180"/>
          <p:cNvSpPr/>
          <p:nvPr/>
        </p:nvSpPr>
        <p:spPr>
          <a:xfrm rot="5400000">
            <a:off x="12576649" y="4541146"/>
            <a:ext cx="907577" cy="1003308"/>
          </a:xfrm>
          <a:prstGeom prst="round2SameRect">
            <a:avLst>
              <a:gd name="adj1" fmla="val 16667"/>
              <a:gd name="adj2" fmla="val 0"/>
            </a:avLst>
          </a:prstGeom>
          <a:solidFill>
            <a:schemeClr val="bg1"/>
          </a:solidFill>
          <a:ln w="28575">
            <a:solidFill>
              <a:srgbClr val="4C474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457200" marR="0" lvl="1" indent="0" algn="l" defTabSz="914400" rtl="0" eaLnBrk="1" latin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endParaRPr kumimoji="0" lang="ko-KR" altLang="en-US" sz="1000" b="0" i="0" u="none" strike="noStrike" kern="1200" cap="none" spc="0" normalizeH="0" baseline="0">
              <a:solidFill>
                <a:prstClr val="white"/>
              </a:solidFill>
              <a:effectLst/>
              <a:uLnTx/>
              <a:uFillTx/>
              <a:latin typeface="맑은 고딕"/>
              <a:ea typeface="맑은 고딕"/>
              <a:cs typeface="+mn-cs"/>
            </a:endParaRPr>
          </a:p>
        </p:txBody>
      </p:sp>
      <p:sp>
        <p:nvSpPr>
          <p:cNvPr id="182" name="직사각형 181"/>
          <p:cNvSpPr/>
          <p:nvPr/>
        </p:nvSpPr>
        <p:spPr>
          <a:xfrm>
            <a:off x="13134142" y="2142479"/>
            <a:ext cx="89960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r>
              <a:rPr kumimoji="0" lang="en-US" altLang="ko-KR" sz="3600" b="1" i="0" u="none" strike="noStrike" kern="1200" cap="none" spc="0" normalizeH="0" baseline="0" dirty="0">
                <a:solidFill>
                  <a:srgbClr val="FF8A2D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15</a:t>
            </a:r>
            <a:r>
              <a:rPr kumimoji="0" lang="en-US" altLang="ko-KR" sz="1600" b="1" i="0" u="none" strike="noStrike" kern="1200" cap="none" spc="0" normalizeH="0" baseline="0" dirty="0">
                <a:solidFill>
                  <a:srgbClr val="FF8A2D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%</a:t>
            </a:r>
            <a:endParaRPr kumimoji="0" lang="en-US" altLang="ko-KR" sz="1600" b="1" i="0" u="none" strike="noStrike" kern="1200" cap="none" spc="0" normalizeH="0" baseline="0" dirty="0">
              <a:solidFill>
                <a:srgbClr val="FF8A2D"/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8" name="사각형: 둥근 모서리 7">
            <a:extLst>
              <a:ext uri="{FF2B5EF4-FFF2-40B4-BE49-F238E27FC236}">
                <a16:creationId xmlns:a16="http://schemas.microsoft.com/office/drawing/2014/main" id="{8F7AA2A7-55B1-E88E-F1BB-45FE35A30A85}"/>
              </a:ext>
            </a:extLst>
          </p:cNvPr>
          <p:cNvSpPr/>
          <p:nvPr/>
        </p:nvSpPr>
        <p:spPr>
          <a:xfrm>
            <a:off x="103885" y="725312"/>
            <a:ext cx="3095674" cy="408345"/>
          </a:xfrm>
          <a:prstGeom prst="round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>
                <a:solidFill>
                  <a:schemeClr val="tx1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S-1. </a:t>
            </a:r>
            <a:r>
              <a:rPr lang="ko-KR" altLang="en-US" dirty="0" err="1">
                <a:solidFill>
                  <a:schemeClr val="tx1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무계서희스타힐스</a:t>
            </a:r>
            <a:endParaRPr lang="ko-KR" altLang="en-US" dirty="0">
              <a:solidFill>
                <a:schemeClr val="tx1"/>
              </a:solidFill>
              <a:latin typeface="이사만루체 Light" panose="00000300000000000000" pitchFamily="2" charset="-127"/>
              <a:ea typeface="이사만루체 Light" panose="00000300000000000000" pitchFamily="2" charset="-127"/>
            </a:endParaRPr>
          </a:p>
        </p:txBody>
      </p:sp>
      <p:sp>
        <p:nvSpPr>
          <p:cNvPr id="3" name="TextBox 2">
            <a:hlinkClick r:id="rId2"/>
            <a:extLst>
              <a:ext uri="{FF2B5EF4-FFF2-40B4-BE49-F238E27FC236}">
                <a16:creationId xmlns:a16="http://schemas.microsoft.com/office/drawing/2014/main" id="{ED188ACB-F78B-CF3B-EDD8-87D8291EB78F}"/>
              </a:ext>
            </a:extLst>
          </p:cNvPr>
          <p:cNvSpPr txBox="1"/>
          <p:nvPr/>
        </p:nvSpPr>
        <p:spPr>
          <a:xfrm>
            <a:off x="12192000" y="656636"/>
            <a:ext cx="19228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err="1"/>
              <a:t>부자아내제인</a:t>
            </a:r>
            <a:endParaRPr lang="ko-KR" altLang="en-US" dirty="0"/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27EE134C-5DAE-5F21-2C79-05CB6055576B}"/>
              </a:ext>
            </a:extLst>
          </p:cNvPr>
          <p:cNvSpPr/>
          <p:nvPr/>
        </p:nvSpPr>
        <p:spPr>
          <a:xfrm>
            <a:off x="0" y="0"/>
            <a:ext cx="12192000" cy="489526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400" b="1" dirty="0">
                <a:solidFill>
                  <a:schemeClr val="bg1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단지분석 </a:t>
            </a:r>
            <a:r>
              <a:rPr lang="en-US" altLang="ko-KR" sz="1400" b="1" dirty="0">
                <a:solidFill>
                  <a:schemeClr val="bg1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– S-1. </a:t>
            </a:r>
            <a:r>
              <a:rPr lang="ko-KR" altLang="en-US" sz="1400" b="1" dirty="0" err="1">
                <a:solidFill>
                  <a:schemeClr val="bg1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장유동</a:t>
            </a:r>
            <a:r>
              <a:rPr lang="ko-KR" altLang="en-US" sz="1400" b="1" dirty="0">
                <a:solidFill>
                  <a:schemeClr val="bg1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 </a:t>
            </a:r>
          </a:p>
        </p:txBody>
      </p:sp>
      <p:pic>
        <p:nvPicPr>
          <p:cNvPr id="7" name="그림 6">
            <a:extLst>
              <a:ext uri="{FF2B5EF4-FFF2-40B4-BE49-F238E27FC236}">
                <a16:creationId xmlns:a16="http://schemas.microsoft.com/office/drawing/2014/main" id="{8ADE6781-377D-6C5E-30A9-5BD8402BF4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3602" y="1399338"/>
            <a:ext cx="2776653" cy="2516341"/>
          </a:xfrm>
          <a:prstGeom prst="rect">
            <a:avLst/>
          </a:prstGeom>
          <a:ln w="15875">
            <a:solidFill>
              <a:schemeClr val="tx1"/>
            </a:solidFill>
          </a:ln>
        </p:spPr>
      </p:pic>
      <p:pic>
        <p:nvPicPr>
          <p:cNvPr id="10" name="그림 9">
            <a:extLst>
              <a:ext uri="{FF2B5EF4-FFF2-40B4-BE49-F238E27FC236}">
                <a16:creationId xmlns:a16="http://schemas.microsoft.com/office/drawing/2014/main" id="{0D708586-FCD1-E711-6359-704287051EA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3602" y="4083780"/>
            <a:ext cx="2784658" cy="959020"/>
          </a:xfrm>
          <a:prstGeom prst="rect">
            <a:avLst/>
          </a:prstGeom>
          <a:ln w="15875">
            <a:solidFill>
              <a:schemeClr val="tx1"/>
            </a:solidFill>
          </a:ln>
        </p:spPr>
      </p:pic>
      <p:graphicFrame>
        <p:nvGraphicFramePr>
          <p:cNvPr id="11" name="표 10">
            <a:extLst>
              <a:ext uri="{FF2B5EF4-FFF2-40B4-BE49-F238E27FC236}">
                <a16:creationId xmlns:a16="http://schemas.microsoft.com/office/drawing/2014/main" id="{EA6B938A-FA66-55E0-F10A-624391651CE0}"/>
              </a:ext>
            </a:extLst>
          </p:cNvPr>
          <p:cNvGraphicFramePr>
            <a:graphicFrameLocks noGrp="1"/>
          </p:cNvGraphicFramePr>
          <p:nvPr/>
        </p:nvGraphicFramePr>
        <p:xfrm>
          <a:off x="223602" y="5160152"/>
          <a:ext cx="2784659" cy="9725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38375">
                  <a:extLst>
                    <a:ext uri="{9D8B030D-6E8A-4147-A177-3AD203B41FA5}">
                      <a16:colId xmlns:a16="http://schemas.microsoft.com/office/drawing/2014/main" val="1754638359"/>
                    </a:ext>
                  </a:extLst>
                </a:gridCol>
                <a:gridCol w="938375">
                  <a:extLst>
                    <a:ext uri="{9D8B030D-6E8A-4147-A177-3AD203B41FA5}">
                      <a16:colId xmlns:a16="http://schemas.microsoft.com/office/drawing/2014/main" val="2975725959"/>
                    </a:ext>
                  </a:extLst>
                </a:gridCol>
                <a:gridCol w="907909">
                  <a:extLst>
                    <a:ext uri="{9D8B030D-6E8A-4147-A177-3AD203B41FA5}">
                      <a16:colId xmlns:a16="http://schemas.microsoft.com/office/drawing/2014/main" val="1530565623"/>
                    </a:ext>
                  </a:extLst>
                </a:gridCol>
              </a:tblGrid>
              <a:tr h="362936"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>
                          <a:solidFill>
                            <a:srgbClr val="00B0F0"/>
                          </a:solidFill>
                          <a:highlight>
                            <a:srgbClr val="FFFF00"/>
                          </a:highlight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23.11 </a:t>
                      </a:r>
                      <a:r>
                        <a:rPr lang="ko-KR" altLang="en-US" sz="1400" dirty="0">
                          <a:solidFill>
                            <a:srgbClr val="00B0F0"/>
                          </a:solidFill>
                          <a:highlight>
                            <a:srgbClr val="FFFF00"/>
                          </a:highlight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기준 네이버 호가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solidFill>
                          <a:srgbClr val="00B0F0"/>
                        </a:solidFill>
                        <a:latin typeface="경기천년제목 Bold" panose="02020803020101020101" pitchFamily="18" charset="-127"/>
                        <a:ea typeface="경기천년제목 Bold" panose="02020803020101020101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solidFill>
                          <a:srgbClr val="00B050"/>
                        </a:solidFill>
                        <a:latin typeface="경기천년제목 Bold" panose="02020803020101020101" pitchFamily="18" charset="-127"/>
                        <a:ea typeface="경기천년제목 Bold" panose="02020803020101020101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46325273"/>
                  </a:ext>
                </a:extLst>
              </a:tr>
              <a:tr h="23431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>
                          <a:solidFill>
                            <a:srgbClr val="FF0000"/>
                          </a:solidFill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매매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>
                          <a:solidFill>
                            <a:srgbClr val="0070C0"/>
                          </a:solidFill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전세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solidFill>
                            <a:schemeClr val="tx1"/>
                          </a:solidFill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전세가율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7421253"/>
                  </a:ext>
                </a:extLst>
              </a:tr>
              <a:tr h="20764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34,000</a:t>
                      </a:r>
                      <a:endParaRPr lang="ko-KR" altLang="en-US" sz="1400" dirty="0"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22,000</a:t>
                      </a:r>
                      <a:endParaRPr lang="ko-KR" altLang="en-US" sz="1400" dirty="0"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65%</a:t>
                      </a:r>
                      <a:endParaRPr lang="ko-KR" altLang="en-US" sz="1400" dirty="0"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140006"/>
                  </a:ext>
                </a:extLst>
              </a:tr>
            </a:tbl>
          </a:graphicData>
        </a:graphic>
      </p:graphicFrame>
      <p:pic>
        <p:nvPicPr>
          <p:cNvPr id="15" name="그림 14">
            <a:extLst>
              <a:ext uri="{FF2B5EF4-FFF2-40B4-BE49-F238E27FC236}">
                <a16:creationId xmlns:a16="http://schemas.microsoft.com/office/drawing/2014/main" id="{F298F3E8-1971-5AE1-AFE2-577BEE78033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89245" y="781050"/>
            <a:ext cx="2821144" cy="2324100"/>
          </a:xfrm>
          <a:prstGeom prst="rect">
            <a:avLst/>
          </a:prstGeom>
          <a:ln w="15875">
            <a:solidFill>
              <a:schemeClr val="tx1"/>
            </a:solidFill>
          </a:ln>
        </p:spPr>
      </p:pic>
      <p:pic>
        <p:nvPicPr>
          <p:cNvPr id="17" name="그림 16">
            <a:extLst>
              <a:ext uri="{FF2B5EF4-FFF2-40B4-BE49-F238E27FC236}">
                <a16:creationId xmlns:a16="http://schemas.microsoft.com/office/drawing/2014/main" id="{9100FE9A-0E90-E0BA-72DB-3808D21911F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99559" y="3399550"/>
            <a:ext cx="2973363" cy="2960763"/>
          </a:xfrm>
          <a:prstGeom prst="rect">
            <a:avLst/>
          </a:prstGeom>
          <a:ln w="15875">
            <a:solidFill>
              <a:schemeClr val="tx1"/>
            </a:solidFill>
          </a:ln>
        </p:spPr>
      </p:pic>
      <p:graphicFrame>
        <p:nvGraphicFramePr>
          <p:cNvPr id="18" name="표 24">
            <a:extLst>
              <a:ext uri="{FF2B5EF4-FFF2-40B4-BE49-F238E27FC236}">
                <a16:creationId xmlns:a16="http://schemas.microsoft.com/office/drawing/2014/main" id="{39F42226-F3E8-350F-E487-4331F64D406D}"/>
              </a:ext>
            </a:extLst>
          </p:cNvPr>
          <p:cNvGraphicFramePr>
            <a:graphicFrameLocks noGrp="1"/>
          </p:cNvGraphicFramePr>
          <p:nvPr/>
        </p:nvGraphicFramePr>
        <p:xfrm>
          <a:off x="6356351" y="781050"/>
          <a:ext cx="2797173" cy="1143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32391">
                  <a:extLst>
                    <a:ext uri="{9D8B030D-6E8A-4147-A177-3AD203B41FA5}">
                      <a16:colId xmlns:a16="http://schemas.microsoft.com/office/drawing/2014/main" val="3219045834"/>
                    </a:ext>
                  </a:extLst>
                </a:gridCol>
                <a:gridCol w="932391">
                  <a:extLst>
                    <a:ext uri="{9D8B030D-6E8A-4147-A177-3AD203B41FA5}">
                      <a16:colId xmlns:a16="http://schemas.microsoft.com/office/drawing/2014/main" val="855906887"/>
                    </a:ext>
                  </a:extLst>
                </a:gridCol>
                <a:gridCol w="932391">
                  <a:extLst>
                    <a:ext uri="{9D8B030D-6E8A-4147-A177-3AD203B41FA5}">
                      <a16:colId xmlns:a16="http://schemas.microsoft.com/office/drawing/2014/main" val="3069419114"/>
                    </a:ext>
                  </a:extLst>
                </a:gridCol>
              </a:tblGrid>
              <a:tr h="36293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solidFill>
                            <a:srgbClr val="FF0000"/>
                          </a:solidFill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환경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solidFill>
                            <a:srgbClr val="00B0F0"/>
                          </a:solidFill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학군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solidFill>
                            <a:srgbClr val="00B050"/>
                          </a:solidFill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교통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20048000"/>
                  </a:ext>
                </a:extLst>
              </a:tr>
              <a:tr h="20764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C</a:t>
                      </a:r>
                      <a:endParaRPr lang="ko-KR" altLang="en-US" dirty="0"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C</a:t>
                      </a:r>
                      <a:endParaRPr lang="ko-KR" altLang="en-US" dirty="0"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92981695"/>
                  </a:ext>
                </a:extLst>
              </a:tr>
              <a:tr h="37098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1km</a:t>
                      </a:r>
                      <a:r>
                        <a:rPr lang="ko-KR" altLang="en-US" sz="1050" dirty="0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내</a:t>
                      </a:r>
                      <a:endParaRPr lang="en-US" altLang="ko-KR" sz="1050" dirty="0"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  <a:p>
                      <a:pPr algn="ctr" latinLnBrk="1"/>
                      <a:r>
                        <a:rPr lang="ko-KR" altLang="en-US" sz="1050" dirty="0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백화점 없음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장유초</a:t>
                      </a: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21.3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명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1400" dirty="0"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82725130"/>
                  </a:ext>
                </a:extLst>
              </a:tr>
            </a:tbl>
          </a:graphicData>
        </a:graphic>
      </p:graphicFrame>
      <p:sp>
        <p:nvSpPr>
          <p:cNvPr id="19" name="직사각형 18">
            <a:extLst>
              <a:ext uri="{FF2B5EF4-FFF2-40B4-BE49-F238E27FC236}">
                <a16:creationId xmlns:a16="http://schemas.microsoft.com/office/drawing/2014/main" id="{87E578A7-268F-7772-4FDE-BFD557C1F769}"/>
              </a:ext>
            </a:extLst>
          </p:cNvPr>
          <p:cNvSpPr/>
          <p:nvPr/>
        </p:nvSpPr>
        <p:spPr>
          <a:xfrm>
            <a:off x="6372226" y="2080565"/>
            <a:ext cx="2810797" cy="160020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매우 낙후된 동네에 신축</a:t>
            </a:r>
            <a:r>
              <a:rPr lang="en-US" altLang="ko-KR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. </a:t>
            </a:r>
            <a:r>
              <a:rPr lang="ko-KR" altLang="en-US" sz="1100" dirty="0" err="1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지어진지</a:t>
            </a:r>
            <a:r>
              <a:rPr lang="ko-KR" altLang="en-US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 </a:t>
            </a:r>
            <a:r>
              <a:rPr lang="ko-KR" altLang="en-US" sz="1100" dirty="0" err="1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얼마되지</a:t>
            </a:r>
            <a:r>
              <a:rPr lang="ko-KR" altLang="en-US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 않아 큰 변화가 포착 되진 않음</a:t>
            </a:r>
            <a:r>
              <a:rPr lang="en-US" altLang="ko-KR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. </a:t>
            </a:r>
            <a:r>
              <a:rPr lang="ko-KR" altLang="en-US" sz="1100" dirty="0" err="1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작은단지에</a:t>
            </a:r>
            <a:r>
              <a:rPr lang="ko-KR" altLang="en-US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 주변 환경이 너무 좋지 않음</a:t>
            </a:r>
            <a:endParaRPr lang="en-US" altLang="ko-KR" sz="1100" dirty="0">
              <a:solidFill>
                <a:prstClr val="black"/>
              </a:solidFill>
              <a:latin typeface="이사만루체 Light" panose="00000300000000000000" pitchFamily="2" charset="-127"/>
              <a:ea typeface="이사만루체 Light" panose="00000300000000000000" pitchFamily="2" charset="-127"/>
            </a:endParaRPr>
          </a:p>
        </p:txBody>
      </p:sp>
      <p:pic>
        <p:nvPicPr>
          <p:cNvPr id="21" name="그림 20">
            <a:extLst>
              <a:ext uri="{FF2B5EF4-FFF2-40B4-BE49-F238E27FC236}">
                <a16:creationId xmlns:a16="http://schemas.microsoft.com/office/drawing/2014/main" id="{B82B11B3-FDA5-4D23-211E-78DEBC384EF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93721" y="3780491"/>
            <a:ext cx="2789302" cy="2759321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23" name="그림 22">
            <a:extLst>
              <a:ext uri="{FF2B5EF4-FFF2-40B4-BE49-F238E27FC236}">
                <a16:creationId xmlns:a16="http://schemas.microsoft.com/office/drawing/2014/main" id="{79E1C349-579A-F898-32E6-7E2C320F302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374323" y="738708"/>
            <a:ext cx="2437286" cy="5801103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4081833583"/>
      </p:ext>
    </p:extLst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양쪽 모서리가 둥근 사각형 168"/>
          <p:cNvSpPr/>
          <p:nvPr/>
        </p:nvSpPr>
        <p:spPr>
          <a:xfrm rot="5400000">
            <a:off x="13078304" y="3303255"/>
            <a:ext cx="907577" cy="1003308"/>
          </a:xfrm>
          <a:prstGeom prst="round2SameRect">
            <a:avLst>
              <a:gd name="adj1" fmla="val 16667"/>
              <a:gd name="adj2" fmla="val 0"/>
            </a:avLst>
          </a:prstGeom>
          <a:solidFill>
            <a:schemeClr val="bg1"/>
          </a:solidFill>
          <a:ln w="28575">
            <a:solidFill>
              <a:srgbClr val="4C474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457200" marR="0" lvl="1" indent="0" algn="l" defTabSz="914400" rtl="0" eaLnBrk="1" latin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endParaRPr kumimoji="0" lang="ko-KR" altLang="en-US" sz="1000" b="0" i="0" u="none" strike="noStrike" kern="1200" cap="none" spc="0" normalizeH="0" baseline="0">
              <a:solidFill>
                <a:prstClr val="white"/>
              </a:solidFill>
              <a:effectLst/>
              <a:uLnTx/>
              <a:uFillTx/>
              <a:latin typeface="맑은 고딕"/>
              <a:ea typeface="맑은 고딕"/>
              <a:cs typeface="+mn-cs"/>
            </a:endParaRPr>
          </a:p>
        </p:txBody>
      </p:sp>
      <p:sp>
        <p:nvSpPr>
          <p:cNvPr id="168" name="직사각형 167"/>
          <p:cNvSpPr/>
          <p:nvPr/>
        </p:nvSpPr>
        <p:spPr>
          <a:xfrm>
            <a:off x="13723392" y="5009620"/>
            <a:ext cx="899605" cy="6368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r>
              <a:rPr kumimoji="0" lang="en-US" altLang="ko-KR" sz="3600" b="1" i="0" u="none" strike="noStrike" kern="1200" cap="none" spc="0" normalizeH="0" baseline="0">
                <a:solidFill>
                  <a:srgbClr val="FF8A2D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15</a:t>
            </a:r>
            <a:r>
              <a:rPr kumimoji="0" lang="en-US" altLang="ko-KR" sz="1600" b="1" i="0" u="none" strike="noStrike" kern="1200" cap="none" spc="0" normalizeH="0" baseline="0">
                <a:solidFill>
                  <a:srgbClr val="FF8A2D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%</a:t>
            </a:r>
            <a:endParaRPr kumimoji="0" lang="en-US" altLang="ko-KR" sz="1600" b="1" i="0" u="none" strike="noStrike" kern="1200" cap="none" spc="0" normalizeH="0" baseline="0">
              <a:solidFill>
                <a:srgbClr val="FF8A2D"/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173" name="직사각형 172"/>
          <p:cNvSpPr/>
          <p:nvPr/>
        </p:nvSpPr>
        <p:spPr>
          <a:xfrm>
            <a:off x="14418125" y="3481744"/>
            <a:ext cx="89960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r>
              <a:rPr kumimoji="0" lang="en-US" altLang="ko-KR" sz="3600" b="1" i="0" u="none" strike="noStrike" kern="1200" cap="none" spc="0" normalizeH="0" baseline="0">
                <a:solidFill>
                  <a:srgbClr val="FF8A2D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15</a:t>
            </a:r>
            <a:r>
              <a:rPr kumimoji="0" lang="en-US" altLang="ko-KR" sz="1600" b="1" i="0" u="none" strike="noStrike" kern="1200" cap="none" spc="0" normalizeH="0" baseline="0">
                <a:solidFill>
                  <a:srgbClr val="FF8A2D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%</a:t>
            </a:r>
            <a:endParaRPr kumimoji="0" lang="en-US" altLang="ko-KR" sz="1600" b="1" i="0" u="none" strike="noStrike" kern="1200" cap="none" spc="0" normalizeH="0" baseline="0">
              <a:solidFill>
                <a:srgbClr val="FF8A2D"/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181" name="양쪽 모서리가 둥근 사각형 180"/>
          <p:cNvSpPr/>
          <p:nvPr/>
        </p:nvSpPr>
        <p:spPr>
          <a:xfrm rot="5400000">
            <a:off x="12576649" y="4541146"/>
            <a:ext cx="907577" cy="1003308"/>
          </a:xfrm>
          <a:prstGeom prst="round2SameRect">
            <a:avLst>
              <a:gd name="adj1" fmla="val 16667"/>
              <a:gd name="adj2" fmla="val 0"/>
            </a:avLst>
          </a:prstGeom>
          <a:solidFill>
            <a:schemeClr val="bg1"/>
          </a:solidFill>
          <a:ln w="28575">
            <a:solidFill>
              <a:srgbClr val="4C474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457200" marR="0" lvl="1" indent="0" algn="l" defTabSz="914400" rtl="0" eaLnBrk="1" latin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endParaRPr kumimoji="0" lang="ko-KR" altLang="en-US" sz="1000" b="0" i="0" u="none" strike="noStrike" kern="1200" cap="none" spc="0" normalizeH="0" baseline="0">
              <a:solidFill>
                <a:prstClr val="white"/>
              </a:solidFill>
              <a:effectLst/>
              <a:uLnTx/>
              <a:uFillTx/>
              <a:latin typeface="맑은 고딕"/>
              <a:ea typeface="맑은 고딕"/>
              <a:cs typeface="+mn-cs"/>
            </a:endParaRPr>
          </a:p>
        </p:txBody>
      </p:sp>
      <p:sp>
        <p:nvSpPr>
          <p:cNvPr id="182" name="직사각형 181"/>
          <p:cNvSpPr/>
          <p:nvPr/>
        </p:nvSpPr>
        <p:spPr>
          <a:xfrm>
            <a:off x="13134142" y="2142479"/>
            <a:ext cx="89960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r>
              <a:rPr kumimoji="0" lang="en-US" altLang="ko-KR" sz="3600" b="1" i="0" u="none" strike="noStrike" kern="1200" cap="none" spc="0" normalizeH="0" baseline="0" dirty="0">
                <a:solidFill>
                  <a:srgbClr val="FF8A2D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15</a:t>
            </a:r>
            <a:r>
              <a:rPr kumimoji="0" lang="en-US" altLang="ko-KR" sz="1600" b="1" i="0" u="none" strike="noStrike" kern="1200" cap="none" spc="0" normalizeH="0" baseline="0" dirty="0">
                <a:solidFill>
                  <a:srgbClr val="FF8A2D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%</a:t>
            </a:r>
            <a:endParaRPr kumimoji="0" lang="en-US" altLang="ko-KR" sz="1600" b="1" i="0" u="none" strike="noStrike" kern="1200" cap="none" spc="0" normalizeH="0" baseline="0" dirty="0">
              <a:solidFill>
                <a:srgbClr val="FF8A2D"/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8" name="사각형: 둥근 모서리 7">
            <a:extLst>
              <a:ext uri="{FF2B5EF4-FFF2-40B4-BE49-F238E27FC236}">
                <a16:creationId xmlns:a16="http://schemas.microsoft.com/office/drawing/2014/main" id="{8F7AA2A7-55B1-E88E-F1BB-45FE35A30A85}"/>
              </a:ext>
            </a:extLst>
          </p:cNvPr>
          <p:cNvSpPr/>
          <p:nvPr/>
        </p:nvSpPr>
        <p:spPr>
          <a:xfrm>
            <a:off x="103885" y="725312"/>
            <a:ext cx="3095674" cy="408345"/>
          </a:xfrm>
          <a:prstGeom prst="round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>
                <a:solidFill>
                  <a:schemeClr val="tx1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S-1. </a:t>
            </a:r>
            <a:r>
              <a:rPr lang="ko-KR" altLang="en-US" dirty="0" err="1">
                <a:solidFill>
                  <a:schemeClr val="tx1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장유경동리인하이스트</a:t>
            </a:r>
            <a:endParaRPr lang="ko-KR" altLang="en-US" dirty="0">
              <a:solidFill>
                <a:schemeClr val="tx1"/>
              </a:solidFill>
              <a:latin typeface="이사만루체 Light" panose="00000300000000000000" pitchFamily="2" charset="-127"/>
              <a:ea typeface="이사만루체 Light" panose="00000300000000000000" pitchFamily="2" charset="-127"/>
            </a:endParaRPr>
          </a:p>
        </p:txBody>
      </p:sp>
      <p:sp>
        <p:nvSpPr>
          <p:cNvPr id="3" name="TextBox 2">
            <a:hlinkClick r:id="rId2"/>
            <a:extLst>
              <a:ext uri="{FF2B5EF4-FFF2-40B4-BE49-F238E27FC236}">
                <a16:creationId xmlns:a16="http://schemas.microsoft.com/office/drawing/2014/main" id="{ED188ACB-F78B-CF3B-EDD8-87D8291EB78F}"/>
              </a:ext>
            </a:extLst>
          </p:cNvPr>
          <p:cNvSpPr txBox="1"/>
          <p:nvPr/>
        </p:nvSpPr>
        <p:spPr>
          <a:xfrm>
            <a:off x="12192000" y="656636"/>
            <a:ext cx="19228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err="1"/>
              <a:t>부자아내제인</a:t>
            </a:r>
            <a:endParaRPr lang="ko-KR" altLang="en-US" dirty="0"/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27EE134C-5DAE-5F21-2C79-05CB6055576B}"/>
              </a:ext>
            </a:extLst>
          </p:cNvPr>
          <p:cNvSpPr/>
          <p:nvPr/>
        </p:nvSpPr>
        <p:spPr>
          <a:xfrm>
            <a:off x="0" y="0"/>
            <a:ext cx="12192000" cy="489526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400" b="1" dirty="0">
                <a:solidFill>
                  <a:schemeClr val="bg1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단지분석 </a:t>
            </a:r>
            <a:r>
              <a:rPr lang="en-US" altLang="ko-KR" sz="1400" b="1" dirty="0">
                <a:solidFill>
                  <a:schemeClr val="bg1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– S-1. </a:t>
            </a:r>
            <a:r>
              <a:rPr lang="ko-KR" altLang="en-US" sz="1400" b="1" dirty="0" err="1">
                <a:solidFill>
                  <a:schemeClr val="bg1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장유동</a:t>
            </a:r>
            <a:r>
              <a:rPr lang="ko-KR" altLang="en-US" sz="1400" b="1" dirty="0">
                <a:solidFill>
                  <a:schemeClr val="bg1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 </a:t>
            </a:r>
          </a:p>
        </p:txBody>
      </p:sp>
      <p:pic>
        <p:nvPicPr>
          <p:cNvPr id="7" name="그림 6">
            <a:extLst>
              <a:ext uri="{FF2B5EF4-FFF2-40B4-BE49-F238E27FC236}">
                <a16:creationId xmlns:a16="http://schemas.microsoft.com/office/drawing/2014/main" id="{8ADE6781-377D-6C5E-30A9-5BD8402BF4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1069" y="1331343"/>
            <a:ext cx="2936876" cy="2545332"/>
          </a:xfrm>
          <a:prstGeom prst="rect">
            <a:avLst/>
          </a:prstGeom>
          <a:ln w="15875">
            <a:solidFill>
              <a:schemeClr val="tx1"/>
            </a:solidFill>
          </a:ln>
        </p:spPr>
      </p:pic>
      <p:pic>
        <p:nvPicPr>
          <p:cNvPr id="10" name="그림 9">
            <a:extLst>
              <a:ext uri="{FF2B5EF4-FFF2-40B4-BE49-F238E27FC236}">
                <a16:creationId xmlns:a16="http://schemas.microsoft.com/office/drawing/2014/main" id="{0D708586-FCD1-E711-6359-704287051EA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1069" y="4074361"/>
            <a:ext cx="2936876" cy="935259"/>
          </a:xfrm>
          <a:prstGeom prst="rect">
            <a:avLst/>
          </a:prstGeom>
          <a:ln w="15875">
            <a:solidFill>
              <a:schemeClr val="tx1"/>
            </a:solidFill>
          </a:ln>
        </p:spPr>
      </p:pic>
      <p:graphicFrame>
        <p:nvGraphicFramePr>
          <p:cNvPr id="11" name="표 10">
            <a:extLst>
              <a:ext uri="{FF2B5EF4-FFF2-40B4-BE49-F238E27FC236}">
                <a16:creationId xmlns:a16="http://schemas.microsoft.com/office/drawing/2014/main" id="{EA6B938A-FA66-55E0-F10A-624391651CE0}"/>
              </a:ext>
            </a:extLst>
          </p:cNvPr>
          <p:cNvGraphicFramePr>
            <a:graphicFrameLocks noGrp="1"/>
          </p:cNvGraphicFramePr>
          <p:nvPr/>
        </p:nvGraphicFramePr>
        <p:xfrm>
          <a:off x="161070" y="5160152"/>
          <a:ext cx="2936876" cy="9725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9669">
                  <a:extLst>
                    <a:ext uri="{9D8B030D-6E8A-4147-A177-3AD203B41FA5}">
                      <a16:colId xmlns:a16="http://schemas.microsoft.com/office/drawing/2014/main" val="1754638359"/>
                    </a:ext>
                  </a:extLst>
                </a:gridCol>
                <a:gridCol w="989669">
                  <a:extLst>
                    <a:ext uri="{9D8B030D-6E8A-4147-A177-3AD203B41FA5}">
                      <a16:colId xmlns:a16="http://schemas.microsoft.com/office/drawing/2014/main" val="2975725959"/>
                    </a:ext>
                  </a:extLst>
                </a:gridCol>
                <a:gridCol w="957538">
                  <a:extLst>
                    <a:ext uri="{9D8B030D-6E8A-4147-A177-3AD203B41FA5}">
                      <a16:colId xmlns:a16="http://schemas.microsoft.com/office/drawing/2014/main" val="1530565623"/>
                    </a:ext>
                  </a:extLst>
                </a:gridCol>
              </a:tblGrid>
              <a:tr h="362936"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>
                          <a:solidFill>
                            <a:srgbClr val="00B0F0"/>
                          </a:solidFill>
                          <a:highlight>
                            <a:srgbClr val="FFFF00"/>
                          </a:highlight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23.11 </a:t>
                      </a:r>
                      <a:r>
                        <a:rPr lang="ko-KR" altLang="en-US" sz="1400" dirty="0">
                          <a:solidFill>
                            <a:srgbClr val="00B0F0"/>
                          </a:solidFill>
                          <a:highlight>
                            <a:srgbClr val="FFFF00"/>
                          </a:highlight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기준 네이버 호가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solidFill>
                          <a:srgbClr val="00B0F0"/>
                        </a:solidFill>
                        <a:latin typeface="경기천년제목 Bold" panose="02020803020101020101" pitchFamily="18" charset="-127"/>
                        <a:ea typeface="경기천년제목 Bold" panose="02020803020101020101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solidFill>
                          <a:srgbClr val="00B050"/>
                        </a:solidFill>
                        <a:latin typeface="경기천년제목 Bold" panose="02020803020101020101" pitchFamily="18" charset="-127"/>
                        <a:ea typeface="경기천년제목 Bold" panose="02020803020101020101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46325273"/>
                  </a:ext>
                </a:extLst>
              </a:tr>
              <a:tr h="23431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>
                          <a:solidFill>
                            <a:srgbClr val="FF0000"/>
                          </a:solidFill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매매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>
                          <a:solidFill>
                            <a:srgbClr val="0070C0"/>
                          </a:solidFill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전세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solidFill>
                            <a:schemeClr val="tx1"/>
                          </a:solidFill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전세가율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7421253"/>
                  </a:ext>
                </a:extLst>
              </a:tr>
              <a:tr h="20764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32,000</a:t>
                      </a:r>
                      <a:endParaRPr lang="ko-KR" altLang="en-US" sz="1400" dirty="0"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20,000</a:t>
                      </a:r>
                      <a:endParaRPr lang="ko-KR" altLang="en-US" sz="1400" dirty="0"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63%</a:t>
                      </a:r>
                      <a:endParaRPr lang="ko-KR" altLang="en-US" sz="1400" dirty="0"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140006"/>
                  </a:ext>
                </a:extLst>
              </a:tr>
            </a:tbl>
          </a:graphicData>
        </a:graphic>
      </p:graphicFrame>
      <p:pic>
        <p:nvPicPr>
          <p:cNvPr id="15" name="그림 14">
            <a:extLst>
              <a:ext uri="{FF2B5EF4-FFF2-40B4-BE49-F238E27FC236}">
                <a16:creationId xmlns:a16="http://schemas.microsoft.com/office/drawing/2014/main" id="{F298F3E8-1971-5AE1-AFE2-577BEE78033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89245" y="781050"/>
            <a:ext cx="2821144" cy="2438400"/>
          </a:xfrm>
          <a:prstGeom prst="rect">
            <a:avLst/>
          </a:prstGeom>
          <a:ln w="15875">
            <a:solidFill>
              <a:schemeClr val="tx1"/>
            </a:solidFill>
          </a:ln>
        </p:spPr>
      </p:pic>
      <p:pic>
        <p:nvPicPr>
          <p:cNvPr id="17" name="그림 16">
            <a:extLst>
              <a:ext uri="{FF2B5EF4-FFF2-40B4-BE49-F238E27FC236}">
                <a16:creationId xmlns:a16="http://schemas.microsoft.com/office/drawing/2014/main" id="{9100FE9A-0E90-E0BA-72DB-3808D21911F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05859" y="3399550"/>
            <a:ext cx="2960763" cy="2960763"/>
          </a:xfrm>
          <a:prstGeom prst="rect">
            <a:avLst/>
          </a:prstGeom>
          <a:ln w="15875">
            <a:solidFill>
              <a:schemeClr val="tx1"/>
            </a:solidFill>
          </a:ln>
        </p:spPr>
      </p:pic>
      <p:graphicFrame>
        <p:nvGraphicFramePr>
          <p:cNvPr id="18" name="표 24">
            <a:extLst>
              <a:ext uri="{FF2B5EF4-FFF2-40B4-BE49-F238E27FC236}">
                <a16:creationId xmlns:a16="http://schemas.microsoft.com/office/drawing/2014/main" id="{39F42226-F3E8-350F-E487-4331F64D406D}"/>
              </a:ext>
            </a:extLst>
          </p:cNvPr>
          <p:cNvGraphicFramePr>
            <a:graphicFrameLocks noGrp="1"/>
          </p:cNvGraphicFramePr>
          <p:nvPr/>
        </p:nvGraphicFramePr>
        <p:xfrm>
          <a:off x="6356351" y="781050"/>
          <a:ext cx="2797173" cy="1143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32391">
                  <a:extLst>
                    <a:ext uri="{9D8B030D-6E8A-4147-A177-3AD203B41FA5}">
                      <a16:colId xmlns:a16="http://schemas.microsoft.com/office/drawing/2014/main" val="3219045834"/>
                    </a:ext>
                  </a:extLst>
                </a:gridCol>
                <a:gridCol w="932391">
                  <a:extLst>
                    <a:ext uri="{9D8B030D-6E8A-4147-A177-3AD203B41FA5}">
                      <a16:colId xmlns:a16="http://schemas.microsoft.com/office/drawing/2014/main" val="855906887"/>
                    </a:ext>
                  </a:extLst>
                </a:gridCol>
                <a:gridCol w="932391">
                  <a:extLst>
                    <a:ext uri="{9D8B030D-6E8A-4147-A177-3AD203B41FA5}">
                      <a16:colId xmlns:a16="http://schemas.microsoft.com/office/drawing/2014/main" val="3069419114"/>
                    </a:ext>
                  </a:extLst>
                </a:gridCol>
              </a:tblGrid>
              <a:tr h="36293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solidFill>
                            <a:srgbClr val="FF0000"/>
                          </a:solidFill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환경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solidFill>
                            <a:srgbClr val="00B0F0"/>
                          </a:solidFill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학군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solidFill>
                            <a:srgbClr val="00B050"/>
                          </a:solidFill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교통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20048000"/>
                  </a:ext>
                </a:extLst>
              </a:tr>
              <a:tr h="20764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C</a:t>
                      </a:r>
                      <a:endParaRPr lang="ko-KR" altLang="en-US" dirty="0"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C</a:t>
                      </a:r>
                      <a:endParaRPr lang="ko-KR" altLang="en-US" dirty="0"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92981695"/>
                  </a:ext>
                </a:extLst>
              </a:tr>
              <a:tr h="37098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1km</a:t>
                      </a:r>
                      <a:r>
                        <a:rPr lang="ko-KR" altLang="en-US" sz="1050" dirty="0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내</a:t>
                      </a:r>
                      <a:endParaRPr lang="en-US" altLang="ko-KR" sz="1050" dirty="0"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  <a:p>
                      <a:pPr algn="ctr" latinLnBrk="1"/>
                      <a:r>
                        <a:rPr lang="ko-KR" altLang="en-US" sz="1050" dirty="0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백화점 없음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장유초</a:t>
                      </a: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21.3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명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1400" dirty="0"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82725130"/>
                  </a:ext>
                </a:extLst>
              </a:tr>
            </a:tbl>
          </a:graphicData>
        </a:graphic>
      </p:graphicFrame>
      <p:sp>
        <p:nvSpPr>
          <p:cNvPr id="19" name="직사각형 18">
            <a:extLst>
              <a:ext uri="{FF2B5EF4-FFF2-40B4-BE49-F238E27FC236}">
                <a16:creationId xmlns:a16="http://schemas.microsoft.com/office/drawing/2014/main" id="{87E578A7-268F-7772-4FDE-BFD557C1F769}"/>
              </a:ext>
            </a:extLst>
          </p:cNvPr>
          <p:cNvSpPr/>
          <p:nvPr/>
        </p:nvSpPr>
        <p:spPr>
          <a:xfrm>
            <a:off x="6372226" y="2080565"/>
            <a:ext cx="2810797" cy="160020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유해상권도 많고 낙후된 동네의 신축</a:t>
            </a:r>
            <a:r>
              <a:rPr lang="en-US" altLang="ko-KR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. </a:t>
            </a:r>
            <a:r>
              <a:rPr lang="ko-KR" altLang="en-US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세대수는 많지만 고층이라서 대지가 넓진 않음</a:t>
            </a:r>
            <a:r>
              <a:rPr lang="en-US" altLang="ko-KR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. </a:t>
            </a:r>
            <a:r>
              <a:rPr lang="ko-KR" altLang="en-US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매가가 </a:t>
            </a:r>
            <a:r>
              <a:rPr lang="en-US" altLang="ko-KR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22%</a:t>
            </a:r>
            <a:r>
              <a:rPr lang="ko-KR" altLang="en-US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나 빠졌고 회복이 쉽지 </a:t>
            </a:r>
            <a:r>
              <a:rPr lang="ko-KR" altLang="en-US" sz="1100" dirty="0" err="1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않을것으로</a:t>
            </a:r>
            <a:r>
              <a:rPr lang="ko-KR" altLang="en-US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 보임</a:t>
            </a:r>
            <a:r>
              <a:rPr lang="en-US" altLang="ko-KR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. </a:t>
            </a:r>
            <a:r>
              <a:rPr lang="ko-KR" altLang="en-US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계속 </a:t>
            </a:r>
            <a:r>
              <a:rPr lang="ko-KR" altLang="en-US" sz="1100" dirty="0" err="1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이동네에</a:t>
            </a:r>
            <a:r>
              <a:rPr lang="ko-KR" altLang="en-US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 입주가 </a:t>
            </a:r>
            <a:r>
              <a:rPr lang="ko-KR" altLang="en-US" sz="1100" dirty="0" err="1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예정되어있어서</a:t>
            </a:r>
            <a:r>
              <a:rPr lang="ko-KR" altLang="en-US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 전세가가 녹아 </a:t>
            </a:r>
            <a:r>
              <a:rPr lang="ko-KR" altLang="en-US" sz="1100" dirty="0" err="1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내리는중</a:t>
            </a:r>
            <a:r>
              <a:rPr lang="en-US" altLang="ko-KR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.</a:t>
            </a:r>
          </a:p>
        </p:txBody>
      </p:sp>
      <p:pic>
        <p:nvPicPr>
          <p:cNvPr id="21" name="그림 20">
            <a:extLst>
              <a:ext uri="{FF2B5EF4-FFF2-40B4-BE49-F238E27FC236}">
                <a16:creationId xmlns:a16="http://schemas.microsoft.com/office/drawing/2014/main" id="{B82B11B3-FDA5-4D23-211E-78DEBC384EF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56351" y="3780491"/>
            <a:ext cx="2826672" cy="2759321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23" name="그림 22">
            <a:extLst>
              <a:ext uri="{FF2B5EF4-FFF2-40B4-BE49-F238E27FC236}">
                <a16:creationId xmlns:a16="http://schemas.microsoft.com/office/drawing/2014/main" id="{79E1C349-579A-F898-32E6-7E2C320F302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374323" y="781050"/>
            <a:ext cx="2437286" cy="5758762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600998955"/>
      </p:ext>
    </p:extLst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양쪽 모서리가 둥근 사각형 168"/>
          <p:cNvSpPr/>
          <p:nvPr/>
        </p:nvSpPr>
        <p:spPr>
          <a:xfrm rot="5400000">
            <a:off x="13078304" y="3303255"/>
            <a:ext cx="907577" cy="1003308"/>
          </a:xfrm>
          <a:prstGeom prst="round2SameRect">
            <a:avLst>
              <a:gd name="adj1" fmla="val 16667"/>
              <a:gd name="adj2" fmla="val 0"/>
            </a:avLst>
          </a:prstGeom>
          <a:solidFill>
            <a:schemeClr val="bg1"/>
          </a:solidFill>
          <a:ln w="28575">
            <a:solidFill>
              <a:srgbClr val="4C474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457200" marR="0" lvl="1" indent="0" algn="l" defTabSz="914400" rtl="0" eaLnBrk="1" latin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endParaRPr kumimoji="0" lang="ko-KR" altLang="en-US" sz="1000" b="0" i="0" u="none" strike="noStrike" kern="1200" cap="none" spc="0" normalizeH="0" baseline="0">
              <a:solidFill>
                <a:prstClr val="white"/>
              </a:solidFill>
              <a:effectLst/>
              <a:uLnTx/>
              <a:uFillTx/>
              <a:latin typeface="맑은 고딕"/>
              <a:ea typeface="맑은 고딕"/>
              <a:cs typeface="+mn-cs"/>
            </a:endParaRPr>
          </a:p>
        </p:txBody>
      </p:sp>
      <p:sp>
        <p:nvSpPr>
          <p:cNvPr id="168" name="직사각형 167"/>
          <p:cNvSpPr/>
          <p:nvPr/>
        </p:nvSpPr>
        <p:spPr>
          <a:xfrm>
            <a:off x="13723392" y="5009620"/>
            <a:ext cx="899605" cy="6368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r>
              <a:rPr kumimoji="0" lang="en-US" altLang="ko-KR" sz="3600" b="1" i="0" u="none" strike="noStrike" kern="1200" cap="none" spc="0" normalizeH="0" baseline="0">
                <a:solidFill>
                  <a:srgbClr val="FF8A2D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15</a:t>
            </a:r>
            <a:r>
              <a:rPr kumimoji="0" lang="en-US" altLang="ko-KR" sz="1600" b="1" i="0" u="none" strike="noStrike" kern="1200" cap="none" spc="0" normalizeH="0" baseline="0">
                <a:solidFill>
                  <a:srgbClr val="FF8A2D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%</a:t>
            </a:r>
            <a:endParaRPr kumimoji="0" lang="en-US" altLang="ko-KR" sz="1600" b="1" i="0" u="none" strike="noStrike" kern="1200" cap="none" spc="0" normalizeH="0" baseline="0">
              <a:solidFill>
                <a:srgbClr val="FF8A2D"/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173" name="직사각형 172"/>
          <p:cNvSpPr/>
          <p:nvPr/>
        </p:nvSpPr>
        <p:spPr>
          <a:xfrm>
            <a:off x="14418125" y="3481744"/>
            <a:ext cx="89960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r>
              <a:rPr kumimoji="0" lang="en-US" altLang="ko-KR" sz="3600" b="1" i="0" u="none" strike="noStrike" kern="1200" cap="none" spc="0" normalizeH="0" baseline="0">
                <a:solidFill>
                  <a:srgbClr val="FF8A2D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15</a:t>
            </a:r>
            <a:r>
              <a:rPr kumimoji="0" lang="en-US" altLang="ko-KR" sz="1600" b="1" i="0" u="none" strike="noStrike" kern="1200" cap="none" spc="0" normalizeH="0" baseline="0">
                <a:solidFill>
                  <a:srgbClr val="FF8A2D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%</a:t>
            </a:r>
            <a:endParaRPr kumimoji="0" lang="en-US" altLang="ko-KR" sz="1600" b="1" i="0" u="none" strike="noStrike" kern="1200" cap="none" spc="0" normalizeH="0" baseline="0">
              <a:solidFill>
                <a:srgbClr val="FF8A2D"/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181" name="양쪽 모서리가 둥근 사각형 180"/>
          <p:cNvSpPr/>
          <p:nvPr/>
        </p:nvSpPr>
        <p:spPr>
          <a:xfrm rot="5400000">
            <a:off x="12576649" y="4541146"/>
            <a:ext cx="907577" cy="1003308"/>
          </a:xfrm>
          <a:prstGeom prst="round2SameRect">
            <a:avLst>
              <a:gd name="adj1" fmla="val 16667"/>
              <a:gd name="adj2" fmla="val 0"/>
            </a:avLst>
          </a:prstGeom>
          <a:solidFill>
            <a:schemeClr val="bg1"/>
          </a:solidFill>
          <a:ln w="28575">
            <a:solidFill>
              <a:srgbClr val="4C474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457200" marR="0" lvl="1" indent="0" algn="l" defTabSz="914400" rtl="0" eaLnBrk="1" latin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endParaRPr kumimoji="0" lang="ko-KR" altLang="en-US" sz="1000" b="0" i="0" u="none" strike="noStrike" kern="1200" cap="none" spc="0" normalizeH="0" baseline="0">
              <a:solidFill>
                <a:prstClr val="white"/>
              </a:solidFill>
              <a:effectLst/>
              <a:uLnTx/>
              <a:uFillTx/>
              <a:latin typeface="맑은 고딕"/>
              <a:ea typeface="맑은 고딕"/>
              <a:cs typeface="+mn-cs"/>
            </a:endParaRPr>
          </a:p>
        </p:txBody>
      </p:sp>
      <p:sp>
        <p:nvSpPr>
          <p:cNvPr id="182" name="직사각형 181"/>
          <p:cNvSpPr/>
          <p:nvPr/>
        </p:nvSpPr>
        <p:spPr>
          <a:xfrm>
            <a:off x="13134142" y="2142479"/>
            <a:ext cx="89960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r>
              <a:rPr kumimoji="0" lang="en-US" altLang="ko-KR" sz="3600" b="1" i="0" u="none" strike="noStrike" kern="1200" cap="none" spc="0" normalizeH="0" baseline="0" dirty="0">
                <a:solidFill>
                  <a:srgbClr val="FF8A2D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15</a:t>
            </a:r>
            <a:r>
              <a:rPr kumimoji="0" lang="en-US" altLang="ko-KR" sz="1600" b="1" i="0" u="none" strike="noStrike" kern="1200" cap="none" spc="0" normalizeH="0" baseline="0" dirty="0">
                <a:solidFill>
                  <a:srgbClr val="FF8A2D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%</a:t>
            </a:r>
            <a:endParaRPr kumimoji="0" lang="en-US" altLang="ko-KR" sz="1600" b="1" i="0" u="none" strike="noStrike" kern="1200" cap="none" spc="0" normalizeH="0" baseline="0" dirty="0">
              <a:solidFill>
                <a:srgbClr val="FF8A2D"/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8" name="사각형: 둥근 모서리 7">
            <a:extLst>
              <a:ext uri="{FF2B5EF4-FFF2-40B4-BE49-F238E27FC236}">
                <a16:creationId xmlns:a16="http://schemas.microsoft.com/office/drawing/2014/main" id="{8F7AA2A7-55B1-E88E-F1BB-45FE35A30A85}"/>
              </a:ext>
            </a:extLst>
          </p:cNvPr>
          <p:cNvSpPr/>
          <p:nvPr/>
        </p:nvSpPr>
        <p:spPr>
          <a:xfrm>
            <a:off x="103885" y="725312"/>
            <a:ext cx="3095674" cy="408345"/>
          </a:xfrm>
          <a:prstGeom prst="round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>
                <a:solidFill>
                  <a:schemeClr val="tx1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S-1. </a:t>
            </a:r>
            <a:r>
              <a:rPr lang="ko-KR" altLang="en-US" dirty="0" err="1">
                <a:solidFill>
                  <a:schemeClr val="tx1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장유쌍용예가</a:t>
            </a:r>
            <a:r>
              <a:rPr lang="en-US" altLang="ko-KR" dirty="0">
                <a:solidFill>
                  <a:schemeClr val="tx1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1</a:t>
            </a:r>
            <a:r>
              <a:rPr lang="ko-KR" altLang="en-US" dirty="0">
                <a:solidFill>
                  <a:schemeClr val="tx1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차</a:t>
            </a:r>
          </a:p>
        </p:txBody>
      </p:sp>
      <p:sp>
        <p:nvSpPr>
          <p:cNvPr id="3" name="TextBox 2">
            <a:hlinkClick r:id="rId2"/>
            <a:extLst>
              <a:ext uri="{FF2B5EF4-FFF2-40B4-BE49-F238E27FC236}">
                <a16:creationId xmlns:a16="http://schemas.microsoft.com/office/drawing/2014/main" id="{ED188ACB-F78B-CF3B-EDD8-87D8291EB78F}"/>
              </a:ext>
            </a:extLst>
          </p:cNvPr>
          <p:cNvSpPr txBox="1"/>
          <p:nvPr/>
        </p:nvSpPr>
        <p:spPr>
          <a:xfrm>
            <a:off x="12192000" y="656636"/>
            <a:ext cx="19228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err="1"/>
              <a:t>부자아내제인</a:t>
            </a:r>
            <a:endParaRPr lang="ko-KR" altLang="en-US" dirty="0"/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27EE134C-5DAE-5F21-2C79-05CB6055576B}"/>
              </a:ext>
            </a:extLst>
          </p:cNvPr>
          <p:cNvSpPr/>
          <p:nvPr/>
        </p:nvSpPr>
        <p:spPr>
          <a:xfrm>
            <a:off x="0" y="0"/>
            <a:ext cx="12192000" cy="489526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400" b="1" dirty="0">
                <a:solidFill>
                  <a:schemeClr val="bg1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단지분석 </a:t>
            </a:r>
            <a:r>
              <a:rPr lang="en-US" altLang="ko-KR" sz="1400" b="1" dirty="0">
                <a:solidFill>
                  <a:schemeClr val="bg1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– S-1. </a:t>
            </a:r>
            <a:r>
              <a:rPr lang="ko-KR" altLang="en-US" sz="1400" b="1" dirty="0" err="1">
                <a:solidFill>
                  <a:schemeClr val="bg1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장유동</a:t>
            </a:r>
            <a:r>
              <a:rPr lang="ko-KR" altLang="en-US" sz="1400" b="1" dirty="0">
                <a:solidFill>
                  <a:schemeClr val="bg1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 </a:t>
            </a:r>
          </a:p>
        </p:txBody>
      </p:sp>
      <p:pic>
        <p:nvPicPr>
          <p:cNvPr id="7" name="그림 6">
            <a:extLst>
              <a:ext uri="{FF2B5EF4-FFF2-40B4-BE49-F238E27FC236}">
                <a16:creationId xmlns:a16="http://schemas.microsoft.com/office/drawing/2014/main" id="{8ADE6781-377D-6C5E-30A9-5BD8402BF4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3284" y="1331343"/>
            <a:ext cx="3016275" cy="2545332"/>
          </a:xfrm>
          <a:prstGeom prst="rect">
            <a:avLst/>
          </a:prstGeom>
          <a:ln w="15875">
            <a:solidFill>
              <a:schemeClr val="tx1"/>
            </a:solidFill>
          </a:ln>
        </p:spPr>
      </p:pic>
      <p:pic>
        <p:nvPicPr>
          <p:cNvPr id="10" name="그림 9">
            <a:extLst>
              <a:ext uri="{FF2B5EF4-FFF2-40B4-BE49-F238E27FC236}">
                <a16:creationId xmlns:a16="http://schemas.microsoft.com/office/drawing/2014/main" id="{0D708586-FCD1-E711-6359-704287051EA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3284" y="4050394"/>
            <a:ext cx="2936876" cy="959226"/>
          </a:xfrm>
          <a:prstGeom prst="rect">
            <a:avLst/>
          </a:prstGeom>
          <a:ln w="15875">
            <a:solidFill>
              <a:schemeClr val="tx1"/>
            </a:solidFill>
          </a:ln>
        </p:spPr>
      </p:pic>
      <p:graphicFrame>
        <p:nvGraphicFramePr>
          <p:cNvPr id="11" name="표 10">
            <a:extLst>
              <a:ext uri="{FF2B5EF4-FFF2-40B4-BE49-F238E27FC236}">
                <a16:creationId xmlns:a16="http://schemas.microsoft.com/office/drawing/2014/main" id="{EA6B938A-FA66-55E0-F10A-624391651CE0}"/>
              </a:ext>
            </a:extLst>
          </p:cNvPr>
          <p:cNvGraphicFramePr>
            <a:graphicFrameLocks noGrp="1"/>
          </p:cNvGraphicFramePr>
          <p:nvPr/>
        </p:nvGraphicFramePr>
        <p:xfrm>
          <a:off x="161070" y="5160152"/>
          <a:ext cx="2936876" cy="9725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9669">
                  <a:extLst>
                    <a:ext uri="{9D8B030D-6E8A-4147-A177-3AD203B41FA5}">
                      <a16:colId xmlns:a16="http://schemas.microsoft.com/office/drawing/2014/main" val="1754638359"/>
                    </a:ext>
                  </a:extLst>
                </a:gridCol>
                <a:gridCol w="989669">
                  <a:extLst>
                    <a:ext uri="{9D8B030D-6E8A-4147-A177-3AD203B41FA5}">
                      <a16:colId xmlns:a16="http://schemas.microsoft.com/office/drawing/2014/main" val="2975725959"/>
                    </a:ext>
                  </a:extLst>
                </a:gridCol>
                <a:gridCol w="957538">
                  <a:extLst>
                    <a:ext uri="{9D8B030D-6E8A-4147-A177-3AD203B41FA5}">
                      <a16:colId xmlns:a16="http://schemas.microsoft.com/office/drawing/2014/main" val="1530565623"/>
                    </a:ext>
                  </a:extLst>
                </a:gridCol>
              </a:tblGrid>
              <a:tr h="362936"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>
                          <a:solidFill>
                            <a:srgbClr val="00B0F0"/>
                          </a:solidFill>
                          <a:highlight>
                            <a:srgbClr val="FFFF00"/>
                          </a:highlight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23.11 </a:t>
                      </a:r>
                      <a:r>
                        <a:rPr lang="ko-KR" altLang="en-US" sz="1400" dirty="0">
                          <a:solidFill>
                            <a:srgbClr val="00B0F0"/>
                          </a:solidFill>
                          <a:highlight>
                            <a:srgbClr val="FFFF00"/>
                          </a:highlight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기준 네이버 호가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solidFill>
                          <a:srgbClr val="00B0F0"/>
                        </a:solidFill>
                        <a:latin typeface="경기천년제목 Bold" panose="02020803020101020101" pitchFamily="18" charset="-127"/>
                        <a:ea typeface="경기천년제목 Bold" panose="02020803020101020101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solidFill>
                          <a:srgbClr val="00B050"/>
                        </a:solidFill>
                        <a:latin typeface="경기천년제목 Bold" panose="02020803020101020101" pitchFamily="18" charset="-127"/>
                        <a:ea typeface="경기천년제목 Bold" panose="02020803020101020101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46325273"/>
                  </a:ext>
                </a:extLst>
              </a:tr>
              <a:tr h="23431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>
                          <a:solidFill>
                            <a:srgbClr val="FF0000"/>
                          </a:solidFill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매매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>
                          <a:solidFill>
                            <a:srgbClr val="0070C0"/>
                          </a:solidFill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전세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solidFill>
                            <a:schemeClr val="tx1"/>
                          </a:solidFill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전세가율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7421253"/>
                  </a:ext>
                </a:extLst>
              </a:tr>
              <a:tr h="20764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21,500</a:t>
                      </a:r>
                      <a:endParaRPr lang="ko-KR" altLang="en-US" sz="1400" dirty="0"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18,000</a:t>
                      </a:r>
                      <a:endParaRPr lang="ko-KR" altLang="en-US" sz="1400" dirty="0"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84%</a:t>
                      </a:r>
                      <a:endParaRPr lang="ko-KR" altLang="en-US" sz="1400" dirty="0"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140006"/>
                  </a:ext>
                </a:extLst>
              </a:tr>
            </a:tbl>
          </a:graphicData>
        </a:graphic>
      </p:graphicFrame>
      <p:pic>
        <p:nvPicPr>
          <p:cNvPr id="15" name="그림 14">
            <a:extLst>
              <a:ext uri="{FF2B5EF4-FFF2-40B4-BE49-F238E27FC236}">
                <a16:creationId xmlns:a16="http://schemas.microsoft.com/office/drawing/2014/main" id="{F298F3E8-1971-5AE1-AFE2-577BEE78033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89245" y="781050"/>
            <a:ext cx="2821144" cy="2428875"/>
          </a:xfrm>
          <a:prstGeom prst="rect">
            <a:avLst/>
          </a:prstGeom>
          <a:ln w="15875">
            <a:solidFill>
              <a:schemeClr val="tx1"/>
            </a:solidFill>
          </a:ln>
        </p:spPr>
      </p:pic>
      <p:pic>
        <p:nvPicPr>
          <p:cNvPr id="17" name="그림 16">
            <a:extLst>
              <a:ext uri="{FF2B5EF4-FFF2-40B4-BE49-F238E27FC236}">
                <a16:creationId xmlns:a16="http://schemas.microsoft.com/office/drawing/2014/main" id="{9100FE9A-0E90-E0BA-72DB-3808D21911F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02675" y="3399550"/>
            <a:ext cx="2967130" cy="2960763"/>
          </a:xfrm>
          <a:prstGeom prst="rect">
            <a:avLst/>
          </a:prstGeom>
          <a:ln w="15875">
            <a:solidFill>
              <a:schemeClr val="tx1"/>
            </a:solidFill>
          </a:ln>
        </p:spPr>
      </p:pic>
      <p:graphicFrame>
        <p:nvGraphicFramePr>
          <p:cNvPr id="18" name="표 24">
            <a:extLst>
              <a:ext uri="{FF2B5EF4-FFF2-40B4-BE49-F238E27FC236}">
                <a16:creationId xmlns:a16="http://schemas.microsoft.com/office/drawing/2014/main" id="{39F42226-F3E8-350F-E487-4331F64D406D}"/>
              </a:ext>
            </a:extLst>
          </p:cNvPr>
          <p:cNvGraphicFramePr>
            <a:graphicFrameLocks noGrp="1"/>
          </p:cNvGraphicFramePr>
          <p:nvPr/>
        </p:nvGraphicFramePr>
        <p:xfrm>
          <a:off x="6356351" y="781050"/>
          <a:ext cx="2797173" cy="1143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32391">
                  <a:extLst>
                    <a:ext uri="{9D8B030D-6E8A-4147-A177-3AD203B41FA5}">
                      <a16:colId xmlns:a16="http://schemas.microsoft.com/office/drawing/2014/main" val="3219045834"/>
                    </a:ext>
                  </a:extLst>
                </a:gridCol>
                <a:gridCol w="932391">
                  <a:extLst>
                    <a:ext uri="{9D8B030D-6E8A-4147-A177-3AD203B41FA5}">
                      <a16:colId xmlns:a16="http://schemas.microsoft.com/office/drawing/2014/main" val="855906887"/>
                    </a:ext>
                  </a:extLst>
                </a:gridCol>
                <a:gridCol w="932391">
                  <a:extLst>
                    <a:ext uri="{9D8B030D-6E8A-4147-A177-3AD203B41FA5}">
                      <a16:colId xmlns:a16="http://schemas.microsoft.com/office/drawing/2014/main" val="3069419114"/>
                    </a:ext>
                  </a:extLst>
                </a:gridCol>
              </a:tblGrid>
              <a:tr h="36293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solidFill>
                            <a:srgbClr val="FF0000"/>
                          </a:solidFill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환경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solidFill>
                            <a:srgbClr val="00B0F0"/>
                          </a:solidFill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학군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solidFill>
                            <a:srgbClr val="00B050"/>
                          </a:solidFill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교통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20048000"/>
                  </a:ext>
                </a:extLst>
              </a:tr>
              <a:tr h="20764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C</a:t>
                      </a:r>
                      <a:endParaRPr lang="ko-KR" altLang="en-US" dirty="0"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C</a:t>
                      </a:r>
                      <a:endParaRPr lang="ko-KR" altLang="en-US" dirty="0"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92981695"/>
                  </a:ext>
                </a:extLst>
              </a:tr>
              <a:tr h="37098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1km</a:t>
                      </a:r>
                      <a:r>
                        <a:rPr lang="ko-KR" altLang="en-US" sz="1050" dirty="0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내</a:t>
                      </a:r>
                      <a:endParaRPr lang="en-US" altLang="ko-KR" sz="1050" dirty="0"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  <a:p>
                      <a:pPr algn="ctr" latinLnBrk="1"/>
                      <a:r>
                        <a:rPr lang="ko-KR" altLang="en-US" sz="1050" dirty="0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백화점 없음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대청초</a:t>
                      </a: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24.1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명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1400" dirty="0"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82725130"/>
                  </a:ext>
                </a:extLst>
              </a:tr>
            </a:tbl>
          </a:graphicData>
        </a:graphic>
      </p:graphicFrame>
      <p:sp>
        <p:nvSpPr>
          <p:cNvPr id="19" name="직사각형 18">
            <a:extLst>
              <a:ext uri="{FF2B5EF4-FFF2-40B4-BE49-F238E27FC236}">
                <a16:creationId xmlns:a16="http://schemas.microsoft.com/office/drawing/2014/main" id="{87E578A7-268F-7772-4FDE-BFD557C1F769}"/>
              </a:ext>
            </a:extLst>
          </p:cNvPr>
          <p:cNvSpPr/>
          <p:nvPr/>
        </p:nvSpPr>
        <p:spPr>
          <a:xfrm>
            <a:off x="6372226" y="2080565"/>
            <a:ext cx="2810797" cy="160020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생각보다 아파트가 깔끔하고 </a:t>
            </a:r>
            <a:r>
              <a:rPr lang="ko-KR" altLang="en-US" sz="1100" dirty="0" err="1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동간거리가</a:t>
            </a:r>
            <a:r>
              <a:rPr lang="ko-KR" altLang="en-US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 넓었다</a:t>
            </a:r>
            <a:r>
              <a:rPr lang="en-US" altLang="ko-KR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. </a:t>
            </a:r>
            <a:r>
              <a:rPr lang="ko-KR" altLang="en-US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하지만 </a:t>
            </a:r>
            <a:r>
              <a:rPr lang="en-US" altLang="ko-KR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07</a:t>
            </a:r>
            <a:r>
              <a:rPr lang="ko-KR" altLang="en-US" sz="1100" dirty="0" err="1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년식인점</a:t>
            </a:r>
            <a:r>
              <a:rPr lang="en-US" altLang="ko-KR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. </a:t>
            </a:r>
            <a:r>
              <a:rPr lang="ko-KR" altLang="en-US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주위에 신축아파트 들이 </a:t>
            </a:r>
            <a:r>
              <a:rPr lang="ko-KR" altLang="en-US" sz="1100" dirty="0" err="1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계쏙</a:t>
            </a:r>
            <a:r>
              <a:rPr lang="ko-KR" altLang="en-US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 들이치고 </a:t>
            </a:r>
            <a:r>
              <a:rPr lang="ko-KR" altLang="en-US" sz="1100" dirty="0" err="1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있는상황이라</a:t>
            </a:r>
            <a:r>
              <a:rPr lang="ko-KR" altLang="en-US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 전세가가 계속 빠지는 상황이다</a:t>
            </a:r>
            <a:r>
              <a:rPr lang="en-US" altLang="ko-KR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. </a:t>
            </a:r>
            <a:r>
              <a:rPr lang="ko-KR" altLang="en-US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사실 그게 </a:t>
            </a:r>
            <a:r>
              <a:rPr lang="ko-KR" altLang="en-US" sz="1100" dirty="0" err="1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아니라도</a:t>
            </a:r>
            <a:r>
              <a:rPr lang="ko-KR" altLang="en-US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 주위에 </a:t>
            </a:r>
            <a:r>
              <a:rPr lang="ko-KR" altLang="en-US" sz="1100" dirty="0" err="1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큰도로</a:t>
            </a:r>
            <a:r>
              <a:rPr lang="ko-KR" altLang="en-US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 유해시설 등이 많다</a:t>
            </a:r>
            <a:r>
              <a:rPr lang="en-US" altLang="ko-KR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. </a:t>
            </a:r>
            <a:r>
              <a:rPr lang="ko-KR" altLang="en-US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초등학교도 </a:t>
            </a:r>
            <a:r>
              <a:rPr lang="en-US" altLang="ko-KR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21</a:t>
            </a:r>
            <a:r>
              <a:rPr lang="ko-KR" altLang="en-US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분이나 </a:t>
            </a:r>
            <a:r>
              <a:rPr lang="ko-KR" altLang="en-US" sz="1100" dirty="0" err="1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걸어가야하기때문이다</a:t>
            </a:r>
            <a:r>
              <a:rPr lang="en-US" altLang="ko-KR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.</a:t>
            </a:r>
          </a:p>
        </p:txBody>
      </p:sp>
      <p:pic>
        <p:nvPicPr>
          <p:cNvPr id="21" name="그림 20">
            <a:extLst>
              <a:ext uri="{FF2B5EF4-FFF2-40B4-BE49-F238E27FC236}">
                <a16:creationId xmlns:a16="http://schemas.microsoft.com/office/drawing/2014/main" id="{B82B11B3-FDA5-4D23-211E-78DEBC384EF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56351" y="3780491"/>
            <a:ext cx="2826672" cy="2759321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23" name="그림 22">
            <a:extLst>
              <a:ext uri="{FF2B5EF4-FFF2-40B4-BE49-F238E27FC236}">
                <a16:creationId xmlns:a16="http://schemas.microsoft.com/office/drawing/2014/main" id="{79E1C349-579A-F898-32E6-7E2C320F302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342472" y="789928"/>
            <a:ext cx="2437286" cy="5749883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43579731"/>
      </p:ext>
    </p:extLst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양쪽 모서리가 둥근 사각형 168"/>
          <p:cNvSpPr/>
          <p:nvPr/>
        </p:nvSpPr>
        <p:spPr>
          <a:xfrm rot="5400000">
            <a:off x="13078304" y="3303255"/>
            <a:ext cx="907577" cy="1003308"/>
          </a:xfrm>
          <a:prstGeom prst="round2SameRect">
            <a:avLst>
              <a:gd name="adj1" fmla="val 16667"/>
              <a:gd name="adj2" fmla="val 0"/>
            </a:avLst>
          </a:prstGeom>
          <a:solidFill>
            <a:schemeClr val="bg1"/>
          </a:solidFill>
          <a:ln w="28575">
            <a:solidFill>
              <a:srgbClr val="4C474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457200" marR="0" lvl="1" indent="0" algn="l" defTabSz="914400" rtl="0" eaLnBrk="1" latin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endParaRPr kumimoji="0" lang="ko-KR" altLang="en-US" sz="1000" b="0" i="0" u="none" strike="noStrike" kern="1200" cap="none" spc="0" normalizeH="0" baseline="0">
              <a:solidFill>
                <a:prstClr val="white"/>
              </a:solidFill>
              <a:effectLst/>
              <a:uLnTx/>
              <a:uFillTx/>
              <a:latin typeface="맑은 고딕"/>
              <a:ea typeface="맑은 고딕"/>
              <a:cs typeface="+mn-cs"/>
            </a:endParaRPr>
          </a:p>
        </p:txBody>
      </p:sp>
      <p:sp>
        <p:nvSpPr>
          <p:cNvPr id="168" name="직사각형 167"/>
          <p:cNvSpPr/>
          <p:nvPr/>
        </p:nvSpPr>
        <p:spPr>
          <a:xfrm>
            <a:off x="13723392" y="5009620"/>
            <a:ext cx="899605" cy="6368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r>
              <a:rPr kumimoji="0" lang="en-US" altLang="ko-KR" sz="3600" b="1" i="0" u="none" strike="noStrike" kern="1200" cap="none" spc="0" normalizeH="0" baseline="0">
                <a:solidFill>
                  <a:srgbClr val="FF8A2D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15</a:t>
            </a:r>
            <a:r>
              <a:rPr kumimoji="0" lang="en-US" altLang="ko-KR" sz="1600" b="1" i="0" u="none" strike="noStrike" kern="1200" cap="none" spc="0" normalizeH="0" baseline="0">
                <a:solidFill>
                  <a:srgbClr val="FF8A2D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%</a:t>
            </a:r>
            <a:endParaRPr kumimoji="0" lang="en-US" altLang="ko-KR" sz="1600" b="1" i="0" u="none" strike="noStrike" kern="1200" cap="none" spc="0" normalizeH="0" baseline="0">
              <a:solidFill>
                <a:srgbClr val="FF8A2D"/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173" name="직사각형 172"/>
          <p:cNvSpPr/>
          <p:nvPr/>
        </p:nvSpPr>
        <p:spPr>
          <a:xfrm>
            <a:off x="14418125" y="3481744"/>
            <a:ext cx="89960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r>
              <a:rPr kumimoji="0" lang="en-US" altLang="ko-KR" sz="3600" b="1" i="0" u="none" strike="noStrike" kern="1200" cap="none" spc="0" normalizeH="0" baseline="0">
                <a:solidFill>
                  <a:srgbClr val="FF8A2D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15</a:t>
            </a:r>
            <a:r>
              <a:rPr kumimoji="0" lang="en-US" altLang="ko-KR" sz="1600" b="1" i="0" u="none" strike="noStrike" kern="1200" cap="none" spc="0" normalizeH="0" baseline="0">
                <a:solidFill>
                  <a:srgbClr val="FF8A2D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%</a:t>
            </a:r>
            <a:endParaRPr kumimoji="0" lang="en-US" altLang="ko-KR" sz="1600" b="1" i="0" u="none" strike="noStrike" kern="1200" cap="none" spc="0" normalizeH="0" baseline="0">
              <a:solidFill>
                <a:srgbClr val="FF8A2D"/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181" name="양쪽 모서리가 둥근 사각형 180"/>
          <p:cNvSpPr/>
          <p:nvPr/>
        </p:nvSpPr>
        <p:spPr>
          <a:xfrm rot="5400000">
            <a:off x="12576649" y="4541146"/>
            <a:ext cx="907577" cy="1003308"/>
          </a:xfrm>
          <a:prstGeom prst="round2SameRect">
            <a:avLst>
              <a:gd name="adj1" fmla="val 16667"/>
              <a:gd name="adj2" fmla="val 0"/>
            </a:avLst>
          </a:prstGeom>
          <a:solidFill>
            <a:schemeClr val="bg1"/>
          </a:solidFill>
          <a:ln w="28575">
            <a:solidFill>
              <a:srgbClr val="4C474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457200" marR="0" lvl="1" indent="0" algn="l" defTabSz="914400" rtl="0" eaLnBrk="1" latin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endParaRPr kumimoji="0" lang="ko-KR" altLang="en-US" sz="1000" b="0" i="0" u="none" strike="noStrike" kern="1200" cap="none" spc="0" normalizeH="0" baseline="0">
              <a:solidFill>
                <a:prstClr val="white"/>
              </a:solidFill>
              <a:effectLst/>
              <a:uLnTx/>
              <a:uFillTx/>
              <a:latin typeface="맑은 고딕"/>
              <a:ea typeface="맑은 고딕"/>
              <a:cs typeface="+mn-cs"/>
            </a:endParaRPr>
          </a:p>
        </p:txBody>
      </p:sp>
      <p:sp>
        <p:nvSpPr>
          <p:cNvPr id="182" name="직사각형 181"/>
          <p:cNvSpPr/>
          <p:nvPr/>
        </p:nvSpPr>
        <p:spPr>
          <a:xfrm>
            <a:off x="13134142" y="2142479"/>
            <a:ext cx="89960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r>
              <a:rPr kumimoji="0" lang="en-US" altLang="ko-KR" sz="3600" b="1" i="0" u="none" strike="noStrike" kern="1200" cap="none" spc="0" normalizeH="0" baseline="0" dirty="0">
                <a:solidFill>
                  <a:srgbClr val="FF8A2D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15</a:t>
            </a:r>
            <a:r>
              <a:rPr kumimoji="0" lang="en-US" altLang="ko-KR" sz="1600" b="1" i="0" u="none" strike="noStrike" kern="1200" cap="none" spc="0" normalizeH="0" baseline="0" dirty="0">
                <a:solidFill>
                  <a:srgbClr val="FF8A2D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%</a:t>
            </a:r>
            <a:endParaRPr kumimoji="0" lang="en-US" altLang="ko-KR" sz="1600" b="1" i="0" u="none" strike="noStrike" kern="1200" cap="none" spc="0" normalizeH="0" baseline="0" dirty="0">
              <a:solidFill>
                <a:srgbClr val="FF8A2D"/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8" name="사각형: 둥근 모서리 7">
            <a:extLst>
              <a:ext uri="{FF2B5EF4-FFF2-40B4-BE49-F238E27FC236}">
                <a16:creationId xmlns:a16="http://schemas.microsoft.com/office/drawing/2014/main" id="{8F7AA2A7-55B1-E88E-F1BB-45FE35A30A85}"/>
              </a:ext>
            </a:extLst>
          </p:cNvPr>
          <p:cNvSpPr/>
          <p:nvPr/>
        </p:nvSpPr>
        <p:spPr>
          <a:xfrm>
            <a:off x="103885" y="725312"/>
            <a:ext cx="3095674" cy="408345"/>
          </a:xfrm>
          <a:prstGeom prst="round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>
                <a:solidFill>
                  <a:schemeClr val="tx1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S-1. </a:t>
            </a:r>
            <a:r>
              <a:rPr lang="ko-KR" altLang="en-US" dirty="0" err="1">
                <a:solidFill>
                  <a:schemeClr val="tx1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장유쌍용예가</a:t>
            </a:r>
            <a:r>
              <a:rPr lang="en-US" altLang="ko-KR" dirty="0">
                <a:solidFill>
                  <a:schemeClr val="tx1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2</a:t>
            </a:r>
            <a:r>
              <a:rPr lang="ko-KR" altLang="en-US" dirty="0">
                <a:solidFill>
                  <a:schemeClr val="tx1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차</a:t>
            </a:r>
          </a:p>
        </p:txBody>
      </p:sp>
      <p:sp>
        <p:nvSpPr>
          <p:cNvPr id="3" name="TextBox 2">
            <a:hlinkClick r:id="rId2"/>
            <a:extLst>
              <a:ext uri="{FF2B5EF4-FFF2-40B4-BE49-F238E27FC236}">
                <a16:creationId xmlns:a16="http://schemas.microsoft.com/office/drawing/2014/main" id="{ED188ACB-F78B-CF3B-EDD8-87D8291EB78F}"/>
              </a:ext>
            </a:extLst>
          </p:cNvPr>
          <p:cNvSpPr txBox="1"/>
          <p:nvPr/>
        </p:nvSpPr>
        <p:spPr>
          <a:xfrm>
            <a:off x="12192000" y="656636"/>
            <a:ext cx="19228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err="1"/>
              <a:t>부자아내제인</a:t>
            </a:r>
            <a:endParaRPr lang="ko-KR" altLang="en-US" dirty="0"/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27EE134C-5DAE-5F21-2C79-05CB6055576B}"/>
              </a:ext>
            </a:extLst>
          </p:cNvPr>
          <p:cNvSpPr/>
          <p:nvPr/>
        </p:nvSpPr>
        <p:spPr>
          <a:xfrm>
            <a:off x="0" y="0"/>
            <a:ext cx="12192000" cy="489526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400" b="1" dirty="0">
                <a:solidFill>
                  <a:schemeClr val="bg1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단지분석 </a:t>
            </a:r>
            <a:r>
              <a:rPr lang="en-US" altLang="ko-KR" sz="1400" b="1" dirty="0">
                <a:solidFill>
                  <a:schemeClr val="bg1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– S-1. </a:t>
            </a:r>
            <a:r>
              <a:rPr lang="ko-KR" altLang="en-US" sz="1400" b="1" dirty="0" err="1">
                <a:solidFill>
                  <a:schemeClr val="bg1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장유동</a:t>
            </a:r>
            <a:r>
              <a:rPr lang="ko-KR" altLang="en-US" sz="1400" b="1" dirty="0">
                <a:solidFill>
                  <a:schemeClr val="bg1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 </a:t>
            </a:r>
          </a:p>
        </p:txBody>
      </p:sp>
      <p:pic>
        <p:nvPicPr>
          <p:cNvPr id="7" name="그림 6">
            <a:extLst>
              <a:ext uri="{FF2B5EF4-FFF2-40B4-BE49-F238E27FC236}">
                <a16:creationId xmlns:a16="http://schemas.microsoft.com/office/drawing/2014/main" id="{8ADE6781-377D-6C5E-30A9-5BD8402BF4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3284" y="1331343"/>
            <a:ext cx="2936875" cy="2545332"/>
          </a:xfrm>
          <a:prstGeom prst="rect">
            <a:avLst/>
          </a:prstGeom>
          <a:ln w="15875">
            <a:solidFill>
              <a:schemeClr val="tx1"/>
            </a:solidFill>
          </a:ln>
        </p:spPr>
      </p:pic>
      <p:pic>
        <p:nvPicPr>
          <p:cNvPr id="10" name="그림 9">
            <a:extLst>
              <a:ext uri="{FF2B5EF4-FFF2-40B4-BE49-F238E27FC236}">
                <a16:creationId xmlns:a16="http://schemas.microsoft.com/office/drawing/2014/main" id="{0D708586-FCD1-E711-6359-704287051EA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3284" y="3951730"/>
            <a:ext cx="2936876" cy="1057890"/>
          </a:xfrm>
          <a:prstGeom prst="rect">
            <a:avLst/>
          </a:prstGeom>
          <a:ln w="15875">
            <a:solidFill>
              <a:schemeClr val="tx1"/>
            </a:solidFill>
          </a:ln>
        </p:spPr>
      </p:pic>
      <p:graphicFrame>
        <p:nvGraphicFramePr>
          <p:cNvPr id="11" name="표 10">
            <a:extLst>
              <a:ext uri="{FF2B5EF4-FFF2-40B4-BE49-F238E27FC236}">
                <a16:creationId xmlns:a16="http://schemas.microsoft.com/office/drawing/2014/main" id="{EA6B938A-FA66-55E0-F10A-624391651CE0}"/>
              </a:ext>
            </a:extLst>
          </p:cNvPr>
          <p:cNvGraphicFramePr>
            <a:graphicFrameLocks noGrp="1"/>
          </p:cNvGraphicFramePr>
          <p:nvPr/>
        </p:nvGraphicFramePr>
        <p:xfrm>
          <a:off x="161070" y="5160152"/>
          <a:ext cx="2936876" cy="9725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9669">
                  <a:extLst>
                    <a:ext uri="{9D8B030D-6E8A-4147-A177-3AD203B41FA5}">
                      <a16:colId xmlns:a16="http://schemas.microsoft.com/office/drawing/2014/main" val="1754638359"/>
                    </a:ext>
                  </a:extLst>
                </a:gridCol>
                <a:gridCol w="989669">
                  <a:extLst>
                    <a:ext uri="{9D8B030D-6E8A-4147-A177-3AD203B41FA5}">
                      <a16:colId xmlns:a16="http://schemas.microsoft.com/office/drawing/2014/main" val="2975725959"/>
                    </a:ext>
                  </a:extLst>
                </a:gridCol>
                <a:gridCol w="957538">
                  <a:extLst>
                    <a:ext uri="{9D8B030D-6E8A-4147-A177-3AD203B41FA5}">
                      <a16:colId xmlns:a16="http://schemas.microsoft.com/office/drawing/2014/main" val="1530565623"/>
                    </a:ext>
                  </a:extLst>
                </a:gridCol>
              </a:tblGrid>
              <a:tr h="362936"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>
                          <a:solidFill>
                            <a:srgbClr val="00B0F0"/>
                          </a:solidFill>
                          <a:highlight>
                            <a:srgbClr val="FFFF00"/>
                          </a:highlight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23.11 </a:t>
                      </a:r>
                      <a:r>
                        <a:rPr lang="ko-KR" altLang="en-US" sz="1400" dirty="0">
                          <a:solidFill>
                            <a:srgbClr val="00B0F0"/>
                          </a:solidFill>
                          <a:highlight>
                            <a:srgbClr val="FFFF00"/>
                          </a:highlight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기준 네이버 호가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solidFill>
                          <a:srgbClr val="00B0F0"/>
                        </a:solidFill>
                        <a:latin typeface="경기천년제목 Bold" panose="02020803020101020101" pitchFamily="18" charset="-127"/>
                        <a:ea typeface="경기천년제목 Bold" panose="02020803020101020101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solidFill>
                          <a:srgbClr val="00B050"/>
                        </a:solidFill>
                        <a:latin typeface="경기천년제목 Bold" panose="02020803020101020101" pitchFamily="18" charset="-127"/>
                        <a:ea typeface="경기천년제목 Bold" panose="02020803020101020101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46325273"/>
                  </a:ext>
                </a:extLst>
              </a:tr>
              <a:tr h="23431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>
                          <a:solidFill>
                            <a:srgbClr val="FF0000"/>
                          </a:solidFill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매매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>
                          <a:solidFill>
                            <a:srgbClr val="0070C0"/>
                          </a:solidFill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전세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solidFill>
                            <a:schemeClr val="tx1"/>
                          </a:solidFill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전세가율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7421253"/>
                  </a:ext>
                </a:extLst>
              </a:tr>
              <a:tr h="20764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28,000</a:t>
                      </a:r>
                      <a:endParaRPr lang="ko-KR" altLang="en-US" sz="1400" dirty="0"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19,000</a:t>
                      </a:r>
                      <a:endParaRPr lang="ko-KR" altLang="en-US" sz="1400" dirty="0"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68%</a:t>
                      </a:r>
                      <a:endParaRPr lang="ko-KR" altLang="en-US" sz="1400" dirty="0"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140006"/>
                  </a:ext>
                </a:extLst>
              </a:tr>
            </a:tbl>
          </a:graphicData>
        </a:graphic>
      </p:graphicFrame>
      <p:pic>
        <p:nvPicPr>
          <p:cNvPr id="15" name="그림 14">
            <a:extLst>
              <a:ext uri="{FF2B5EF4-FFF2-40B4-BE49-F238E27FC236}">
                <a16:creationId xmlns:a16="http://schemas.microsoft.com/office/drawing/2014/main" id="{F298F3E8-1971-5AE1-AFE2-577BEE78033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89245" y="725312"/>
            <a:ext cx="2821144" cy="2475088"/>
          </a:xfrm>
          <a:prstGeom prst="rect">
            <a:avLst/>
          </a:prstGeom>
          <a:ln w="15875">
            <a:solidFill>
              <a:schemeClr val="tx1"/>
            </a:solidFill>
          </a:ln>
        </p:spPr>
      </p:pic>
      <p:pic>
        <p:nvPicPr>
          <p:cNvPr id="17" name="그림 16">
            <a:extLst>
              <a:ext uri="{FF2B5EF4-FFF2-40B4-BE49-F238E27FC236}">
                <a16:creationId xmlns:a16="http://schemas.microsoft.com/office/drawing/2014/main" id="{9100FE9A-0E90-E0BA-72DB-3808D21911F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02709" y="3399550"/>
            <a:ext cx="2967062" cy="2960763"/>
          </a:xfrm>
          <a:prstGeom prst="rect">
            <a:avLst/>
          </a:prstGeom>
          <a:ln w="15875">
            <a:solidFill>
              <a:schemeClr val="tx1"/>
            </a:solidFill>
          </a:ln>
        </p:spPr>
      </p:pic>
      <p:graphicFrame>
        <p:nvGraphicFramePr>
          <p:cNvPr id="18" name="표 24">
            <a:extLst>
              <a:ext uri="{FF2B5EF4-FFF2-40B4-BE49-F238E27FC236}">
                <a16:creationId xmlns:a16="http://schemas.microsoft.com/office/drawing/2014/main" id="{39F42226-F3E8-350F-E487-4331F64D406D}"/>
              </a:ext>
            </a:extLst>
          </p:cNvPr>
          <p:cNvGraphicFramePr>
            <a:graphicFrameLocks noGrp="1"/>
          </p:cNvGraphicFramePr>
          <p:nvPr/>
        </p:nvGraphicFramePr>
        <p:xfrm>
          <a:off x="6356351" y="781050"/>
          <a:ext cx="2797173" cy="1143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32391">
                  <a:extLst>
                    <a:ext uri="{9D8B030D-6E8A-4147-A177-3AD203B41FA5}">
                      <a16:colId xmlns:a16="http://schemas.microsoft.com/office/drawing/2014/main" val="3219045834"/>
                    </a:ext>
                  </a:extLst>
                </a:gridCol>
                <a:gridCol w="932391">
                  <a:extLst>
                    <a:ext uri="{9D8B030D-6E8A-4147-A177-3AD203B41FA5}">
                      <a16:colId xmlns:a16="http://schemas.microsoft.com/office/drawing/2014/main" val="855906887"/>
                    </a:ext>
                  </a:extLst>
                </a:gridCol>
                <a:gridCol w="932391">
                  <a:extLst>
                    <a:ext uri="{9D8B030D-6E8A-4147-A177-3AD203B41FA5}">
                      <a16:colId xmlns:a16="http://schemas.microsoft.com/office/drawing/2014/main" val="3069419114"/>
                    </a:ext>
                  </a:extLst>
                </a:gridCol>
              </a:tblGrid>
              <a:tr h="36293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solidFill>
                            <a:srgbClr val="FF0000"/>
                          </a:solidFill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환경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solidFill>
                            <a:srgbClr val="00B0F0"/>
                          </a:solidFill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학군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solidFill>
                            <a:srgbClr val="00B050"/>
                          </a:solidFill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교통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20048000"/>
                  </a:ext>
                </a:extLst>
              </a:tr>
              <a:tr h="20764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C</a:t>
                      </a:r>
                      <a:endParaRPr lang="ko-KR" altLang="en-US" dirty="0"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C</a:t>
                      </a:r>
                      <a:endParaRPr lang="ko-KR" altLang="en-US" dirty="0"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92981695"/>
                  </a:ext>
                </a:extLst>
              </a:tr>
              <a:tr h="37098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1km</a:t>
                      </a:r>
                      <a:r>
                        <a:rPr lang="ko-KR" altLang="en-US" sz="1050" dirty="0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내</a:t>
                      </a:r>
                      <a:endParaRPr lang="en-US" altLang="ko-KR" sz="1050" dirty="0"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  <a:p>
                      <a:pPr algn="ctr" latinLnBrk="1"/>
                      <a:r>
                        <a:rPr lang="ko-KR" altLang="en-US" sz="1050" dirty="0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백화점 없음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대청초</a:t>
                      </a: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24.1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명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1400" dirty="0"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82725130"/>
                  </a:ext>
                </a:extLst>
              </a:tr>
            </a:tbl>
          </a:graphicData>
        </a:graphic>
      </p:graphicFrame>
      <p:sp>
        <p:nvSpPr>
          <p:cNvPr id="19" name="직사각형 18">
            <a:extLst>
              <a:ext uri="{FF2B5EF4-FFF2-40B4-BE49-F238E27FC236}">
                <a16:creationId xmlns:a16="http://schemas.microsoft.com/office/drawing/2014/main" id="{87E578A7-268F-7772-4FDE-BFD557C1F769}"/>
              </a:ext>
            </a:extLst>
          </p:cNvPr>
          <p:cNvSpPr/>
          <p:nvPr/>
        </p:nvSpPr>
        <p:spPr>
          <a:xfrm>
            <a:off x="6372226" y="2080565"/>
            <a:ext cx="2810797" cy="160020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연식에 비해 아파트관리가 </a:t>
            </a:r>
            <a:r>
              <a:rPr lang="ko-KR" altLang="en-US" sz="1100" dirty="0" err="1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잘되어있다</a:t>
            </a:r>
            <a:r>
              <a:rPr lang="en-US" altLang="ko-KR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. </a:t>
            </a:r>
            <a:r>
              <a:rPr lang="ko-KR" altLang="en-US" sz="1100" dirty="0" err="1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대형평수</a:t>
            </a:r>
            <a:r>
              <a:rPr lang="ko-KR" altLang="en-US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 위주로 배치 되어있고 </a:t>
            </a:r>
            <a:r>
              <a:rPr lang="en-US" altLang="ko-KR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34</a:t>
            </a:r>
            <a:r>
              <a:rPr lang="ko-KR" altLang="en-US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는 </a:t>
            </a:r>
            <a:r>
              <a:rPr lang="en-US" altLang="ko-KR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56</a:t>
            </a:r>
            <a:r>
              <a:rPr lang="ko-KR" altLang="en-US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세대 밖에 </a:t>
            </a:r>
            <a:r>
              <a:rPr lang="ko-KR" altLang="en-US" sz="1100" dirty="0" err="1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되지않아</a:t>
            </a:r>
            <a:r>
              <a:rPr lang="ko-KR" altLang="en-US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 사실상의 실거래가 크게 의미 </a:t>
            </a:r>
            <a:r>
              <a:rPr lang="ko-KR" altLang="en-US" sz="1100" dirty="0" err="1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없어보임</a:t>
            </a:r>
            <a:r>
              <a:rPr lang="en-US" altLang="ko-KR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. </a:t>
            </a:r>
            <a:r>
              <a:rPr lang="ko-KR" altLang="en-US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마찬가지로 주위에 신축이 쓸려 내려오기때문에 </a:t>
            </a:r>
            <a:r>
              <a:rPr lang="ko-KR" altLang="en-US" sz="1100" dirty="0" err="1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힘들것으로</a:t>
            </a:r>
            <a:r>
              <a:rPr lang="ko-KR" altLang="en-US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 예상됨</a:t>
            </a:r>
            <a:endParaRPr lang="en-US" altLang="ko-KR" sz="1100" dirty="0">
              <a:solidFill>
                <a:prstClr val="black"/>
              </a:solidFill>
              <a:latin typeface="이사만루체 Light" panose="00000300000000000000" pitchFamily="2" charset="-127"/>
              <a:ea typeface="이사만루체 Light" panose="00000300000000000000" pitchFamily="2" charset="-127"/>
            </a:endParaRPr>
          </a:p>
        </p:txBody>
      </p:sp>
      <p:pic>
        <p:nvPicPr>
          <p:cNvPr id="21" name="그림 20">
            <a:extLst>
              <a:ext uri="{FF2B5EF4-FFF2-40B4-BE49-F238E27FC236}">
                <a16:creationId xmlns:a16="http://schemas.microsoft.com/office/drawing/2014/main" id="{B82B11B3-FDA5-4D23-211E-78DEBC384EF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58719" y="3780491"/>
            <a:ext cx="2824303" cy="2759321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23" name="그림 22">
            <a:extLst>
              <a:ext uri="{FF2B5EF4-FFF2-40B4-BE49-F238E27FC236}">
                <a16:creationId xmlns:a16="http://schemas.microsoft.com/office/drawing/2014/main" id="{79E1C349-579A-F898-32E6-7E2C320F302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342472" y="725313"/>
            <a:ext cx="2437286" cy="5586954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585575025"/>
      </p:ext>
    </p:extLst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양쪽 모서리가 둥근 사각형 168"/>
          <p:cNvSpPr/>
          <p:nvPr/>
        </p:nvSpPr>
        <p:spPr>
          <a:xfrm rot="5400000">
            <a:off x="13078304" y="3303255"/>
            <a:ext cx="907577" cy="1003308"/>
          </a:xfrm>
          <a:prstGeom prst="round2SameRect">
            <a:avLst>
              <a:gd name="adj1" fmla="val 16667"/>
              <a:gd name="adj2" fmla="val 0"/>
            </a:avLst>
          </a:prstGeom>
          <a:solidFill>
            <a:schemeClr val="bg1"/>
          </a:solidFill>
          <a:ln w="28575">
            <a:solidFill>
              <a:srgbClr val="4C474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457200" marR="0" lvl="1" indent="0" algn="l" defTabSz="914400" rtl="0" eaLnBrk="1" latin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endParaRPr kumimoji="0" lang="ko-KR" altLang="en-US" sz="1000" b="0" i="0" u="none" strike="noStrike" kern="1200" cap="none" spc="0" normalizeH="0" baseline="0">
              <a:solidFill>
                <a:prstClr val="white"/>
              </a:solidFill>
              <a:effectLst/>
              <a:uLnTx/>
              <a:uFillTx/>
              <a:latin typeface="맑은 고딕"/>
              <a:ea typeface="맑은 고딕"/>
              <a:cs typeface="+mn-cs"/>
            </a:endParaRPr>
          </a:p>
        </p:txBody>
      </p:sp>
      <p:sp>
        <p:nvSpPr>
          <p:cNvPr id="168" name="직사각형 167"/>
          <p:cNvSpPr/>
          <p:nvPr/>
        </p:nvSpPr>
        <p:spPr>
          <a:xfrm>
            <a:off x="13723392" y="5009620"/>
            <a:ext cx="899605" cy="6368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r>
              <a:rPr kumimoji="0" lang="en-US" altLang="ko-KR" sz="3600" b="1" i="0" u="none" strike="noStrike" kern="1200" cap="none" spc="0" normalizeH="0" baseline="0">
                <a:solidFill>
                  <a:srgbClr val="FF8A2D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15</a:t>
            </a:r>
            <a:r>
              <a:rPr kumimoji="0" lang="en-US" altLang="ko-KR" sz="1600" b="1" i="0" u="none" strike="noStrike" kern="1200" cap="none" spc="0" normalizeH="0" baseline="0">
                <a:solidFill>
                  <a:srgbClr val="FF8A2D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%</a:t>
            </a:r>
            <a:endParaRPr kumimoji="0" lang="en-US" altLang="ko-KR" sz="1600" b="1" i="0" u="none" strike="noStrike" kern="1200" cap="none" spc="0" normalizeH="0" baseline="0">
              <a:solidFill>
                <a:srgbClr val="FF8A2D"/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173" name="직사각형 172"/>
          <p:cNvSpPr/>
          <p:nvPr/>
        </p:nvSpPr>
        <p:spPr>
          <a:xfrm>
            <a:off x="14418125" y="3481744"/>
            <a:ext cx="89960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r>
              <a:rPr kumimoji="0" lang="en-US" altLang="ko-KR" sz="3600" b="1" i="0" u="none" strike="noStrike" kern="1200" cap="none" spc="0" normalizeH="0" baseline="0">
                <a:solidFill>
                  <a:srgbClr val="FF8A2D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15</a:t>
            </a:r>
            <a:r>
              <a:rPr kumimoji="0" lang="en-US" altLang="ko-KR" sz="1600" b="1" i="0" u="none" strike="noStrike" kern="1200" cap="none" spc="0" normalizeH="0" baseline="0">
                <a:solidFill>
                  <a:srgbClr val="FF8A2D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%</a:t>
            </a:r>
            <a:endParaRPr kumimoji="0" lang="en-US" altLang="ko-KR" sz="1600" b="1" i="0" u="none" strike="noStrike" kern="1200" cap="none" spc="0" normalizeH="0" baseline="0">
              <a:solidFill>
                <a:srgbClr val="FF8A2D"/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181" name="양쪽 모서리가 둥근 사각형 180"/>
          <p:cNvSpPr/>
          <p:nvPr/>
        </p:nvSpPr>
        <p:spPr>
          <a:xfrm rot="5400000">
            <a:off x="12576649" y="4541146"/>
            <a:ext cx="907577" cy="1003308"/>
          </a:xfrm>
          <a:prstGeom prst="round2SameRect">
            <a:avLst>
              <a:gd name="adj1" fmla="val 16667"/>
              <a:gd name="adj2" fmla="val 0"/>
            </a:avLst>
          </a:prstGeom>
          <a:solidFill>
            <a:schemeClr val="bg1"/>
          </a:solidFill>
          <a:ln w="28575">
            <a:solidFill>
              <a:srgbClr val="4C474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457200" marR="0" lvl="1" indent="0" algn="l" defTabSz="914400" rtl="0" eaLnBrk="1" latin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endParaRPr kumimoji="0" lang="ko-KR" altLang="en-US" sz="1000" b="0" i="0" u="none" strike="noStrike" kern="1200" cap="none" spc="0" normalizeH="0" baseline="0">
              <a:solidFill>
                <a:prstClr val="white"/>
              </a:solidFill>
              <a:effectLst/>
              <a:uLnTx/>
              <a:uFillTx/>
              <a:latin typeface="맑은 고딕"/>
              <a:ea typeface="맑은 고딕"/>
              <a:cs typeface="+mn-cs"/>
            </a:endParaRPr>
          </a:p>
        </p:txBody>
      </p:sp>
      <p:sp>
        <p:nvSpPr>
          <p:cNvPr id="182" name="직사각형 181"/>
          <p:cNvSpPr/>
          <p:nvPr/>
        </p:nvSpPr>
        <p:spPr>
          <a:xfrm>
            <a:off x="13134142" y="2142479"/>
            <a:ext cx="89960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r>
              <a:rPr kumimoji="0" lang="en-US" altLang="ko-KR" sz="3600" b="1" i="0" u="none" strike="noStrike" kern="1200" cap="none" spc="0" normalizeH="0" baseline="0" dirty="0">
                <a:solidFill>
                  <a:srgbClr val="FF8A2D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15</a:t>
            </a:r>
            <a:r>
              <a:rPr kumimoji="0" lang="en-US" altLang="ko-KR" sz="1600" b="1" i="0" u="none" strike="noStrike" kern="1200" cap="none" spc="0" normalizeH="0" baseline="0" dirty="0">
                <a:solidFill>
                  <a:srgbClr val="FF8A2D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%</a:t>
            </a:r>
            <a:endParaRPr kumimoji="0" lang="en-US" altLang="ko-KR" sz="1600" b="1" i="0" u="none" strike="noStrike" kern="1200" cap="none" spc="0" normalizeH="0" baseline="0" dirty="0">
              <a:solidFill>
                <a:srgbClr val="FF8A2D"/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8" name="사각형: 둥근 모서리 7">
            <a:extLst>
              <a:ext uri="{FF2B5EF4-FFF2-40B4-BE49-F238E27FC236}">
                <a16:creationId xmlns:a16="http://schemas.microsoft.com/office/drawing/2014/main" id="{8F7AA2A7-55B1-E88E-F1BB-45FE35A30A85}"/>
              </a:ext>
            </a:extLst>
          </p:cNvPr>
          <p:cNvSpPr/>
          <p:nvPr/>
        </p:nvSpPr>
        <p:spPr>
          <a:xfrm>
            <a:off x="103885" y="725312"/>
            <a:ext cx="3095674" cy="408345"/>
          </a:xfrm>
          <a:prstGeom prst="round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>
                <a:solidFill>
                  <a:schemeClr val="tx1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S-1. </a:t>
            </a:r>
            <a:r>
              <a:rPr lang="ko-KR" altLang="en-US" dirty="0" err="1">
                <a:solidFill>
                  <a:schemeClr val="tx1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신장유일동미라주더파크</a:t>
            </a:r>
            <a:endParaRPr lang="ko-KR" altLang="en-US" dirty="0">
              <a:solidFill>
                <a:schemeClr val="tx1"/>
              </a:solidFill>
              <a:latin typeface="이사만루체 Light" panose="00000300000000000000" pitchFamily="2" charset="-127"/>
              <a:ea typeface="이사만루체 Light" panose="00000300000000000000" pitchFamily="2" charset="-127"/>
            </a:endParaRPr>
          </a:p>
        </p:txBody>
      </p:sp>
      <p:sp>
        <p:nvSpPr>
          <p:cNvPr id="3" name="TextBox 2">
            <a:hlinkClick r:id="rId2"/>
            <a:extLst>
              <a:ext uri="{FF2B5EF4-FFF2-40B4-BE49-F238E27FC236}">
                <a16:creationId xmlns:a16="http://schemas.microsoft.com/office/drawing/2014/main" id="{ED188ACB-F78B-CF3B-EDD8-87D8291EB78F}"/>
              </a:ext>
            </a:extLst>
          </p:cNvPr>
          <p:cNvSpPr txBox="1"/>
          <p:nvPr/>
        </p:nvSpPr>
        <p:spPr>
          <a:xfrm>
            <a:off x="12192000" y="656636"/>
            <a:ext cx="19228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err="1"/>
              <a:t>부자아내제인</a:t>
            </a:r>
            <a:endParaRPr lang="ko-KR" altLang="en-US" dirty="0"/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27EE134C-5DAE-5F21-2C79-05CB6055576B}"/>
              </a:ext>
            </a:extLst>
          </p:cNvPr>
          <p:cNvSpPr/>
          <p:nvPr/>
        </p:nvSpPr>
        <p:spPr>
          <a:xfrm>
            <a:off x="0" y="0"/>
            <a:ext cx="12192000" cy="489526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400" b="1" dirty="0">
                <a:solidFill>
                  <a:schemeClr val="bg1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단지분석 </a:t>
            </a:r>
            <a:r>
              <a:rPr lang="en-US" altLang="ko-KR" sz="1400" b="1" dirty="0">
                <a:solidFill>
                  <a:schemeClr val="bg1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– S-1. </a:t>
            </a:r>
            <a:r>
              <a:rPr lang="ko-KR" altLang="en-US" sz="1400" b="1" dirty="0" err="1">
                <a:solidFill>
                  <a:schemeClr val="bg1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장유동</a:t>
            </a:r>
            <a:r>
              <a:rPr lang="ko-KR" altLang="en-US" sz="1400" b="1" dirty="0">
                <a:solidFill>
                  <a:schemeClr val="bg1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 </a:t>
            </a:r>
          </a:p>
        </p:txBody>
      </p:sp>
      <p:pic>
        <p:nvPicPr>
          <p:cNvPr id="7" name="그림 6">
            <a:extLst>
              <a:ext uri="{FF2B5EF4-FFF2-40B4-BE49-F238E27FC236}">
                <a16:creationId xmlns:a16="http://schemas.microsoft.com/office/drawing/2014/main" id="{8ADE6781-377D-6C5E-30A9-5BD8402BF4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3284" y="1284189"/>
            <a:ext cx="2936875" cy="2421148"/>
          </a:xfrm>
          <a:prstGeom prst="rect">
            <a:avLst/>
          </a:prstGeom>
          <a:ln w="15875">
            <a:solidFill>
              <a:schemeClr val="tx1"/>
            </a:solidFill>
          </a:ln>
        </p:spPr>
      </p:pic>
      <p:pic>
        <p:nvPicPr>
          <p:cNvPr id="10" name="그림 9">
            <a:extLst>
              <a:ext uri="{FF2B5EF4-FFF2-40B4-BE49-F238E27FC236}">
                <a16:creationId xmlns:a16="http://schemas.microsoft.com/office/drawing/2014/main" id="{0D708586-FCD1-E711-6359-704287051EA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3284" y="3855869"/>
            <a:ext cx="2936876" cy="1009669"/>
          </a:xfrm>
          <a:prstGeom prst="rect">
            <a:avLst/>
          </a:prstGeom>
          <a:ln w="15875">
            <a:solidFill>
              <a:schemeClr val="tx1"/>
            </a:solidFill>
          </a:ln>
        </p:spPr>
      </p:pic>
      <p:graphicFrame>
        <p:nvGraphicFramePr>
          <p:cNvPr id="11" name="표 10">
            <a:extLst>
              <a:ext uri="{FF2B5EF4-FFF2-40B4-BE49-F238E27FC236}">
                <a16:creationId xmlns:a16="http://schemas.microsoft.com/office/drawing/2014/main" id="{EA6B938A-FA66-55E0-F10A-624391651CE0}"/>
              </a:ext>
            </a:extLst>
          </p:cNvPr>
          <p:cNvGraphicFramePr>
            <a:graphicFrameLocks noGrp="1"/>
          </p:cNvGraphicFramePr>
          <p:nvPr/>
        </p:nvGraphicFramePr>
        <p:xfrm>
          <a:off x="161070" y="5160152"/>
          <a:ext cx="2936876" cy="9725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9669">
                  <a:extLst>
                    <a:ext uri="{9D8B030D-6E8A-4147-A177-3AD203B41FA5}">
                      <a16:colId xmlns:a16="http://schemas.microsoft.com/office/drawing/2014/main" val="1754638359"/>
                    </a:ext>
                  </a:extLst>
                </a:gridCol>
                <a:gridCol w="989669">
                  <a:extLst>
                    <a:ext uri="{9D8B030D-6E8A-4147-A177-3AD203B41FA5}">
                      <a16:colId xmlns:a16="http://schemas.microsoft.com/office/drawing/2014/main" val="2975725959"/>
                    </a:ext>
                  </a:extLst>
                </a:gridCol>
                <a:gridCol w="957538">
                  <a:extLst>
                    <a:ext uri="{9D8B030D-6E8A-4147-A177-3AD203B41FA5}">
                      <a16:colId xmlns:a16="http://schemas.microsoft.com/office/drawing/2014/main" val="1530565623"/>
                    </a:ext>
                  </a:extLst>
                </a:gridCol>
              </a:tblGrid>
              <a:tr h="362936"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>
                          <a:solidFill>
                            <a:srgbClr val="00B0F0"/>
                          </a:solidFill>
                          <a:highlight>
                            <a:srgbClr val="FFFF00"/>
                          </a:highlight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23.11 </a:t>
                      </a:r>
                      <a:r>
                        <a:rPr lang="ko-KR" altLang="en-US" sz="1400" dirty="0">
                          <a:solidFill>
                            <a:srgbClr val="00B0F0"/>
                          </a:solidFill>
                          <a:highlight>
                            <a:srgbClr val="FFFF00"/>
                          </a:highlight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기준 네이버 호가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solidFill>
                          <a:srgbClr val="00B0F0"/>
                        </a:solidFill>
                        <a:latin typeface="경기천년제목 Bold" panose="02020803020101020101" pitchFamily="18" charset="-127"/>
                        <a:ea typeface="경기천년제목 Bold" panose="02020803020101020101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solidFill>
                          <a:srgbClr val="00B050"/>
                        </a:solidFill>
                        <a:latin typeface="경기천년제목 Bold" panose="02020803020101020101" pitchFamily="18" charset="-127"/>
                        <a:ea typeface="경기천년제목 Bold" panose="02020803020101020101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46325273"/>
                  </a:ext>
                </a:extLst>
              </a:tr>
              <a:tr h="23431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>
                          <a:solidFill>
                            <a:srgbClr val="FF0000"/>
                          </a:solidFill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매매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>
                          <a:solidFill>
                            <a:srgbClr val="0070C0"/>
                          </a:solidFill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전세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solidFill>
                            <a:schemeClr val="tx1"/>
                          </a:solidFill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전세가율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7421253"/>
                  </a:ext>
                </a:extLst>
              </a:tr>
              <a:tr h="20764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31,000</a:t>
                      </a:r>
                      <a:endParaRPr lang="ko-KR" altLang="en-US" sz="1400" dirty="0"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22,000</a:t>
                      </a:r>
                      <a:endParaRPr lang="ko-KR" altLang="en-US" sz="1400" dirty="0"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71%</a:t>
                      </a:r>
                      <a:endParaRPr lang="ko-KR" altLang="en-US" sz="1400" dirty="0"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140006"/>
                  </a:ext>
                </a:extLst>
              </a:tr>
            </a:tbl>
          </a:graphicData>
        </a:graphic>
      </p:graphicFrame>
      <p:pic>
        <p:nvPicPr>
          <p:cNvPr id="15" name="그림 14">
            <a:extLst>
              <a:ext uri="{FF2B5EF4-FFF2-40B4-BE49-F238E27FC236}">
                <a16:creationId xmlns:a16="http://schemas.microsoft.com/office/drawing/2014/main" id="{F298F3E8-1971-5AE1-AFE2-577BEE78033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89245" y="725313"/>
            <a:ext cx="2821144" cy="2421148"/>
          </a:xfrm>
          <a:prstGeom prst="rect">
            <a:avLst/>
          </a:prstGeom>
          <a:ln w="15875">
            <a:solidFill>
              <a:schemeClr val="tx1"/>
            </a:solidFill>
          </a:ln>
        </p:spPr>
      </p:pic>
      <p:pic>
        <p:nvPicPr>
          <p:cNvPr id="17" name="그림 16">
            <a:extLst>
              <a:ext uri="{FF2B5EF4-FFF2-40B4-BE49-F238E27FC236}">
                <a16:creationId xmlns:a16="http://schemas.microsoft.com/office/drawing/2014/main" id="{9100FE9A-0E90-E0BA-72DB-3808D21911F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02709" y="3408999"/>
            <a:ext cx="2967062" cy="2941864"/>
          </a:xfrm>
          <a:prstGeom prst="rect">
            <a:avLst/>
          </a:prstGeom>
          <a:ln w="15875">
            <a:solidFill>
              <a:schemeClr val="tx1"/>
            </a:solidFill>
          </a:ln>
        </p:spPr>
      </p:pic>
      <p:graphicFrame>
        <p:nvGraphicFramePr>
          <p:cNvPr id="18" name="표 24">
            <a:extLst>
              <a:ext uri="{FF2B5EF4-FFF2-40B4-BE49-F238E27FC236}">
                <a16:creationId xmlns:a16="http://schemas.microsoft.com/office/drawing/2014/main" id="{39F42226-F3E8-350F-E487-4331F64D406D}"/>
              </a:ext>
            </a:extLst>
          </p:cNvPr>
          <p:cNvGraphicFramePr>
            <a:graphicFrameLocks noGrp="1"/>
          </p:cNvGraphicFramePr>
          <p:nvPr/>
        </p:nvGraphicFramePr>
        <p:xfrm>
          <a:off x="6356351" y="781050"/>
          <a:ext cx="2797173" cy="1143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32391">
                  <a:extLst>
                    <a:ext uri="{9D8B030D-6E8A-4147-A177-3AD203B41FA5}">
                      <a16:colId xmlns:a16="http://schemas.microsoft.com/office/drawing/2014/main" val="3219045834"/>
                    </a:ext>
                  </a:extLst>
                </a:gridCol>
                <a:gridCol w="932391">
                  <a:extLst>
                    <a:ext uri="{9D8B030D-6E8A-4147-A177-3AD203B41FA5}">
                      <a16:colId xmlns:a16="http://schemas.microsoft.com/office/drawing/2014/main" val="855906887"/>
                    </a:ext>
                  </a:extLst>
                </a:gridCol>
                <a:gridCol w="932391">
                  <a:extLst>
                    <a:ext uri="{9D8B030D-6E8A-4147-A177-3AD203B41FA5}">
                      <a16:colId xmlns:a16="http://schemas.microsoft.com/office/drawing/2014/main" val="3069419114"/>
                    </a:ext>
                  </a:extLst>
                </a:gridCol>
              </a:tblGrid>
              <a:tr h="36293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solidFill>
                            <a:srgbClr val="FF0000"/>
                          </a:solidFill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환경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solidFill>
                            <a:srgbClr val="00B0F0"/>
                          </a:solidFill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학군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solidFill>
                            <a:srgbClr val="00B050"/>
                          </a:solidFill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교통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20048000"/>
                  </a:ext>
                </a:extLst>
              </a:tr>
              <a:tr h="20764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C</a:t>
                      </a:r>
                      <a:endParaRPr lang="ko-KR" altLang="en-US" dirty="0"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C</a:t>
                      </a:r>
                      <a:endParaRPr lang="ko-KR" altLang="en-US" dirty="0"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92981695"/>
                  </a:ext>
                </a:extLst>
              </a:tr>
              <a:tr h="37098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1km</a:t>
                      </a:r>
                      <a:r>
                        <a:rPr lang="ko-KR" altLang="en-US" sz="1050" dirty="0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내</a:t>
                      </a:r>
                      <a:endParaRPr lang="en-US" altLang="ko-KR" sz="1050" dirty="0"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  <a:p>
                      <a:pPr algn="ctr" latinLnBrk="1"/>
                      <a:r>
                        <a:rPr lang="ko-KR" altLang="en-US" sz="1050" dirty="0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백화점 없음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대청초</a:t>
                      </a: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24.1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명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1400" dirty="0"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82725130"/>
                  </a:ext>
                </a:extLst>
              </a:tr>
            </a:tbl>
          </a:graphicData>
        </a:graphic>
      </p:graphicFrame>
      <p:sp>
        <p:nvSpPr>
          <p:cNvPr id="19" name="직사각형 18">
            <a:extLst>
              <a:ext uri="{FF2B5EF4-FFF2-40B4-BE49-F238E27FC236}">
                <a16:creationId xmlns:a16="http://schemas.microsoft.com/office/drawing/2014/main" id="{87E578A7-268F-7772-4FDE-BFD557C1F769}"/>
              </a:ext>
            </a:extLst>
          </p:cNvPr>
          <p:cNvSpPr/>
          <p:nvPr/>
        </p:nvSpPr>
        <p:spPr>
          <a:xfrm>
            <a:off x="6372226" y="2080565"/>
            <a:ext cx="2810797" cy="160020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마찬가지로 </a:t>
            </a:r>
            <a:r>
              <a:rPr lang="ko-KR" altLang="en-US" sz="1100" dirty="0" err="1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오른것도</a:t>
            </a:r>
            <a:r>
              <a:rPr lang="ko-KR" altLang="en-US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 없는데 전세가 계속 빠짐</a:t>
            </a:r>
            <a:r>
              <a:rPr lang="en-US" altLang="ko-KR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. </a:t>
            </a:r>
            <a:r>
              <a:rPr lang="ko-KR" altLang="en-US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주위에 신축이 </a:t>
            </a:r>
            <a:r>
              <a:rPr lang="ko-KR" altLang="en-US" sz="1100" dirty="0" err="1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밀려들어오다보니</a:t>
            </a:r>
            <a:r>
              <a:rPr lang="ko-KR" altLang="en-US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 이런 현상인 듯함</a:t>
            </a:r>
            <a:r>
              <a:rPr lang="en-US" altLang="ko-KR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. </a:t>
            </a:r>
            <a:r>
              <a:rPr lang="ko-KR" altLang="en-US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매가도 점점 약해 지지 않을까</a:t>
            </a:r>
            <a:r>
              <a:rPr lang="en-US" altLang="ko-KR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? </a:t>
            </a:r>
            <a:r>
              <a:rPr lang="ko-KR" altLang="en-US" sz="1100" dirty="0" err="1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시세상승외엔</a:t>
            </a:r>
            <a:r>
              <a:rPr lang="ko-KR" altLang="en-US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 오르기 힘들어 보임</a:t>
            </a:r>
            <a:endParaRPr lang="en-US" altLang="ko-KR" sz="1100" dirty="0">
              <a:solidFill>
                <a:prstClr val="black"/>
              </a:solidFill>
              <a:latin typeface="이사만루체 Light" panose="00000300000000000000" pitchFamily="2" charset="-127"/>
              <a:ea typeface="이사만루체 Light" panose="00000300000000000000" pitchFamily="2" charset="-127"/>
            </a:endParaRPr>
          </a:p>
        </p:txBody>
      </p:sp>
      <p:pic>
        <p:nvPicPr>
          <p:cNvPr id="21" name="그림 20">
            <a:extLst>
              <a:ext uri="{FF2B5EF4-FFF2-40B4-BE49-F238E27FC236}">
                <a16:creationId xmlns:a16="http://schemas.microsoft.com/office/drawing/2014/main" id="{B82B11B3-FDA5-4D23-211E-78DEBC384EF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58719" y="3780491"/>
            <a:ext cx="2824303" cy="2759321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23" name="그림 22">
            <a:extLst>
              <a:ext uri="{FF2B5EF4-FFF2-40B4-BE49-F238E27FC236}">
                <a16:creationId xmlns:a16="http://schemas.microsoft.com/office/drawing/2014/main" id="{79E1C349-579A-F898-32E6-7E2C320F302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342472" y="725312"/>
            <a:ext cx="2437286" cy="5814500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750241069"/>
      </p:ext>
    </p:extLst>
  </p:cSld>
  <p:clrMapOvr>
    <a:masterClrMapping/>
  </p:clrMapOvr>
  <p:transition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양쪽 모서리가 둥근 사각형 168"/>
          <p:cNvSpPr/>
          <p:nvPr/>
        </p:nvSpPr>
        <p:spPr>
          <a:xfrm rot="5400000">
            <a:off x="13078304" y="3303255"/>
            <a:ext cx="907577" cy="1003308"/>
          </a:xfrm>
          <a:prstGeom prst="round2SameRect">
            <a:avLst>
              <a:gd name="adj1" fmla="val 16667"/>
              <a:gd name="adj2" fmla="val 0"/>
            </a:avLst>
          </a:prstGeom>
          <a:solidFill>
            <a:schemeClr val="bg1"/>
          </a:solidFill>
          <a:ln w="28575">
            <a:solidFill>
              <a:srgbClr val="4C474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457200" marR="0" lvl="1" indent="0" algn="l" defTabSz="914400" rtl="0" eaLnBrk="1" latin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endParaRPr kumimoji="0" lang="ko-KR" altLang="en-US" sz="1000" b="0" i="0" u="none" strike="noStrike" kern="1200" cap="none" spc="0" normalizeH="0" baseline="0">
              <a:solidFill>
                <a:prstClr val="white"/>
              </a:solidFill>
              <a:effectLst/>
              <a:uLnTx/>
              <a:uFillTx/>
              <a:latin typeface="맑은 고딕"/>
              <a:ea typeface="맑은 고딕"/>
              <a:cs typeface="+mn-cs"/>
            </a:endParaRPr>
          </a:p>
        </p:txBody>
      </p:sp>
      <p:sp>
        <p:nvSpPr>
          <p:cNvPr id="168" name="직사각형 167"/>
          <p:cNvSpPr/>
          <p:nvPr/>
        </p:nvSpPr>
        <p:spPr>
          <a:xfrm>
            <a:off x="13723392" y="5009620"/>
            <a:ext cx="899605" cy="6368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r>
              <a:rPr kumimoji="0" lang="en-US" altLang="ko-KR" sz="3600" b="1" i="0" u="none" strike="noStrike" kern="1200" cap="none" spc="0" normalizeH="0" baseline="0">
                <a:solidFill>
                  <a:srgbClr val="FF8A2D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15</a:t>
            </a:r>
            <a:r>
              <a:rPr kumimoji="0" lang="en-US" altLang="ko-KR" sz="1600" b="1" i="0" u="none" strike="noStrike" kern="1200" cap="none" spc="0" normalizeH="0" baseline="0">
                <a:solidFill>
                  <a:srgbClr val="FF8A2D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%</a:t>
            </a:r>
            <a:endParaRPr kumimoji="0" lang="en-US" altLang="ko-KR" sz="1600" b="1" i="0" u="none" strike="noStrike" kern="1200" cap="none" spc="0" normalizeH="0" baseline="0">
              <a:solidFill>
                <a:srgbClr val="FF8A2D"/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173" name="직사각형 172"/>
          <p:cNvSpPr/>
          <p:nvPr/>
        </p:nvSpPr>
        <p:spPr>
          <a:xfrm>
            <a:off x="14418125" y="3481744"/>
            <a:ext cx="89960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r>
              <a:rPr kumimoji="0" lang="en-US" altLang="ko-KR" sz="3600" b="1" i="0" u="none" strike="noStrike" kern="1200" cap="none" spc="0" normalizeH="0" baseline="0">
                <a:solidFill>
                  <a:srgbClr val="FF8A2D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15</a:t>
            </a:r>
            <a:r>
              <a:rPr kumimoji="0" lang="en-US" altLang="ko-KR" sz="1600" b="1" i="0" u="none" strike="noStrike" kern="1200" cap="none" spc="0" normalizeH="0" baseline="0">
                <a:solidFill>
                  <a:srgbClr val="FF8A2D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%</a:t>
            </a:r>
            <a:endParaRPr kumimoji="0" lang="en-US" altLang="ko-KR" sz="1600" b="1" i="0" u="none" strike="noStrike" kern="1200" cap="none" spc="0" normalizeH="0" baseline="0">
              <a:solidFill>
                <a:srgbClr val="FF8A2D"/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181" name="양쪽 모서리가 둥근 사각형 180"/>
          <p:cNvSpPr/>
          <p:nvPr/>
        </p:nvSpPr>
        <p:spPr>
          <a:xfrm rot="5400000">
            <a:off x="12576649" y="4541146"/>
            <a:ext cx="907577" cy="1003308"/>
          </a:xfrm>
          <a:prstGeom prst="round2SameRect">
            <a:avLst>
              <a:gd name="adj1" fmla="val 16667"/>
              <a:gd name="adj2" fmla="val 0"/>
            </a:avLst>
          </a:prstGeom>
          <a:solidFill>
            <a:schemeClr val="bg1"/>
          </a:solidFill>
          <a:ln w="28575">
            <a:solidFill>
              <a:srgbClr val="4C474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457200" marR="0" lvl="1" indent="0" algn="l" defTabSz="914400" rtl="0" eaLnBrk="1" latin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endParaRPr kumimoji="0" lang="ko-KR" altLang="en-US" sz="1000" b="0" i="0" u="none" strike="noStrike" kern="1200" cap="none" spc="0" normalizeH="0" baseline="0">
              <a:solidFill>
                <a:prstClr val="white"/>
              </a:solidFill>
              <a:effectLst/>
              <a:uLnTx/>
              <a:uFillTx/>
              <a:latin typeface="맑은 고딕"/>
              <a:ea typeface="맑은 고딕"/>
              <a:cs typeface="+mn-cs"/>
            </a:endParaRPr>
          </a:p>
        </p:txBody>
      </p:sp>
      <p:sp>
        <p:nvSpPr>
          <p:cNvPr id="182" name="직사각형 181"/>
          <p:cNvSpPr/>
          <p:nvPr/>
        </p:nvSpPr>
        <p:spPr>
          <a:xfrm>
            <a:off x="13134142" y="2142479"/>
            <a:ext cx="89960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r>
              <a:rPr kumimoji="0" lang="en-US" altLang="ko-KR" sz="3600" b="1" i="0" u="none" strike="noStrike" kern="1200" cap="none" spc="0" normalizeH="0" baseline="0" dirty="0">
                <a:solidFill>
                  <a:srgbClr val="FF8A2D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15</a:t>
            </a:r>
            <a:r>
              <a:rPr kumimoji="0" lang="en-US" altLang="ko-KR" sz="1600" b="1" i="0" u="none" strike="noStrike" kern="1200" cap="none" spc="0" normalizeH="0" baseline="0" dirty="0">
                <a:solidFill>
                  <a:srgbClr val="FF8A2D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%</a:t>
            </a:r>
            <a:endParaRPr kumimoji="0" lang="en-US" altLang="ko-KR" sz="1600" b="1" i="0" u="none" strike="noStrike" kern="1200" cap="none" spc="0" normalizeH="0" baseline="0" dirty="0">
              <a:solidFill>
                <a:srgbClr val="FF8A2D"/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8" name="사각형: 둥근 모서리 7">
            <a:extLst>
              <a:ext uri="{FF2B5EF4-FFF2-40B4-BE49-F238E27FC236}">
                <a16:creationId xmlns:a16="http://schemas.microsoft.com/office/drawing/2014/main" id="{8F7AA2A7-55B1-E88E-F1BB-45FE35A30A85}"/>
              </a:ext>
            </a:extLst>
          </p:cNvPr>
          <p:cNvSpPr/>
          <p:nvPr/>
        </p:nvSpPr>
        <p:spPr>
          <a:xfrm>
            <a:off x="103885" y="725312"/>
            <a:ext cx="3095674" cy="408345"/>
          </a:xfrm>
          <a:prstGeom prst="round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>
                <a:solidFill>
                  <a:schemeClr val="tx1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S-1. </a:t>
            </a:r>
            <a:r>
              <a:rPr lang="ko-KR" altLang="en-US" dirty="0">
                <a:solidFill>
                  <a:schemeClr val="tx1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장유</a:t>
            </a:r>
            <a:r>
              <a:rPr lang="en-US" altLang="ko-KR" dirty="0">
                <a:solidFill>
                  <a:schemeClr val="tx1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e</a:t>
            </a:r>
            <a:r>
              <a:rPr lang="ko-KR" altLang="en-US" dirty="0">
                <a:solidFill>
                  <a:schemeClr val="tx1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편한세상</a:t>
            </a:r>
          </a:p>
        </p:txBody>
      </p:sp>
      <p:sp>
        <p:nvSpPr>
          <p:cNvPr id="3" name="TextBox 2">
            <a:hlinkClick r:id="rId2"/>
            <a:extLst>
              <a:ext uri="{FF2B5EF4-FFF2-40B4-BE49-F238E27FC236}">
                <a16:creationId xmlns:a16="http://schemas.microsoft.com/office/drawing/2014/main" id="{ED188ACB-F78B-CF3B-EDD8-87D8291EB78F}"/>
              </a:ext>
            </a:extLst>
          </p:cNvPr>
          <p:cNvSpPr txBox="1"/>
          <p:nvPr/>
        </p:nvSpPr>
        <p:spPr>
          <a:xfrm>
            <a:off x="12192000" y="656636"/>
            <a:ext cx="19228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err="1"/>
              <a:t>부자아내제인</a:t>
            </a:r>
            <a:endParaRPr lang="ko-KR" altLang="en-US" dirty="0"/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27EE134C-5DAE-5F21-2C79-05CB6055576B}"/>
              </a:ext>
            </a:extLst>
          </p:cNvPr>
          <p:cNvSpPr/>
          <p:nvPr/>
        </p:nvSpPr>
        <p:spPr>
          <a:xfrm>
            <a:off x="0" y="0"/>
            <a:ext cx="12192000" cy="489526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400" b="1" dirty="0">
                <a:solidFill>
                  <a:schemeClr val="bg1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단지분석 </a:t>
            </a:r>
            <a:r>
              <a:rPr lang="en-US" altLang="ko-KR" sz="1400" b="1" dirty="0">
                <a:solidFill>
                  <a:schemeClr val="bg1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– S-1. </a:t>
            </a:r>
            <a:r>
              <a:rPr lang="ko-KR" altLang="en-US" sz="1400" b="1" dirty="0" err="1">
                <a:solidFill>
                  <a:schemeClr val="bg1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장유동</a:t>
            </a:r>
            <a:r>
              <a:rPr lang="ko-KR" altLang="en-US" sz="1400" b="1" dirty="0">
                <a:solidFill>
                  <a:schemeClr val="bg1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 </a:t>
            </a:r>
          </a:p>
        </p:txBody>
      </p:sp>
      <p:pic>
        <p:nvPicPr>
          <p:cNvPr id="7" name="그림 6">
            <a:extLst>
              <a:ext uri="{FF2B5EF4-FFF2-40B4-BE49-F238E27FC236}">
                <a16:creationId xmlns:a16="http://schemas.microsoft.com/office/drawing/2014/main" id="{8ADE6781-377D-6C5E-30A9-5BD8402BF4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7701" y="1284189"/>
            <a:ext cx="2810797" cy="2421148"/>
          </a:xfrm>
          <a:prstGeom prst="rect">
            <a:avLst/>
          </a:prstGeom>
          <a:ln w="15875">
            <a:solidFill>
              <a:schemeClr val="tx1"/>
            </a:solidFill>
          </a:ln>
        </p:spPr>
      </p:pic>
      <p:pic>
        <p:nvPicPr>
          <p:cNvPr id="10" name="그림 9">
            <a:extLst>
              <a:ext uri="{FF2B5EF4-FFF2-40B4-BE49-F238E27FC236}">
                <a16:creationId xmlns:a16="http://schemas.microsoft.com/office/drawing/2014/main" id="{0D708586-FCD1-E711-6359-704287051EA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3284" y="3855869"/>
            <a:ext cx="2936876" cy="1153751"/>
          </a:xfrm>
          <a:prstGeom prst="rect">
            <a:avLst/>
          </a:prstGeom>
          <a:ln w="15875">
            <a:solidFill>
              <a:schemeClr val="tx1"/>
            </a:solidFill>
          </a:ln>
        </p:spPr>
      </p:pic>
      <p:graphicFrame>
        <p:nvGraphicFramePr>
          <p:cNvPr id="11" name="표 10">
            <a:extLst>
              <a:ext uri="{FF2B5EF4-FFF2-40B4-BE49-F238E27FC236}">
                <a16:creationId xmlns:a16="http://schemas.microsoft.com/office/drawing/2014/main" id="{EA6B938A-FA66-55E0-F10A-624391651CE0}"/>
              </a:ext>
            </a:extLst>
          </p:cNvPr>
          <p:cNvGraphicFramePr>
            <a:graphicFrameLocks noGrp="1"/>
          </p:cNvGraphicFramePr>
          <p:nvPr/>
        </p:nvGraphicFramePr>
        <p:xfrm>
          <a:off x="161070" y="5160152"/>
          <a:ext cx="2936876" cy="9725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9669">
                  <a:extLst>
                    <a:ext uri="{9D8B030D-6E8A-4147-A177-3AD203B41FA5}">
                      <a16:colId xmlns:a16="http://schemas.microsoft.com/office/drawing/2014/main" val="1754638359"/>
                    </a:ext>
                  </a:extLst>
                </a:gridCol>
                <a:gridCol w="989669">
                  <a:extLst>
                    <a:ext uri="{9D8B030D-6E8A-4147-A177-3AD203B41FA5}">
                      <a16:colId xmlns:a16="http://schemas.microsoft.com/office/drawing/2014/main" val="2975725959"/>
                    </a:ext>
                  </a:extLst>
                </a:gridCol>
                <a:gridCol w="957538">
                  <a:extLst>
                    <a:ext uri="{9D8B030D-6E8A-4147-A177-3AD203B41FA5}">
                      <a16:colId xmlns:a16="http://schemas.microsoft.com/office/drawing/2014/main" val="1530565623"/>
                    </a:ext>
                  </a:extLst>
                </a:gridCol>
              </a:tblGrid>
              <a:tr h="362936"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>
                          <a:solidFill>
                            <a:srgbClr val="00B0F0"/>
                          </a:solidFill>
                          <a:highlight>
                            <a:srgbClr val="FFFF00"/>
                          </a:highlight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23.11 </a:t>
                      </a:r>
                      <a:r>
                        <a:rPr lang="ko-KR" altLang="en-US" sz="1400" dirty="0">
                          <a:solidFill>
                            <a:srgbClr val="00B0F0"/>
                          </a:solidFill>
                          <a:highlight>
                            <a:srgbClr val="FFFF00"/>
                          </a:highlight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기준 네이버 호가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solidFill>
                          <a:srgbClr val="00B0F0"/>
                        </a:solidFill>
                        <a:latin typeface="경기천년제목 Bold" panose="02020803020101020101" pitchFamily="18" charset="-127"/>
                        <a:ea typeface="경기천년제목 Bold" panose="02020803020101020101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solidFill>
                          <a:srgbClr val="00B050"/>
                        </a:solidFill>
                        <a:latin typeface="경기천년제목 Bold" panose="02020803020101020101" pitchFamily="18" charset="-127"/>
                        <a:ea typeface="경기천년제목 Bold" panose="02020803020101020101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46325273"/>
                  </a:ext>
                </a:extLst>
              </a:tr>
              <a:tr h="23431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>
                          <a:solidFill>
                            <a:srgbClr val="FF0000"/>
                          </a:solidFill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매매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>
                          <a:solidFill>
                            <a:srgbClr val="0070C0"/>
                          </a:solidFill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전세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solidFill>
                            <a:schemeClr val="tx1"/>
                          </a:solidFill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전세가율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7421253"/>
                  </a:ext>
                </a:extLst>
              </a:tr>
              <a:tr h="20764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23,500</a:t>
                      </a:r>
                      <a:endParaRPr lang="ko-KR" altLang="en-US" sz="1400" dirty="0"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18,000</a:t>
                      </a:r>
                      <a:endParaRPr lang="ko-KR" altLang="en-US" sz="1400" dirty="0"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77%</a:t>
                      </a:r>
                      <a:endParaRPr lang="ko-KR" altLang="en-US" sz="1400" dirty="0"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140006"/>
                  </a:ext>
                </a:extLst>
              </a:tr>
            </a:tbl>
          </a:graphicData>
        </a:graphic>
      </p:graphicFrame>
      <p:pic>
        <p:nvPicPr>
          <p:cNvPr id="15" name="그림 14">
            <a:extLst>
              <a:ext uri="{FF2B5EF4-FFF2-40B4-BE49-F238E27FC236}">
                <a16:creationId xmlns:a16="http://schemas.microsoft.com/office/drawing/2014/main" id="{F298F3E8-1971-5AE1-AFE2-577BEE78033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89245" y="725312"/>
            <a:ext cx="2821144" cy="2421148"/>
          </a:xfrm>
          <a:prstGeom prst="rect">
            <a:avLst/>
          </a:prstGeom>
          <a:ln w="15875">
            <a:solidFill>
              <a:schemeClr val="tx1"/>
            </a:solidFill>
          </a:ln>
        </p:spPr>
      </p:pic>
      <p:pic>
        <p:nvPicPr>
          <p:cNvPr id="17" name="그림 16">
            <a:extLst>
              <a:ext uri="{FF2B5EF4-FFF2-40B4-BE49-F238E27FC236}">
                <a16:creationId xmlns:a16="http://schemas.microsoft.com/office/drawing/2014/main" id="{9100FE9A-0E90-E0BA-72DB-3808D21911F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30824" y="3408999"/>
            <a:ext cx="2910831" cy="2941864"/>
          </a:xfrm>
          <a:prstGeom prst="rect">
            <a:avLst/>
          </a:prstGeom>
          <a:ln w="15875">
            <a:solidFill>
              <a:schemeClr val="tx1"/>
            </a:solidFill>
          </a:ln>
        </p:spPr>
      </p:pic>
      <p:graphicFrame>
        <p:nvGraphicFramePr>
          <p:cNvPr id="18" name="표 24">
            <a:extLst>
              <a:ext uri="{FF2B5EF4-FFF2-40B4-BE49-F238E27FC236}">
                <a16:creationId xmlns:a16="http://schemas.microsoft.com/office/drawing/2014/main" id="{39F42226-F3E8-350F-E487-4331F64D406D}"/>
              </a:ext>
            </a:extLst>
          </p:cNvPr>
          <p:cNvGraphicFramePr>
            <a:graphicFrameLocks noGrp="1"/>
          </p:cNvGraphicFramePr>
          <p:nvPr/>
        </p:nvGraphicFramePr>
        <p:xfrm>
          <a:off x="6356351" y="781050"/>
          <a:ext cx="2797173" cy="1143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32391">
                  <a:extLst>
                    <a:ext uri="{9D8B030D-6E8A-4147-A177-3AD203B41FA5}">
                      <a16:colId xmlns:a16="http://schemas.microsoft.com/office/drawing/2014/main" val="3219045834"/>
                    </a:ext>
                  </a:extLst>
                </a:gridCol>
                <a:gridCol w="932391">
                  <a:extLst>
                    <a:ext uri="{9D8B030D-6E8A-4147-A177-3AD203B41FA5}">
                      <a16:colId xmlns:a16="http://schemas.microsoft.com/office/drawing/2014/main" val="855906887"/>
                    </a:ext>
                  </a:extLst>
                </a:gridCol>
                <a:gridCol w="932391">
                  <a:extLst>
                    <a:ext uri="{9D8B030D-6E8A-4147-A177-3AD203B41FA5}">
                      <a16:colId xmlns:a16="http://schemas.microsoft.com/office/drawing/2014/main" val="3069419114"/>
                    </a:ext>
                  </a:extLst>
                </a:gridCol>
              </a:tblGrid>
              <a:tr h="36293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solidFill>
                            <a:srgbClr val="FF0000"/>
                          </a:solidFill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환경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solidFill>
                            <a:srgbClr val="00B0F0"/>
                          </a:solidFill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학군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solidFill>
                            <a:srgbClr val="00B050"/>
                          </a:solidFill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교통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20048000"/>
                  </a:ext>
                </a:extLst>
              </a:tr>
              <a:tr h="20764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C</a:t>
                      </a:r>
                      <a:endParaRPr lang="ko-KR" altLang="en-US" dirty="0"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C</a:t>
                      </a:r>
                      <a:endParaRPr lang="ko-KR" altLang="en-US" dirty="0"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92981695"/>
                  </a:ext>
                </a:extLst>
              </a:tr>
              <a:tr h="37098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1km</a:t>
                      </a:r>
                      <a:r>
                        <a:rPr lang="ko-KR" altLang="en-US" sz="1050" dirty="0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내</a:t>
                      </a:r>
                      <a:endParaRPr lang="en-US" altLang="ko-KR" sz="1050" dirty="0"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  <a:p>
                      <a:pPr algn="ctr" latinLnBrk="1"/>
                      <a:r>
                        <a:rPr lang="ko-KR" altLang="en-US" sz="1050" dirty="0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백화점 없음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대청초</a:t>
                      </a: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24.1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명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1400" dirty="0"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82725130"/>
                  </a:ext>
                </a:extLst>
              </a:tr>
            </a:tbl>
          </a:graphicData>
        </a:graphic>
      </p:graphicFrame>
      <p:sp>
        <p:nvSpPr>
          <p:cNvPr id="19" name="직사각형 18">
            <a:extLst>
              <a:ext uri="{FF2B5EF4-FFF2-40B4-BE49-F238E27FC236}">
                <a16:creationId xmlns:a16="http://schemas.microsoft.com/office/drawing/2014/main" id="{87E578A7-268F-7772-4FDE-BFD557C1F769}"/>
              </a:ext>
            </a:extLst>
          </p:cNvPr>
          <p:cNvSpPr/>
          <p:nvPr/>
        </p:nvSpPr>
        <p:spPr>
          <a:xfrm>
            <a:off x="6372226" y="2080565"/>
            <a:ext cx="2810797" cy="160020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판상형으로 </a:t>
            </a:r>
            <a:r>
              <a:rPr lang="ko-KR" altLang="en-US" sz="1100" dirty="0" err="1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이뤄져있어</a:t>
            </a:r>
            <a:r>
              <a:rPr lang="ko-KR" altLang="en-US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 </a:t>
            </a:r>
            <a:r>
              <a:rPr lang="ko-KR" altLang="en-US" sz="1100" dirty="0" err="1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동간거리가</a:t>
            </a:r>
            <a:r>
              <a:rPr lang="ko-KR" altLang="en-US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 시원시원하게 </a:t>
            </a:r>
            <a:r>
              <a:rPr lang="ko-KR" altLang="en-US" sz="1100" dirty="0" err="1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빠져있다</a:t>
            </a:r>
            <a:r>
              <a:rPr lang="en-US" altLang="ko-KR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. </a:t>
            </a:r>
            <a:r>
              <a:rPr lang="ko-KR" altLang="en-US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매가가 </a:t>
            </a:r>
            <a:r>
              <a:rPr lang="en-US" altLang="ko-KR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22%</a:t>
            </a:r>
            <a:r>
              <a:rPr lang="ko-KR" altLang="en-US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나 빠진 구축단지</a:t>
            </a:r>
            <a:r>
              <a:rPr lang="en-US" altLang="ko-KR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.</a:t>
            </a:r>
            <a:r>
              <a:rPr lang="ko-KR" altLang="en-US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상승을 했다가 빠지길 </a:t>
            </a:r>
            <a:r>
              <a:rPr lang="en-US" altLang="ko-KR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2</a:t>
            </a:r>
            <a:r>
              <a:rPr lang="ko-KR" altLang="en-US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번 함</a:t>
            </a:r>
            <a:r>
              <a:rPr lang="en-US" altLang="ko-KR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. </a:t>
            </a:r>
            <a:r>
              <a:rPr lang="ko-KR" altLang="en-US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앞과 옆으로 모두 신축</a:t>
            </a:r>
            <a:r>
              <a:rPr lang="en-US" altLang="ko-KR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. </a:t>
            </a:r>
            <a:r>
              <a:rPr lang="ko-KR" altLang="en-US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전세가 계속 빠지고 있음</a:t>
            </a:r>
            <a:endParaRPr lang="en-US" altLang="ko-KR" sz="1100" dirty="0">
              <a:solidFill>
                <a:prstClr val="black"/>
              </a:solidFill>
              <a:latin typeface="이사만루체 Light" panose="00000300000000000000" pitchFamily="2" charset="-127"/>
              <a:ea typeface="이사만루체 Light" panose="00000300000000000000" pitchFamily="2" charset="-127"/>
            </a:endParaRPr>
          </a:p>
        </p:txBody>
      </p:sp>
      <p:pic>
        <p:nvPicPr>
          <p:cNvPr id="21" name="그림 20">
            <a:extLst>
              <a:ext uri="{FF2B5EF4-FFF2-40B4-BE49-F238E27FC236}">
                <a16:creationId xmlns:a16="http://schemas.microsoft.com/office/drawing/2014/main" id="{B82B11B3-FDA5-4D23-211E-78DEBC384EF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72226" y="3780491"/>
            <a:ext cx="2810797" cy="2759321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23" name="그림 22">
            <a:extLst>
              <a:ext uri="{FF2B5EF4-FFF2-40B4-BE49-F238E27FC236}">
                <a16:creationId xmlns:a16="http://schemas.microsoft.com/office/drawing/2014/main" id="{79E1C349-579A-F898-32E6-7E2C320F302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342472" y="781050"/>
            <a:ext cx="2437286" cy="5758762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942701162"/>
      </p:ext>
    </p:extLst>
  </p:cSld>
  <p:clrMapOvr>
    <a:masterClrMapping/>
  </p:clrMapOvr>
  <p:transition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양쪽 모서리가 둥근 사각형 168"/>
          <p:cNvSpPr/>
          <p:nvPr/>
        </p:nvSpPr>
        <p:spPr>
          <a:xfrm rot="5400000">
            <a:off x="13078304" y="3303255"/>
            <a:ext cx="907577" cy="1003308"/>
          </a:xfrm>
          <a:prstGeom prst="round2SameRect">
            <a:avLst>
              <a:gd name="adj1" fmla="val 16667"/>
              <a:gd name="adj2" fmla="val 0"/>
            </a:avLst>
          </a:prstGeom>
          <a:solidFill>
            <a:schemeClr val="bg1"/>
          </a:solidFill>
          <a:ln w="28575">
            <a:solidFill>
              <a:srgbClr val="4C474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457200" marR="0" lvl="1" indent="0" algn="l" defTabSz="914400" rtl="0" eaLnBrk="1" latin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endParaRPr kumimoji="0" lang="ko-KR" altLang="en-US" sz="1000" b="0" i="0" u="none" strike="noStrike" kern="1200" cap="none" spc="0" normalizeH="0" baseline="0">
              <a:solidFill>
                <a:prstClr val="white"/>
              </a:solidFill>
              <a:effectLst/>
              <a:uLnTx/>
              <a:uFillTx/>
              <a:latin typeface="맑은 고딕"/>
              <a:ea typeface="맑은 고딕"/>
              <a:cs typeface="+mn-cs"/>
            </a:endParaRPr>
          </a:p>
        </p:txBody>
      </p:sp>
      <p:sp>
        <p:nvSpPr>
          <p:cNvPr id="168" name="직사각형 167"/>
          <p:cNvSpPr/>
          <p:nvPr/>
        </p:nvSpPr>
        <p:spPr>
          <a:xfrm>
            <a:off x="13723392" y="5009620"/>
            <a:ext cx="899605" cy="6368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r>
              <a:rPr kumimoji="0" lang="en-US" altLang="ko-KR" sz="3600" b="1" i="0" u="none" strike="noStrike" kern="1200" cap="none" spc="0" normalizeH="0" baseline="0">
                <a:solidFill>
                  <a:srgbClr val="FF8A2D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15</a:t>
            </a:r>
            <a:r>
              <a:rPr kumimoji="0" lang="en-US" altLang="ko-KR" sz="1600" b="1" i="0" u="none" strike="noStrike" kern="1200" cap="none" spc="0" normalizeH="0" baseline="0">
                <a:solidFill>
                  <a:srgbClr val="FF8A2D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%</a:t>
            </a:r>
            <a:endParaRPr kumimoji="0" lang="en-US" altLang="ko-KR" sz="1600" b="1" i="0" u="none" strike="noStrike" kern="1200" cap="none" spc="0" normalizeH="0" baseline="0">
              <a:solidFill>
                <a:srgbClr val="FF8A2D"/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173" name="직사각형 172"/>
          <p:cNvSpPr/>
          <p:nvPr/>
        </p:nvSpPr>
        <p:spPr>
          <a:xfrm>
            <a:off x="14418125" y="3481744"/>
            <a:ext cx="89960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r>
              <a:rPr kumimoji="0" lang="en-US" altLang="ko-KR" sz="3600" b="1" i="0" u="none" strike="noStrike" kern="1200" cap="none" spc="0" normalizeH="0" baseline="0">
                <a:solidFill>
                  <a:srgbClr val="FF8A2D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15</a:t>
            </a:r>
            <a:r>
              <a:rPr kumimoji="0" lang="en-US" altLang="ko-KR" sz="1600" b="1" i="0" u="none" strike="noStrike" kern="1200" cap="none" spc="0" normalizeH="0" baseline="0">
                <a:solidFill>
                  <a:srgbClr val="FF8A2D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%</a:t>
            </a:r>
            <a:endParaRPr kumimoji="0" lang="en-US" altLang="ko-KR" sz="1600" b="1" i="0" u="none" strike="noStrike" kern="1200" cap="none" spc="0" normalizeH="0" baseline="0">
              <a:solidFill>
                <a:srgbClr val="FF8A2D"/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181" name="양쪽 모서리가 둥근 사각형 180"/>
          <p:cNvSpPr/>
          <p:nvPr/>
        </p:nvSpPr>
        <p:spPr>
          <a:xfrm rot="5400000">
            <a:off x="12576649" y="4541146"/>
            <a:ext cx="907577" cy="1003308"/>
          </a:xfrm>
          <a:prstGeom prst="round2SameRect">
            <a:avLst>
              <a:gd name="adj1" fmla="val 16667"/>
              <a:gd name="adj2" fmla="val 0"/>
            </a:avLst>
          </a:prstGeom>
          <a:solidFill>
            <a:schemeClr val="bg1"/>
          </a:solidFill>
          <a:ln w="28575">
            <a:solidFill>
              <a:srgbClr val="4C474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457200" marR="0" lvl="1" indent="0" algn="l" defTabSz="914400" rtl="0" eaLnBrk="1" latin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endParaRPr kumimoji="0" lang="ko-KR" altLang="en-US" sz="1000" b="0" i="0" u="none" strike="noStrike" kern="1200" cap="none" spc="0" normalizeH="0" baseline="0">
              <a:solidFill>
                <a:prstClr val="white"/>
              </a:solidFill>
              <a:effectLst/>
              <a:uLnTx/>
              <a:uFillTx/>
              <a:latin typeface="맑은 고딕"/>
              <a:ea typeface="맑은 고딕"/>
              <a:cs typeface="+mn-cs"/>
            </a:endParaRPr>
          </a:p>
        </p:txBody>
      </p:sp>
      <p:sp>
        <p:nvSpPr>
          <p:cNvPr id="182" name="직사각형 181"/>
          <p:cNvSpPr/>
          <p:nvPr/>
        </p:nvSpPr>
        <p:spPr>
          <a:xfrm>
            <a:off x="13134142" y="2142479"/>
            <a:ext cx="89960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r>
              <a:rPr kumimoji="0" lang="en-US" altLang="ko-KR" sz="3600" b="1" i="0" u="none" strike="noStrike" kern="1200" cap="none" spc="0" normalizeH="0" baseline="0" dirty="0">
                <a:solidFill>
                  <a:srgbClr val="FF8A2D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15</a:t>
            </a:r>
            <a:r>
              <a:rPr kumimoji="0" lang="en-US" altLang="ko-KR" sz="1600" b="1" i="0" u="none" strike="noStrike" kern="1200" cap="none" spc="0" normalizeH="0" baseline="0" dirty="0">
                <a:solidFill>
                  <a:srgbClr val="FF8A2D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%</a:t>
            </a:r>
            <a:endParaRPr kumimoji="0" lang="en-US" altLang="ko-KR" sz="1600" b="1" i="0" u="none" strike="noStrike" kern="1200" cap="none" spc="0" normalizeH="0" baseline="0" dirty="0">
              <a:solidFill>
                <a:srgbClr val="FF8A2D"/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8" name="사각형: 둥근 모서리 7">
            <a:extLst>
              <a:ext uri="{FF2B5EF4-FFF2-40B4-BE49-F238E27FC236}">
                <a16:creationId xmlns:a16="http://schemas.microsoft.com/office/drawing/2014/main" id="{8F7AA2A7-55B1-E88E-F1BB-45FE35A30A85}"/>
              </a:ext>
            </a:extLst>
          </p:cNvPr>
          <p:cNvSpPr/>
          <p:nvPr/>
        </p:nvSpPr>
        <p:spPr>
          <a:xfrm>
            <a:off x="103885" y="725312"/>
            <a:ext cx="3095674" cy="408345"/>
          </a:xfrm>
          <a:prstGeom prst="round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>
                <a:solidFill>
                  <a:schemeClr val="tx1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S-1. </a:t>
            </a:r>
            <a:r>
              <a:rPr lang="ko-KR" altLang="en-US" dirty="0" err="1">
                <a:solidFill>
                  <a:schemeClr val="tx1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대청천경동리인뷰</a:t>
            </a:r>
            <a:endParaRPr lang="ko-KR" altLang="en-US" dirty="0">
              <a:solidFill>
                <a:schemeClr val="tx1"/>
              </a:solidFill>
              <a:latin typeface="이사만루체 Light" panose="00000300000000000000" pitchFamily="2" charset="-127"/>
              <a:ea typeface="이사만루체 Light" panose="00000300000000000000" pitchFamily="2" charset="-127"/>
            </a:endParaRPr>
          </a:p>
        </p:txBody>
      </p:sp>
      <p:sp>
        <p:nvSpPr>
          <p:cNvPr id="3" name="TextBox 2">
            <a:hlinkClick r:id="rId2"/>
            <a:extLst>
              <a:ext uri="{FF2B5EF4-FFF2-40B4-BE49-F238E27FC236}">
                <a16:creationId xmlns:a16="http://schemas.microsoft.com/office/drawing/2014/main" id="{ED188ACB-F78B-CF3B-EDD8-87D8291EB78F}"/>
              </a:ext>
            </a:extLst>
          </p:cNvPr>
          <p:cNvSpPr txBox="1"/>
          <p:nvPr/>
        </p:nvSpPr>
        <p:spPr>
          <a:xfrm>
            <a:off x="12192000" y="656636"/>
            <a:ext cx="19228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err="1"/>
              <a:t>부자아내제인</a:t>
            </a:r>
            <a:endParaRPr lang="ko-KR" altLang="en-US" dirty="0"/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27EE134C-5DAE-5F21-2C79-05CB6055576B}"/>
              </a:ext>
            </a:extLst>
          </p:cNvPr>
          <p:cNvSpPr/>
          <p:nvPr/>
        </p:nvSpPr>
        <p:spPr>
          <a:xfrm>
            <a:off x="0" y="0"/>
            <a:ext cx="12192000" cy="489526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400" b="1" dirty="0">
                <a:solidFill>
                  <a:schemeClr val="bg1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단지분석 </a:t>
            </a:r>
            <a:r>
              <a:rPr lang="en-US" altLang="ko-KR" sz="1400" b="1" dirty="0">
                <a:solidFill>
                  <a:schemeClr val="bg1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– S-1. </a:t>
            </a:r>
            <a:r>
              <a:rPr lang="ko-KR" altLang="en-US" sz="1400" b="1" dirty="0" err="1">
                <a:solidFill>
                  <a:schemeClr val="bg1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장유동</a:t>
            </a:r>
            <a:r>
              <a:rPr lang="ko-KR" altLang="en-US" sz="1400" b="1" dirty="0">
                <a:solidFill>
                  <a:schemeClr val="bg1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 </a:t>
            </a:r>
          </a:p>
        </p:txBody>
      </p:sp>
      <p:pic>
        <p:nvPicPr>
          <p:cNvPr id="7" name="그림 6">
            <a:extLst>
              <a:ext uri="{FF2B5EF4-FFF2-40B4-BE49-F238E27FC236}">
                <a16:creationId xmlns:a16="http://schemas.microsoft.com/office/drawing/2014/main" id="{8ADE6781-377D-6C5E-30A9-5BD8402BF4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7701" y="1284189"/>
            <a:ext cx="2810797" cy="2421148"/>
          </a:xfrm>
          <a:prstGeom prst="rect">
            <a:avLst/>
          </a:prstGeom>
          <a:ln w="15875">
            <a:solidFill>
              <a:schemeClr val="tx1"/>
            </a:solidFill>
          </a:ln>
        </p:spPr>
      </p:pic>
      <p:pic>
        <p:nvPicPr>
          <p:cNvPr id="10" name="그림 9">
            <a:extLst>
              <a:ext uri="{FF2B5EF4-FFF2-40B4-BE49-F238E27FC236}">
                <a16:creationId xmlns:a16="http://schemas.microsoft.com/office/drawing/2014/main" id="{0D708586-FCD1-E711-6359-704287051EA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3284" y="3855869"/>
            <a:ext cx="2936876" cy="1078081"/>
          </a:xfrm>
          <a:prstGeom prst="rect">
            <a:avLst/>
          </a:prstGeom>
          <a:ln w="15875">
            <a:solidFill>
              <a:schemeClr val="tx1"/>
            </a:solidFill>
          </a:ln>
        </p:spPr>
      </p:pic>
      <p:graphicFrame>
        <p:nvGraphicFramePr>
          <p:cNvPr id="11" name="표 10">
            <a:extLst>
              <a:ext uri="{FF2B5EF4-FFF2-40B4-BE49-F238E27FC236}">
                <a16:creationId xmlns:a16="http://schemas.microsoft.com/office/drawing/2014/main" id="{EA6B938A-FA66-55E0-F10A-624391651CE0}"/>
              </a:ext>
            </a:extLst>
          </p:cNvPr>
          <p:cNvGraphicFramePr>
            <a:graphicFrameLocks noGrp="1"/>
          </p:cNvGraphicFramePr>
          <p:nvPr/>
        </p:nvGraphicFramePr>
        <p:xfrm>
          <a:off x="161070" y="5160152"/>
          <a:ext cx="2936876" cy="9725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9669">
                  <a:extLst>
                    <a:ext uri="{9D8B030D-6E8A-4147-A177-3AD203B41FA5}">
                      <a16:colId xmlns:a16="http://schemas.microsoft.com/office/drawing/2014/main" val="1754638359"/>
                    </a:ext>
                  </a:extLst>
                </a:gridCol>
                <a:gridCol w="989669">
                  <a:extLst>
                    <a:ext uri="{9D8B030D-6E8A-4147-A177-3AD203B41FA5}">
                      <a16:colId xmlns:a16="http://schemas.microsoft.com/office/drawing/2014/main" val="2975725959"/>
                    </a:ext>
                  </a:extLst>
                </a:gridCol>
                <a:gridCol w="957538">
                  <a:extLst>
                    <a:ext uri="{9D8B030D-6E8A-4147-A177-3AD203B41FA5}">
                      <a16:colId xmlns:a16="http://schemas.microsoft.com/office/drawing/2014/main" val="1530565623"/>
                    </a:ext>
                  </a:extLst>
                </a:gridCol>
              </a:tblGrid>
              <a:tr h="362936"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>
                          <a:solidFill>
                            <a:srgbClr val="00B0F0"/>
                          </a:solidFill>
                          <a:highlight>
                            <a:srgbClr val="FFFF00"/>
                          </a:highlight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23.11 </a:t>
                      </a:r>
                      <a:r>
                        <a:rPr lang="ko-KR" altLang="en-US" sz="1400" dirty="0">
                          <a:solidFill>
                            <a:srgbClr val="00B0F0"/>
                          </a:solidFill>
                          <a:highlight>
                            <a:srgbClr val="FFFF00"/>
                          </a:highlight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기준 네이버 호가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solidFill>
                          <a:srgbClr val="00B0F0"/>
                        </a:solidFill>
                        <a:latin typeface="경기천년제목 Bold" panose="02020803020101020101" pitchFamily="18" charset="-127"/>
                        <a:ea typeface="경기천년제목 Bold" panose="02020803020101020101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solidFill>
                          <a:srgbClr val="00B050"/>
                        </a:solidFill>
                        <a:latin typeface="경기천년제목 Bold" panose="02020803020101020101" pitchFamily="18" charset="-127"/>
                        <a:ea typeface="경기천년제목 Bold" panose="02020803020101020101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46325273"/>
                  </a:ext>
                </a:extLst>
              </a:tr>
              <a:tr h="23431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>
                          <a:solidFill>
                            <a:srgbClr val="FF0000"/>
                          </a:solidFill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매매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>
                          <a:solidFill>
                            <a:srgbClr val="0070C0"/>
                          </a:solidFill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전세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solidFill>
                            <a:schemeClr val="tx1"/>
                          </a:solidFill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전세가율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7421253"/>
                  </a:ext>
                </a:extLst>
              </a:tr>
              <a:tr h="20764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35,800</a:t>
                      </a:r>
                      <a:endParaRPr lang="ko-KR" altLang="en-US" sz="1400" dirty="0"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24,000</a:t>
                      </a:r>
                      <a:endParaRPr lang="ko-KR" altLang="en-US" sz="1400" dirty="0"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67%</a:t>
                      </a:r>
                      <a:endParaRPr lang="ko-KR" altLang="en-US" sz="1400" dirty="0"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140006"/>
                  </a:ext>
                </a:extLst>
              </a:tr>
            </a:tbl>
          </a:graphicData>
        </a:graphic>
      </p:graphicFrame>
      <p:pic>
        <p:nvPicPr>
          <p:cNvPr id="15" name="그림 14">
            <a:extLst>
              <a:ext uri="{FF2B5EF4-FFF2-40B4-BE49-F238E27FC236}">
                <a16:creationId xmlns:a16="http://schemas.microsoft.com/office/drawing/2014/main" id="{F298F3E8-1971-5AE1-AFE2-577BEE78033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89245" y="781050"/>
            <a:ext cx="2821144" cy="2421148"/>
          </a:xfrm>
          <a:prstGeom prst="rect">
            <a:avLst/>
          </a:prstGeom>
          <a:ln w="15875">
            <a:solidFill>
              <a:schemeClr val="tx1"/>
            </a:solidFill>
          </a:ln>
        </p:spPr>
      </p:pic>
      <p:pic>
        <p:nvPicPr>
          <p:cNvPr id="17" name="그림 16">
            <a:extLst>
              <a:ext uri="{FF2B5EF4-FFF2-40B4-BE49-F238E27FC236}">
                <a16:creationId xmlns:a16="http://schemas.microsoft.com/office/drawing/2014/main" id="{9100FE9A-0E90-E0BA-72DB-3808D21911F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30824" y="3424515"/>
            <a:ext cx="2910831" cy="2910831"/>
          </a:xfrm>
          <a:prstGeom prst="rect">
            <a:avLst/>
          </a:prstGeom>
          <a:ln w="15875">
            <a:solidFill>
              <a:schemeClr val="tx1"/>
            </a:solidFill>
          </a:ln>
        </p:spPr>
      </p:pic>
      <p:graphicFrame>
        <p:nvGraphicFramePr>
          <p:cNvPr id="18" name="표 24">
            <a:extLst>
              <a:ext uri="{FF2B5EF4-FFF2-40B4-BE49-F238E27FC236}">
                <a16:creationId xmlns:a16="http://schemas.microsoft.com/office/drawing/2014/main" id="{39F42226-F3E8-350F-E487-4331F64D406D}"/>
              </a:ext>
            </a:extLst>
          </p:cNvPr>
          <p:cNvGraphicFramePr>
            <a:graphicFrameLocks noGrp="1"/>
          </p:cNvGraphicFramePr>
          <p:nvPr/>
        </p:nvGraphicFramePr>
        <p:xfrm>
          <a:off x="6356351" y="781050"/>
          <a:ext cx="2797173" cy="1143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32391">
                  <a:extLst>
                    <a:ext uri="{9D8B030D-6E8A-4147-A177-3AD203B41FA5}">
                      <a16:colId xmlns:a16="http://schemas.microsoft.com/office/drawing/2014/main" val="3219045834"/>
                    </a:ext>
                  </a:extLst>
                </a:gridCol>
                <a:gridCol w="932391">
                  <a:extLst>
                    <a:ext uri="{9D8B030D-6E8A-4147-A177-3AD203B41FA5}">
                      <a16:colId xmlns:a16="http://schemas.microsoft.com/office/drawing/2014/main" val="855906887"/>
                    </a:ext>
                  </a:extLst>
                </a:gridCol>
                <a:gridCol w="932391">
                  <a:extLst>
                    <a:ext uri="{9D8B030D-6E8A-4147-A177-3AD203B41FA5}">
                      <a16:colId xmlns:a16="http://schemas.microsoft.com/office/drawing/2014/main" val="3069419114"/>
                    </a:ext>
                  </a:extLst>
                </a:gridCol>
              </a:tblGrid>
              <a:tr h="36293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solidFill>
                            <a:srgbClr val="FF0000"/>
                          </a:solidFill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환경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solidFill>
                            <a:srgbClr val="00B0F0"/>
                          </a:solidFill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학군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solidFill>
                            <a:srgbClr val="00B050"/>
                          </a:solidFill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교통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20048000"/>
                  </a:ext>
                </a:extLst>
              </a:tr>
              <a:tr h="20764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C</a:t>
                      </a:r>
                      <a:endParaRPr lang="ko-KR" altLang="en-US" dirty="0"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C</a:t>
                      </a:r>
                      <a:endParaRPr lang="ko-KR" altLang="en-US" dirty="0"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92981695"/>
                  </a:ext>
                </a:extLst>
              </a:tr>
              <a:tr h="37098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1km</a:t>
                      </a:r>
                      <a:r>
                        <a:rPr lang="ko-KR" altLang="en-US" sz="1050" dirty="0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내</a:t>
                      </a:r>
                      <a:endParaRPr lang="en-US" altLang="ko-KR" sz="1050" dirty="0"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  <a:p>
                      <a:pPr algn="ctr" latinLnBrk="1"/>
                      <a:r>
                        <a:rPr lang="ko-KR" altLang="en-US" sz="1050" dirty="0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백화점 없음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대청초</a:t>
                      </a: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24.1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명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1400" dirty="0"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82725130"/>
                  </a:ext>
                </a:extLst>
              </a:tr>
            </a:tbl>
          </a:graphicData>
        </a:graphic>
      </p:graphicFrame>
      <p:sp>
        <p:nvSpPr>
          <p:cNvPr id="19" name="직사각형 18">
            <a:extLst>
              <a:ext uri="{FF2B5EF4-FFF2-40B4-BE49-F238E27FC236}">
                <a16:creationId xmlns:a16="http://schemas.microsoft.com/office/drawing/2014/main" id="{87E578A7-268F-7772-4FDE-BFD557C1F769}"/>
              </a:ext>
            </a:extLst>
          </p:cNvPr>
          <p:cNvSpPr/>
          <p:nvPr/>
        </p:nvSpPr>
        <p:spPr>
          <a:xfrm>
            <a:off x="6372226" y="2080565"/>
            <a:ext cx="2810797" cy="160020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마피가 </a:t>
            </a:r>
            <a:r>
              <a:rPr lang="ko-KR" altLang="en-US" sz="1100" dirty="0" err="1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형성되서</a:t>
            </a:r>
            <a:r>
              <a:rPr lang="ko-KR" altLang="en-US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 </a:t>
            </a:r>
            <a:r>
              <a:rPr lang="ko-KR" altLang="en-US" sz="1100" dirty="0" err="1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패닉셀이</a:t>
            </a:r>
            <a:r>
              <a:rPr lang="ko-KR" altLang="en-US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 일어나고 있음</a:t>
            </a:r>
            <a:r>
              <a:rPr lang="en-US" altLang="ko-KR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. </a:t>
            </a:r>
            <a:r>
              <a:rPr lang="ko-KR" altLang="en-US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사실 </a:t>
            </a:r>
            <a:r>
              <a:rPr lang="ko-KR" altLang="en-US" sz="1100" dirty="0" err="1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패닉셀이라고</a:t>
            </a:r>
            <a:r>
              <a:rPr lang="ko-KR" altLang="en-US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 하기엔 </a:t>
            </a:r>
            <a:r>
              <a:rPr lang="ko-KR" altLang="en-US" sz="1100" dirty="0" err="1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파는것이</a:t>
            </a:r>
            <a:r>
              <a:rPr lang="ko-KR" altLang="en-US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 </a:t>
            </a:r>
            <a:r>
              <a:rPr lang="ko-KR" altLang="en-US" sz="1100" dirty="0" err="1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맞을수도</a:t>
            </a:r>
            <a:r>
              <a:rPr lang="ko-KR" altLang="en-US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 있다</a:t>
            </a:r>
            <a:r>
              <a:rPr lang="en-US" altLang="ko-KR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. </a:t>
            </a:r>
            <a:r>
              <a:rPr lang="ko-KR" altLang="en-US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필요에 </a:t>
            </a:r>
            <a:r>
              <a:rPr lang="ko-KR" altLang="en-US" sz="1100" dirty="0" err="1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의해사는사람이라면</a:t>
            </a:r>
            <a:r>
              <a:rPr lang="ko-KR" altLang="en-US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 </a:t>
            </a:r>
            <a:r>
              <a:rPr lang="ko-KR" altLang="en-US" sz="1100" dirty="0" err="1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좋은동과</a:t>
            </a:r>
            <a:r>
              <a:rPr lang="ko-KR" altLang="en-US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 층을 </a:t>
            </a:r>
            <a:r>
              <a:rPr lang="ko-KR" altLang="en-US" sz="1100" dirty="0" err="1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가져갈수</a:t>
            </a:r>
            <a:r>
              <a:rPr lang="ko-KR" altLang="en-US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 </a:t>
            </a:r>
            <a:r>
              <a:rPr lang="ko-KR" altLang="en-US" sz="1100" dirty="0" err="1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있는기회가</a:t>
            </a:r>
            <a:r>
              <a:rPr lang="ko-KR" altLang="en-US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 되겠지 </a:t>
            </a:r>
            <a:r>
              <a:rPr lang="en-US" altLang="ko-KR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. </a:t>
            </a:r>
            <a:r>
              <a:rPr lang="ko-KR" altLang="en-US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가장 신축이고 전세가가 다 </a:t>
            </a:r>
            <a:r>
              <a:rPr lang="ko-KR" altLang="en-US" sz="1100" dirty="0" err="1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맞춰질때까진</a:t>
            </a:r>
            <a:r>
              <a:rPr lang="ko-KR" altLang="en-US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 다른 아파트들은 </a:t>
            </a:r>
            <a:r>
              <a:rPr lang="ko-KR" altLang="en-US" sz="1100" dirty="0" err="1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지옥철일것</a:t>
            </a:r>
            <a:r>
              <a:rPr lang="en-US" altLang="ko-KR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. </a:t>
            </a:r>
            <a:r>
              <a:rPr lang="ko-KR" altLang="en-US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아파트는 높아서 그렇지 </a:t>
            </a:r>
            <a:r>
              <a:rPr lang="ko-KR" altLang="en-US" sz="1100" dirty="0" err="1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길죽길죽</a:t>
            </a:r>
            <a:r>
              <a:rPr lang="ko-KR" altLang="en-US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 잘빠짐</a:t>
            </a:r>
            <a:r>
              <a:rPr lang="en-US" altLang="ko-KR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. </a:t>
            </a:r>
            <a:r>
              <a:rPr lang="ko-KR" altLang="en-US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좀 </a:t>
            </a:r>
            <a:r>
              <a:rPr lang="ko-KR" altLang="en-US" sz="1100" dirty="0" err="1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휑한느낌이</a:t>
            </a:r>
            <a:r>
              <a:rPr lang="ko-KR" altLang="en-US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 많이 들어서 좀 </a:t>
            </a:r>
            <a:r>
              <a:rPr lang="ko-KR" altLang="en-US" sz="1100" dirty="0" err="1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그렇긴</a:t>
            </a:r>
            <a:r>
              <a:rPr lang="ko-KR" altLang="en-US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 하지만 하천까지의 연결도 </a:t>
            </a:r>
            <a:r>
              <a:rPr lang="ko-KR" altLang="en-US" sz="1100" dirty="0" err="1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좋아보임</a:t>
            </a:r>
            <a:endParaRPr lang="en-US" altLang="ko-KR" sz="1100" dirty="0">
              <a:solidFill>
                <a:prstClr val="black"/>
              </a:solidFill>
              <a:latin typeface="이사만루체 Light" panose="00000300000000000000" pitchFamily="2" charset="-127"/>
              <a:ea typeface="이사만루체 Light" panose="00000300000000000000" pitchFamily="2" charset="-127"/>
            </a:endParaRPr>
          </a:p>
        </p:txBody>
      </p:sp>
      <p:pic>
        <p:nvPicPr>
          <p:cNvPr id="21" name="그림 20">
            <a:extLst>
              <a:ext uri="{FF2B5EF4-FFF2-40B4-BE49-F238E27FC236}">
                <a16:creationId xmlns:a16="http://schemas.microsoft.com/office/drawing/2014/main" id="{B82B11B3-FDA5-4D23-211E-78DEBC384EF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72226" y="3855868"/>
            <a:ext cx="2810797" cy="2479477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23" name="그림 22">
            <a:extLst>
              <a:ext uri="{FF2B5EF4-FFF2-40B4-BE49-F238E27FC236}">
                <a16:creationId xmlns:a16="http://schemas.microsoft.com/office/drawing/2014/main" id="{79E1C349-579A-F898-32E6-7E2C320F302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342472" y="781050"/>
            <a:ext cx="2437286" cy="5554295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834678960"/>
      </p:ext>
    </p:extLst>
  </p:cSld>
  <p:clrMapOvr>
    <a:masterClrMapping/>
  </p:clrMapOvr>
  <p:transition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양쪽 모서리가 둥근 사각형 168"/>
          <p:cNvSpPr/>
          <p:nvPr/>
        </p:nvSpPr>
        <p:spPr>
          <a:xfrm rot="5400000">
            <a:off x="13078304" y="3303255"/>
            <a:ext cx="907577" cy="1003308"/>
          </a:xfrm>
          <a:prstGeom prst="round2SameRect">
            <a:avLst>
              <a:gd name="adj1" fmla="val 16667"/>
              <a:gd name="adj2" fmla="val 0"/>
            </a:avLst>
          </a:prstGeom>
          <a:solidFill>
            <a:schemeClr val="bg1"/>
          </a:solidFill>
          <a:ln w="28575">
            <a:solidFill>
              <a:srgbClr val="4C474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457200" marR="0" lvl="1" indent="0" algn="l" defTabSz="914400" rtl="0" eaLnBrk="1" latin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endParaRPr kumimoji="0" lang="ko-KR" altLang="en-US" sz="1000" b="0" i="0" u="none" strike="noStrike" kern="1200" cap="none" spc="0" normalizeH="0" baseline="0">
              <a:solidFill>
                <a:prstClr val="white"/>
              </a:solidFill>
              <a:effectLst/>
              <a:uLnTx/>
              <a:uFillTx/>
              <a:latin typeface="맑은 고딕"/>
              <a:ea typeface="맑은 고딕"/>
              <a:cs typeface="+mn-cs"/>
            </a:endParaRPr>
          </a:p>
        </p:txBody>
      </p:sp>
      <p:sp>
        <p:nvSpPr>
          <p:cNvPr id="168" name="직사각형 167"/>
          <p:cNvSpPr/>
          <p:nvPr/>
        </p:nvSpPr>
        <p:spPr>
          <a:xfrm>
            <a:off x="13723392" y="5009620"/>
            <a:ext cx="899605" cy="6368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r>
              <a:rPr kumimoji="0" lang="en-US" altLang="ko-KR" sz="3600" b="1" i="0" u="none" strike="noStrike" kern="1200" cap="none" spc="0" normalizeH="0" baseline="0">
                <a:solidFill>
                  <a:srgbClr val="FF8A2D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15</a:t>
            </a:r>
            <a:r>
              <a:rPr kumimoji="0" lang="en-US" altLang="ko-KR" sz="1600" b="1" i="0" u="none" strike="noStrike" kern="1200" cap="none" spc="0" normalizeH="0" baseline="0">
                <a:solidFill>
                  <a:srgbClr val="FF8A2D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%</a:t>
            </a:r>
            <a:endParaRPr kumimoji="0" lang="en-US" altLang="ko-KR" sz="1600" b="1" i="0" u="none" strike="noStrike" kern="1200" cap="none" spc="0" normalizeH="0" baseline="0">
              <a:solidFill>
                <a:srgbClr val="FF8A2D"/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173" name="직사각형 172"/>
          <p:cNvSpPr/>
          <p:nvPr/>
        </p:nvSpPr>
        <p:spPr>
          <a:xfrm>
            <a:off x="14418125" y="3481744"/>
            <a:ext cx="89960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r>
              <a:rPr kumimoji="0" lang="en-US" altLang="ko-KR" sz="3600" b="1" i="0" u="none" strike="noStrike" kern="1200" cap="none" spc="0" normalizeH="0" baseline="0">
                <a:solidFill>
                  <a:srgbClr val="FF8A2D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15</a:t>
            </a:r>
            <a:r>
              <a:rPr kumimoji="0" lang="en-US" altLang="ko-KR" sz="1600" b="1" i="0" u="none" strike="noStrike" kern="1200" cap="none" spc="0" normalizeH="0" baseline="0">
                <a:solidFill>
                  <a:srgbClr val="FF8A2D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%</a:t>
            </a:r>
            <a:endParaRPr kumimoji="0" lang="en-US" altLang="ko-KR" sz="1600" b="1" i="0" u="none" strike="noStrike" kern="1200" cap="none" spc="0" normalizeH="0" baseline="0">
              <a:solidFill>
                <a:srgbClr val="FF8A2D"/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181" name="양쪽 모서리가 둥근 사각형 180"/>
          <p:cNvSpPr/>
          <p:nvPr/>
        </p:nvSpPr>
        <p:spPr>
          <a:xfrm rot="5400000">
            <a:off x="12576649" y="4541146"/>
            <a:ext cx="907577" cy="1003308"/>
          </a:xfrm>
          <a:prstGeom prst="round2SameRect">
            <a:avLst>
              <a:gd name="adj1" fmla="val 16667"/>
              <a:gd name="adj2" fmla="val 0"/>
            </a:avLst>
          </a:prstGeom>
          <a:solidFill>
            <a:schemeClr val="bg1"/>
          </a:solidFill>
          <a:ln w="28575">
            <a:solidFill>
              <a:srgbClr val="4C474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457200" marR="0" lvl="1" indent="0" algn="l" defTabSz="914400" rtl="0" eaLnBrk="1" latin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endParaRPr kumimoji="0" lang="ko-KR" altLang="en-US" sz="1000" b="0" i="0" u="none" strike="noStrike" kern="1200" cap="none" spc="0" normalizeH="0" baseline="0">
              <a:solidFill>
                <a:prstClr val="white"/>
              </a:solidFill>
              <a:effectLst/>
              <a:uLnTx/>
              <a:uFillTx/>
              <a:latin typeface="맑은 고딕"/>
              <a:ea typeface="맑은 고딕"/>
              <a:cs typeface="+mn-cs"/>
            </a:endParaRPr>
          </a:p>
        </p:txBody>
      </p:sp>
      <p:sp>
        <p:nvSpPr>
          <p:cNvPr id="182" name="직사각형 181"/>
          <p:cNvSpPr/>
          <p:nvPr/>
        </p:nvSpPr>
        <p:spPr>
          <a:xfrm>
            <a:off x="13134142" y="2142479"/>
            <a:ext cx="89960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r>
              <a:rPr kumimoji="0" lang="en-US" altLang="ko-KR" sz="3600" b="1" i="0" u="none" strike="noStrike" kern="1200" cap="none" spc="0" normalizeH="0" baseline="0" dirty="0">
                <a:solidFill>
                  <a:srgbClr val="FF8A2D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15</a:t>
            </a:r>
            <a:r>
              <a:rPr kumimoji="0" lang="en-US" altLang="ko-KR" sz="1600" b="1" i="0" u="none" strike="noStrike" kern="1200" cap="none" spc="0" normalizeH="0" baseline="0" dirty="0">
                <a:solidFill>
                  <a:srgbClr val="FF8A2D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%</a:t>
            </a:r>
            <a:endParaRPr kumimoji="0" lang="en-US" altLang="ko-KR" sz="1600" b="1" i="0" u="none" strike="noStrike" kern="1200" cap="none" spc="0" normalizeH="0" baseline="0" dirty="0">
              <a:solidFill>
                <a:srgbClr val="FF8A2D"/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8" name="사각형: 둥근 모서리 7">
            <a:extLst>
              <a:ext uri="{FF2B5EF4-FFF2-40B4-BE49-F238E27FC236}">
                <a16:creationId xmlns:a16="http://schemas.microsoft.com/office/drawing/2014/main" id="{8F7AA2A7-55B1-E88E-F1BB-45FE35A30A85}"/>
              </a:ext>
            </a:extLst>
          </p:cNvPr>
          <p:cNvSpPr/>
          <p:nvPr/>
        </p:nvSpPr>
        <p:spPr>
          <a:xfrm>
            <a:off x="103885" y="725312"/>
            <a:ext cx="3095674" cy="408345"/>
          </a:xfrm>
          <a:prstGeom prst="round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>
                <a:solidFill>
                  <a:schemeClr val="tx1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S-1. </a:t>
            </a:r>
            <a:r>
              <a:rPr lang="ko-KR" altLang="en-US" dirty="0" err="1">
                <a:solidFill>
                  <a:schemeClr val="tx1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김해삼문장유덕산아내에코캐슬</a:t>
            </a:r>
            <a:endParaRPr lang="ko-KR" altLang="en-US" dirty="0">
              <a:solidFill>
                <a:schemeClr val="tx1"/>
              </a:solidFill>
              <a:latin typeface="이사만루체 Light" panose="00000300000000000000" pitchFamily="2" charset="-127"/>
              <a:ea typeface="이사만루체 Light" panose="00000300000000000000" pitchFamily="2" charset="-127"/>
            </a:endParaRPr>
          </a:p>
        </p:txBody>
      </p:sp>
      <p:sp>
        <p:nvSpPr>
          <p:cNvPr id="3" name="TextBox 2">
            <a:hlinkClick r:id="rId2"/>
            <a:extLst>
              <a:ext uri="{FF2B5EF4-FFF2-40B4-BE49-F238E27FC236}">
                <a16:creationId xmlns:a16="http://schemas.microsoft.com/office/drawing/2014/main" id="{ED188ACB-F78B-CF3B-EDD8-87D8291EB78F}"/>
              </a:ext>
            </a:extLst>
          </p:cNvPr>
          <p:cNvSpPr txBox="1"/>
          <p:nvPr/>
        </p:nvSpPr>
        <p:spPr>
          <a:xfrm>
            <a:off x="12192000" y="656636"/>
            <a:ext cx="19228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err="1"/>
              <a:t>부자아내제인</a:t>
            </a:r>
            <a:endParaRPr lang="ko-KR" altLang="en-US" dirty="0"/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27EE134C-5DAE-5F21-2C79-05CB6055576B}"/>
              </a:ext>
            </a:extLst>
          </p:cNvPr>
          <p:cNvSpPr/>
          <p:nvPr/>
        </p:nvSpPr>
        <p:spPr>
          <a:xfrm>
            <a:off x="0" y="0"/>
            <a:ext cx="12192000" cy="489526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400" b="1" dirty="0">
                <a:solidFill>
                  <a:schemeClr val="bg1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단지분석 </a:t>
            </a:r>
            <a:r>
              <a:rPr lang="en-US" altLang="ko-KR" sz="1400" b="1" dirty="0">
                <a:solidFill>
                  <a:schemeClr val="bg1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– S-1. </a:t>
            </a:r>
            <a:r>
              <a:rPr lang="ko-KR" altLang="en-US" sz="1400" b="1" dirty="0" err="1">
                <a:solidFill>
                  <a:schemeClr val="bg1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장유동</a:t>
            </a:r>
            <a:r>
              <a:rPr lang="ko-KR" altLang="en-US" sz="1400" b="1" dirty="0">
                <a:solidFill>
                  <a:schemeClr val="bg1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 </a:t>
            </a:r>
          </a:p>
        </p:txBody>
      </p:sp>
      <p:pic>
        <p:nvPicPr>
          <p:cNvPr id="7" name="그림 6">
            <a:extLst>
              <a:ext uri="{FF2B5EF4-FFF2-40B4-BE49-F238E27FC236}">
                <a16:creationId xmlns:a16="http://schemas.microsoft.com/office/drawing/2014/main" id="{8ADE6781-377D-6C5E-30A9-5BD8402BF4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6424" y="1259617"/>
            <a:ext cx="2910831" cy="2421148"/>
          </a:xfrm>
          <a:prstGeom prst="rect">
            <a:avLst/>
          </a:prstGeom>
          <a:ln w="15875">
            <a:solidFill>
              <a:schemeClr val="tx1"/>
            </a:solidFill>
          </a:ln>
        </p:spPr>
      </p:pic>
      <p:pic>
        <p:nvPicPr>
          <p:cNvPr id="10" name="그림 9">
            <a:extLst>
              <a:ext uri="{FF2B5EF4-FFF2-40B4-BE49-F238E27FC236}">
                <a16:creationId xmlns:a16="http://schemas.microsoft.com/office/drawing/2014/main" id="{0D708586-FCD1-E711-6359-704287051EA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3284" y="3855868"/>
            <a:ext cx="2936876" cy="1153752"/>
          </a:xfrm>
          <a:prstGeom prst="rect">
            <a:avLst/>
          </a:prstGeom>
          <a:ln w="15875">
            <a:solidFill>
              <a:schemeClr val="tx1"/>
            </a:solidFill>
          </a:ln>
        </p:spPr>
      </p:pic>
      <p:graphicFrame>
        <p:nvGraphicFramePr>
          <p:cNvPr id="11" name="표 10">
            <a:extLst>
              <a:ext uri="{FF2B5EF4-FFF2-40B4-BE49-F238E27FC236}">
                <a16:creationId xmlns:a16="http://schemas.microsoft.com/office/drawing/2014/main" id="{EA6B938A-FA66-55E0-F10A-624391651CE0}"/>
              </a:ext>
            </a:extLst>
          </p:cNvPr>
          <p:cNvGraphicFramePr>
            <a:graphicFrameLocks noGrp="1"/>
          </p:cNvGraphicFramePr>
          <p:nvPr/>
        </p:nvGraphicFramePr>
        <p:xfrm>
          <a:off x="161070" y="5160152"/>
          <a:ext cx="2936876" cy="9725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9669">
                  <a:extLst>
                    <a:ext uri="{9D8B030D-6E8A-4147-A177-3AD203B41FA5}">
                      <a16:colId xmlns:a16="http://schemas.microsoft.com/office/drawing/2014/main" val="1754638359"/>
                    </a:ext>
                  </a:extLst>
                </a:gridCol>
                <a:gridCol w="989669">
                  <a:extLst>
                    <a:ext uri="{9D8B030D-6E8A-4147-A177-3AD203B41FA5}">
                      <a16:colId xmlns:a16="http://schemas.microsoft.com/office/drawing/2014/main" val="2975725959"/>
                    </a:ext>
                  </a:extLst>
                </a:gridCol>
                <a:gridCol w="957538">
                  <a:extLst>
                    <a:ext uri="{9D8B030D-6E8A-4147-A177-3AD203B41FA5}">
                      <a16:colId xmlns:a16="http://schemas.microsoft.com/office/drawing/2014/main" val="1530565623"/>
                    </a:ext>
                  </a:extLst>
                </a:gridCol>
              </a:tblGrid>
              <a:tr h="362936"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>
                          <a:solidFill>
                            <a:srgbClr val="00B0F0"/>
                          </a:solidFill>
                          <a:highlight>
                            <a:srgbClr val="FFFF00"/>
                          </a:highlight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23.11 </a:t>
                      </a:r>
                      <a:r>
                        <a:rPr lang="ko-KR" altLang="en-US" sz="1400" dirty="0">
                          <a:solidFill>
                            <a:srgbClr val="00B0F0"/>
                          </a:solidFill>
                          <a:highlight>
                            <a:srgbClr val="FFFF00"/>
                          </a:highlight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기준 네이버 호가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solidFill>
                          <a:srgbClr val="00B0F0"/>
                        </a:solidFill>
                        <a:latin typeface="경기천년제목 Bold" panose="02020803020101020101" pitchFamily="18" charset="-127"/>
                        <a:ea typeface="경기천년제목 Bold" panose="02020803020101020101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solidFill>
                          <a:srgbClr val="00B050"/>
                        </a:solidFill>
                        <a:latin typeface="경기천년제목 Bold" panose="02020803020101020101" pitchFamily="18" charset="-127"/>
                        <a:ea typeface="경기천년제목 Bold" panose="02020803020101020101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46325273"/>
                  </a:ext>
                </a:extLst>
              </a:tr>
              <a:tr h="23431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>
                          <a:solidFill>
                            <a:srgbClr val="FF0000"/>
                          </a:solidFill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매매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>
                          <a:solidFill>
                            <a:srgbClr val="0070C0"/>
                          </a:solidFill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전세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solidFill>
                            <a:schemeClr val="tx1"/>
                          </a:solidFill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전세가율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7421253"/>
                  </a:ext>
                </a:extLst>
              </a:tr>
              <a:tr h="20764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28,000</a:t>
                      </a:r>
                      <a:endParaRPr lang="ko-KR" altLang="en-US" sz="1400" dirty="0"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23,000</a:t>
                      </a:r>
                      <a:endParaRPr lang="ko-KR" altLang="en-US" sz="1400" dirty="0"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82%</a:t>
                      </a:r>
                      <a:endParaRPr lang="ko-KR" altLang="en-US" sz="1400" dirty="0"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140006"/>
                  </a:ext>
                </a:extLst>
              </a:tr>
            </a:tbl>
          </a:graphicData>
        </a:graphic>
      </p:graphicFrame>
      <p:pic>
        <p:nvPicPr>
          <p:cNvPr id="15" name="그림 14">
            <a:extLst>
              <a:ext uri="{FF2B5EF4-FFF2-40B4-BE49-F238E27FC236}">
                <a16:creationId xmlns:a16="http://schemas.microsoft.com/office/drawing/2014/main" id="{F298F3E8-1971-5AE1-AFE2-577BEE78033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89245" y="781050"/>
            <a:ext cx="2821144" cy="2343150"/>
          </a:xfrm>
          <a:prstGeom prst="rect">
            <a:avLst/>
          </a:prstGeom>
          <a:ln w="15875">
            <a:solidFill>
              <a:schemeClr val="tx1"/>
            </a:solidFill>
          </a:ln>
        </p:spPr>
      </p:pic>
      <p:pic>
        <p:nvPicPr>
          <p:cNvPr id="17" name="그림 16">
            <a:extLst>
              <a:ext uri="{FF2B5EF4-FFF2-40B4-BE49-F238E27FC236}">
                <a16:creationId xmlns:a16="http://schemas.microsoft.com/office/drawing/2014/main" id="{9100FE9A-0E90-E0BA-72DB-3808D21911F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30824" y="3424515"/>
            <a:ext cx="2910831" cy="2910831"/>
          </a:xfrm>
          <a:prstGeom prst="rect">
            <a:avLst/>
          </a:prstGeom>
          <a:ln w="15875">
            <a:solidFill>
              <a:schemeClr val="tx1"/>
            </a:solidFill>
          </a:ln>
        </p:spPr>
      </p:pic>
      <p:graphicFrame>
        <p:nvGraphicFramePr>
          <p:cNvPr id="18" name="표 24">
            <a:extLst>
              <a:ext uri="{FF2B5EF4-FFF2-40B4-BE49-F238E27FC236}">
                <a16:creationId xmlns:a16="http://schemas.microsoft.com/office/drawing/2014/main" id="{39F42226-F3E8-350F-E487-4331F64D406D}"/>
              </a:ext>
            </a:extLst>
          </p:cNvPr>
          <p:cNvGraphicFramePr>
            <a:graphicFrameLocks noGrp="1"/>
          </p:cNvGraphicFramePr>
          <p:nvPr/>
        </p:nvGraphicFramePr>
        <p:xfrm>
          <a:off x="6356351" y="781050"/>
          <a:ext cx="2797173" cy="1143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32391">
                  <a:extLst>
                    <a:ext uri="{9D8B030D-6E8A-4147-A177-3AD203B41FA5}">
                      <a16:colId xmlns:a16="http://schemas.microsoft.com/office/drawing/2014/main" val="3219045834"/>
                    </a:ext>
                  </a:extLst>
                </a:gridCol>
                <a:gridCol w="932391">
                  <a:extLst>
                    <a:ext uri="{9D8B030D-6E8A-4147-A177-3AD203B41FA5}">
                      <a16:colId xmlns:a16="http://schemas.microsoft.com/office/drawing/2014/main" val="855906887"/>
                    </a:ext>
                  </a:extLst>
                </a:gridCol>
                <a:gridCol w="932391">
                  <a:extLst>
                    <a:ext uri="{9D8B030D-6E8A-4147-A177-3AD203B41FA5}">
                      <a16:colId xmlns:a16="http://schemas.microsoft.com/office/drawing/2014/main" val="3069419114"/>
                    </a:ext>
                  </a:extLst>
                </a:gridCol>
              </a:tblGrid>
              <a:tr h="36293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solidFill>
                            <a:srgbClr val="FF0000"/>
                          </a:solidFill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환경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solidFill>
                            <a:srgbClr val="00B0F0"/>
                          </a:solidFill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학군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solidFill>
                            <a:srgbClr val="00B050"/>
                          </a:solidFill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교통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20048000"/>
                  </a:ext>
                </a:extLst>
              </a:tr>
              <a:tr h="20764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C</a:t>
                      </a:r>
                      <a:endParaRPr lang="ko-KR" altLang="en-US" dirty="0"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C</a:t>
                      </a:r>
                      <a:endParaRPr lang="ko-KR" altLang="en-US" dirty="0"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92981695"/>
                  </a:ext>
                </a:extLst>
              </a:tr>
              <a:tr h="37098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1km</a:t>
                      </a:r>
                      <a:r>
                        <a:rPr lang="ko-KR" altLang="en-US" sz="1050" dirty="0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내</a:t>
                      </a:r>
                      <a:endParaRPr lang="en-US" altLang="ko-KR" sz="1050" dirty="0"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  <a:p>
                      <a:pPr algn="ctr" latinLnBrk="1"/>
                      <a:r>
                        <a:rPr lang="ko-KR" altLang="en-US" sz="1050" dirty="0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백화점 없음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능동초</a:t>
                      </a: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17.7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1400" dirty="0"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82725130"/>
                  </a:ext>
                </a:extLst>
              </a:tr>
            </a:tbl>
          </a:graphicData>
        </a:graphic>
      </p:graphicFrame>
      <p:sp>
        <p:nvSpPr>
          <p:cNvPr id="19" name="직사각형 18">
            <a:extLst>
              <a:ext uri="{FF2B5EF4-FFF2-40B4-BE49-F238E27FC236}">
                <a16:creationId xmlns:a16="http://schemas.microsoft.com/office/drawing/2014/main" id="{87E578A7-268F-7772-4FDE-BFD557C1F769}"/>
              </a:ext>
            </a:extLst>
          </p:cNvPr>
          <p:cNvSpPr/>
          <p:nvPr/>
        </p:nvSpPr>
        <p:spPr>
          <a:xfrm>
            <a:off x="6372226" y="2080565"/>
            <a:ext cx="2810797" cy="160020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18</a:t>
            </a:r>
            <a:r>
              <a:rPr lang="ko-KR" altLang="en-US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년 신축임</a:t>
            </a:r>
            <a:r>
              <a:rPr lang="en-US" altLang="ko-KR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. </a:t>
            </a:r>
            <a:r>
              <a:rPr lang="ko-KR" altLang="en-US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큰길로 </a:t>
            </a:r>
            <a:r>
              <a:rPr lang="ko-KR" altLang="en-US" sz="1100" dirty="0" err="1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갈라져있는</a:t>
            </a:r>
            <a:r>
              <a:rPr lang="ko-KR" altLang="en-US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 상권의 산언덕에 있다</a:t>
            </a:r>
            <a:r>
              <a:rPr lang="en-US" altLang="ko-KR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. </a:t>
            </a:r>
            <a:r>
              <a:rPr lang="ko-KR" altLang="en-US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매우 높아서 쉽게 들어가고 </a:t>
            </a:r>
            <a:r>
              <a:rPr lang="ko-KR" altLang="en-US" sz="1100" dirty="0" err="1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나갈수없다는</a:t>
            </a:r>
            <a:r>
              <a:rPr lang="ko-KR" altLang="en-US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 생각때문에 답답함</a:t>
            </a:r>
            <a:r>
              <a:rPr lang="en-US" altLang="ko-KR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. </a:t>
            </a:r>
            <a:r>
              <a:rPr lang="ko-KR" altLang="en-US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호가는 보합을 나타내고 있고</a:t>
            </a:r>
            <a:r>
              <a:rPr lang="en-US" altLang="ko-KR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. </a:t>
            </a:r>
            <a:r>
              <a:rPr lang="ko-KR" altLang="en-US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많이 </a:t>
            </a:r>
            <a:r>
              <a:rPr lang="ko-KR" altLang="en-US" sz="1100" dirty="0" err="1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오를것도</a:t>
            </a:r>
            <a:r>
              <a:rPr lang="ko-KR" altLang="en-US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 없지만 </a:t>
            </a:r>
            <a:r>
              <a:rPr lang="en-US" altLang="ko-KR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17%</a:t>
            </a:r>
            <a:r>
              <a:rPr lang="ko-KR" altLang="en-US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하락을 </a:t>
            </a:r>
            <a:r>
              <a:rPr lang="ko-KR" altLang="en-US" sz="1100" dirty="0" err="1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기록중</a:t>
            </a:r>
            <a:r>
              <a:rPr lang="en-US" altLang="ko-KR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. </a:t>
            </a:r>
            <a:r>
              <a:rPr lang="ko-KR" altLang="en-US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전세는 더 많이 빠졌다</a:t>
            </a:r>
            <a:r>
              <a:rPr lang="en-US" altLang="ko-KR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. </a:t>
            </a:r>
            <a:r>
              <a:rPr lang="ko-KR" altLang="en-US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아무래도 신축이어서 유지되던 전세가가 </a:t>
            </a:r>
            <a:r>
              <a:rPr lang="ko-KR" altLang="en-US" sz="1100" dirty="0" err="1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신축빨이</a:t>
            </a:r>
            <a:r>
              <a:rPr lang="ko-KR" altLang="en-US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 빠지며 내려가고 있는 행태</a:t>
            </a:r>
            <a:r>
              <a:rPr lang="en-US" altLang="ko-KR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.  </a:t>
            </a:r>
            <a:r>
              <a:rPr lang="ko-KR" altLang="en-US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단지 내부는 </a:t>
            </a:r>
            <a:r>
              <a:rPr lang="ko-KR" altLang="en-US" sz="1100" dirty="0" err="1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신축답게</a:t>
            </a:r>
            <a:r>
              <a:rPr lang="ko-KR" altLang="en-US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 깔끔하다</a:t>
            </a:r>
            <a:r>
              <a:rPr lang="en-US" altLang="ko-KR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. </a:t>
            </a:r>
          </a:p>
        </p:txBody>
      </p:sp>
      <p:pic>
        <p:nvPicPr>
          <p:cNvPr id="21" name="그림 20">
            <a:extLst>
              <a:ext uri="{FF2B5EF4-FFF2-40B4-BE49-F238E27FC236}">
                <a16:creationId xmlns:a16="http://schemas.microsoft.com/office/drawing/2014/main" id="{B82B11B3-FDA5-4D23-211E-78DEBC384EF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72226" y="3855868"/>
            <a:ext cx="2778946" cy="2479477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23" name="그림 22">
            <a:extLst>
              <a:ext uri="{FF2B5EF4-FFF2-40B4-BE49-F238E27FC236}">
                <a16:creationId xmlns:a16="http://schemas.microsoft.com/office/drawing/2014/main" id="{79E1C349-579A-F898-32E6-7E2C320F302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342472" y="781050"/>
            <a:ext cx="2437286" cy="5554295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689886280"/>
      </p:ext>
    </p:extLst>
  </p:cSld>
  <p:clrMapOvr>
    <a:masterClrMapping/>
  </p:clrMapOvr>
  <p:transition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양쪽 모서리가 둥근 사각형 168"/>
          <p:cNvSpPr/>
          <p:nvPr/>
        </p:nvSpPr>
        <p:spPr>
          <a:xfrm rot="5400000">
            <a:off x="13078304" y="3303255"/>
            <a:ext cx="907577" cy="1003308"/>
          </a:xfrm>
          <a:prstGeom prst="round2SameRect">
            <a:avLst>
              <a:gd name="adj1" fmla="val 16667"/>
              <a:gd name="adj2" fmla="val 0"/>
            </a:avLst>
          </a:prstGeom>
          <a:solidFill>
            <a:schemeClr val="bg1"/>
          </a:solidFill>
          <a:ln w="28575">
            <a:solidFill>
              <a:srgbClr val="4C474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457200" marR="0" lvl="1" indent="0" algn="l" defTabSz="914400" rtl="0" eaLnBrk="1" latin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endParaRPr kumimoji="0" lang="ko-KR" altLang="en-US" sz="1000" b="0" i="0" u="none" strike="noStrike" kern="1200" cap="none" spc="0" normalizeH="0" baseline="0">
              <a:solidFill>
                <a:prstClr val="white"/>
              </a:solidFill>
              <a:effectLst/>
              <a:uLnTx/>
              <a:uFillTx/>
              <a:latin typeface="맑은 고딕"/>
              <a:ea typeface="맑은 고딕"/>
              <a:cs typeface="+mn-cs"/>
            </a:endParaRPr>
          </a:p>
        </p:txBody>
      </p:sp>
      <p:sp>
        <p:nvSpPr>
          <p:cNvPr id="168" name="직사각형 167"/>
          <p:cNvSpPr/>
          <p:nvPr/>
        </p:nvSpPr>
        <p:spPr>
          <a:xfrm>
            <a:off x="13723392" y="5009620"/>
            <a:ext cx="899605" cy="6368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r>
              <a:rPr kumimoji="0" lang="en-US" altLang="ko-KR" sz="3600" b="1" i="0" u="none" strike="noStrike" kern="1200" cap="none" spc="0" normalizeH="0" baseline="0">
                <a:solidFill>
                  <a:srgbClr val="FF8A2D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15</a:t>
            </a:r>
            <a:r>
              <a:rPr kumimoji="0" lang="en-US" altLang="ko-KR" sz="1600" b="1" i="0" u="none" strike="noStrike" kern="1200" cap="none" spc="0" normalizeH="0" baseline="0">
                <a:solidFill>
                  <a:srgbClr val="FF8A2D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%</a:t>
            </a:r>
            <a:endParaRPr kumimoji="0" lang="en-US" altLang="ko-KR" sz="1600" b="1" i="0" u="none" strike="noStrike" kern="1200" cap="none" spc="0" normalizeH="0" baseline="0">
              <a:solidFill>
                <a:srgbClr val="FF8A2D"/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173" name="직사각형 172"/>
          <p:cNvSpPr/>
          <p:nvPr/>
        </p:nvSpPr>
        <p:spPr>
          <a:xfrm>
            <a:off x="14418125" y="3481744"/>
            <a:ext cx="89960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r>
              <a:rPr kumimoji="0" lang="en-US" altLang="ko-KR" sz="3600" b="1" i="0" u="none" strike="noStrike" kern="1200" cap="none" spc="0" normalizeH="0" baseline="0">
                <a:solidFill>
                  <a:srgbClr val="FF8A2D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15</a:t>
            </a:r>
            <a:r>
              <a:rPr kumimoji="0" lang="en-US" altLang="ko-KR" sz="1600" b="1" i="0" u="none" strike="noStrike" kern="1200" cap="none" spc="0" normalizeH="0" baseline="0">
                <a:solidFill>
                  <a:srgbClr val="FF8A2D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%</a:t>
            </a:r>
            <a:endParaRPr kumimoji="0" lang="en-US" altLang="ko-KR" sz="1600" b="1" i="0" u="none" strike="noStrike" kern="1200" cap="none" spc="0" normalizeH="0" baseline="0">
              <a:solidFill>
                <a:srgbClr val="FF8A2D"/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181" name="양쪽 모서리가 둥근 사각형 180"/>
          <p:cNvSpPr/>
          <p:nvPr/>
        </p:nvSpPr>
        <p:spPr>
          <a:xfrm rot="5400000">
            <a:off x="12576649" y="4541146"/>
            <a:ext cx="907577" cy="1003308"/>
          </a:xfrm>
          <a:prstGeom prst="round2SameRect">
            <a:avLst>
              <a:gd name="adj1" fmla="val 16667"/>
              <a:gd name="adj2" fmla="val 0"/>
            </a:avLst>
          </a:prstGeom>
          <a:solidFill>
            <a:schemeClr val="bg1"/>
          </a:solidFill>
          <a:ln w="28575">
            <a:solidFill>
              <a:srgbClr val="4C474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457200" marR="0" lvl="1" indent="0" algn="l" defTabSz="914400" rtl="0" eaLnBrk="1" latin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endParaRPr kumimoji="0" lang="ko-KR" altLang="en-US" sz="1000" b="0" i="0" u="none" strike="noStrike" kern="1200" cap="none" spc="0" normalizeH="0" baseline="0">
              <a:solidFill>
                <a:prstClr val="white"/>
              </a:solidFill>
              <a:effectLst/>
              <a:uLnTx/>
              <a:uFillTx/>
              <a:latin typeface="맑은 고딕"/>
              <a:ea typeface="맑은 고딕"/>
              <a:cs typeface="+mn-cs"/>
            </a:endParaRPr>
          </a:p>
        </p:txBody>
      </p:sp>
      <p:sp>
        <p:nvSpPr>
          <p:cNvPr id="182" name="직사각형 181"/>
          <p:cNvSpPr/>
          <p:nvPr/>
        </p:nvSpPr>
        <p:spPr>
          <a:xfrm>
            <a:off x="13134142" y="2142479"/>
            <a:ext cx="89960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r>
              <a:rPr kumimoji="0" lang="en-US" altLang="ko-KR" sz="3600" b="1" i="0" u="none" strike="noStrike" kern="1200" cap="none" spc="0" normalizeH="0" baseline="0" dirty="0">
                <a:solidFill>
                  <a:srgbClr val="FF8A2D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15</a:t>
            </a:r>
            <a:r>
              <a:rPr kumimoji="0" lang="en-US" altLang="ko-KR" sz="1600" b="1" i="0" u="none" strike="noStrike" kern="1200" cap="none" spc="0" normalizeH="0" baseline="0" dirty="0">
                <a:solidFill>
                  <a:srgbClr val="FF8A2D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%</a:t>
            </a:r>
            <a:endParaRPr kumimoji="0" lang="en-US" altLang="ko-KR" sz="1600" b="1" i="0" u="none" strike="noStrike" kern="1200" cap="none" spc="0" normalizeH="0" baseline="0" dirty="0">
              <a:solidFill>
                <a:srgbClr val="FF8A2D"/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8" name="사각형: 둥근 모서리 7">
            <a:extLst>
              <a:ext uri="{FF2B5EF4-FFF2-40B4-BE49-F238E27FC236}">
                <a16:creationId xmlns:a16="http://schemas.microsoft.com/office/drawing/2014/main" id="{8F7AA2A7-55B1-E88E-F1BB-45FE35A30A85}"/>
              </a:ext>
            </a:extLst>
          </p:cNvPr>
          <p:cNvSpPr/>
          <p:nvPr/>
        </p:nvSpPr>
        <p:spPr>
          <a:xfrm>
            <a:off x="103885" y="725312"/>
            <a:ext cx="3095674" cy="408345"/>
          </a:xfrm>
          <a:prstGeom prst="round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>
                <a:solidFill>
                  <a:schemeClr val="tx1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S-1. </a:t>
            </a:r>
            <a:r>
              <a:rPr lang="ko-KR" altLang="en-US" dirty="0" err="1">
                <a:solidFill>
                  <a:schemeClr val="tx1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이안센트럴포레장유</a:t>
            </a:r>
            <a:r>
              <a:rPr lang="en-US" altLang="ko-KR" dirty="0">
                <a:solidFill>
                  <a:schemeClr val="tx1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1</a:t>
            </a:r>
            <a:r>
              <a:rPr lang="ko-KR" altLang="en-US" dirty="0">
                <a:solidFill>
                  <a:schemeClr val="tx1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단지</a:t>
            </a:r>
          </a:p>
        </p:txBody>
      </p:sp>
      <p:sp>
        <p:nvSpPr>
          <p:cNvPr id="3" name="TextBox 2">
            <a:hlinkClick r:id="rId2"/>
            <a:extLst>
              <a:ext uri="{FF2B5EF4-FFF2-40B4-BE49-F238E27FC236}">
                <a16:creationId xmlns:a16="http://schemas.microsoft.com/office/drawing/2014/main" id="{ED188ACB-F78B-CF3B-EDD8-87D8291EB78F}"/>
              </a:ext>
            </a:extLst>
          </p:cNvPr>
          <p:cNvSpPr txBox="1"/>
          <p:nvPr/>
        </p:nvSpPr>
        <p:spPr>
          <a:xfrm>
            <a:off x="12192000" y="656636"/>
            <a:ext cx="19228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err="1"/>
              <a:t>부자아내제인</a:t>
            </a:r>
            <a:endParaRPr lang="ko-KR" altLang="en-US" dirty="0"/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27EE134C-5DAE-5F21-2C79-05CB6055576B}"/>
              </a:ext>
            </a:extLst>
          </p:cNvPr>
          <p:cNvSpPr/>
          <p:nvPr/>
        </p:nvSpPr>
        <p:spPr>
          <a:xfrm>
            <a:off x="0" y="0"/>
            <a:ext cx="12192000" cy="489526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400" b="1" dirty="0">
                <a:solidFill>
                  <a:schemeClr val="bg1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단지분석 </a:t>
            </a:r>
            <a:r>
              <a:rPr lang="en-US" altLang="ko-KR" sz="1400" b="1" dirty="0">
                <a:solidFill>
                  <a:schemeClr val="bg1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– S-1. </a:t>
            </a:r>
            <a:r>
              <a:rPr lang="ko-KR" altLang="en-US" sz="1400" b="1" dirty="0" err="1">
                <a:solidFill>
                  <a:schemeClr val="bg1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장유동</a:t>
            </a:r>
            <a:r>
              <a:rPr lang="ko-KR" altLang="en-US" sz="1400" b="1" dirty="0">
                <a:solidFill>
                  <a:schemeClr val="bg1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 </a:t>
            </a:r>
          </a:p>
        </p:txBody>
      </p:sp>
      <p:pic>
        <p:nvPicPr>
          <p:cNvPr id="7" name="그림 6">
            <a:extLst>
              <a:ext uri="{FF2B5EF4-FFF2-40B4-BE49-F238E27FC236}">
                <a16:creationId xmlns:a16="http://schemas.microsoft.com/office/drawing/2014/main" id="{8ADE6781-377D-6C5E-30A9-5BD8402BF4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36934" y="1259617"/>
            <a:ext cx="2749810" cy="2421148"/>
          </a:xfrm>
          <a:prstGeom prst="rect">
            <a:avLst/>
          </a:prstGeom>
          <a:ln w="15875">
            <a:solidFill>
              <a:schemeClr val="tx1"/>
            </a:solidFill>
          </a:ln>
        </p:spPr>
      </p:pic>
      <p:pic>
        <p:nvPicPr>
          <p:cNvPr id="10" name="그림 9">
            <a:extLst>
              <a:ext uri="{FF2B5EF4-FFF2-40B4-BE49-F238E27FC236}">
                <a16:creationId xmlns:a16="http://schemas.microsoft.com/office/drawing/2014/main" id="{0D708586-FCD1-E711-6359-704287051EA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3284" y="3855868"/>
            <a:ext cx="2936876" cy="1076350"/>
          </a:xfrm>
          <a:prstGeom prst="rect">
            <a:avLst/>
          </a:prstGeom>
          <a:ln w="15875">
            <a:solidFill>
              <a:schemeClr val="tx1"/>
            </a:solidFill>
          </a:ln>
        </p:spPr>
      </p:pic>
      <p:graphicFrame>
        <p:nvGraphicFramePr>
          <p:cNvPr id="11" name="표 10">
            <a:extLst>
              <a:ext uri="{FF2B5EF4-FFF2-40B4-BE49-F238E27FC236}">
                <a16:creationId xmlns:a16="http://schemas.microsoft.com/office/drawing/2014/main" id="{EA6B938A-FA66-55E0-F10A-624391651CE0}"/>
              </a:ext>
            </a:extLst>
          </p:cNvPr>
          <p:cNvGraphicFramePr>
            <a:graphicFrameLocks noGrp="1"/>
          </p:cNvGraphicFramePr>
          <p:nvPr/>
        </p:nvGraphicFramePr>
        <p:xfrm>
          <a:off x="161070" y="5160152"/>
          <a:ext cx="2936876" cy="9725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9669">
                  <a:extLst>
                    <a:ext uri="{9D8B030D-6E8A-4147-A177-3AD203B41FA5}">
                      <a16:colId xmlns:a16="http://schemas.microsoft.com/office/drawing/2014/main" val="1754638359"/>
                    </a:ext>
                  </a:extLst>
                </a:gridCol>
                <a:gridCol w="989669">
                  <a:extLst>
                    <a:ext uri="{9D8B030D-6E8A-4147-A177-3AD203B41FA5}">
                      <a16:colId xmlns:a16="http://schemas.microsoft.com/office/drawing/2014/main" val="2975725959"/>
                    </a:ext>
                  </a:extLst>
                </a:gridCol>
                <a:gridCol w="957538">
                  <a:extLst>
                    <a:ext uri="{9D8B030D-6E8A-4147-A177-3AD203B41FA5}">
                      <a16:colId xmlns:a16="http://schemas.microsoft.com/office/drawing/2014/main" val="1530565623"/>
                    </a:ext>
                  </a:extLst>
                </a:gridCol>
              </a:tblGrid>
              <a:tr h="362936"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>
                          <a:solidFill>
                            <a:srgbClr val="00B0F0"/>
                          </a:solidFill>
                          <a:highlight>
                            <a:srgbClr val="FFFF00"/>
                          </a:highlight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23.11 </a:t>
                      </a:r>
                      <a:r>
                        <a:rPr lang="ko-KR" altLang="en-US" sz="1400" dirty="0">
                          <a:solidFill>
                            <a:srgbClr val="00B0F0"/>
                          </a:solidFill>
                          <a:highlight>
                            <a:srgbClr val="FFFF00"/>
                          </a:highlight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기준 네이버 호가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solidFill>
                          <a:srgbClr val="00B0F0"/>
                        </a:solidFill>
                        <a:latin typeface="경기천년제목 Bold" panose="02020803020101020101" pitchFamily="18" charset="-127"/>
                        <a:ea typeface="경기천년제목 Bold" panose="02020803020101020101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solidFill>
                          <a:srgbClr val="00B050"/>
                        </a:solidFill>
                        <a:latin typeface="경기천년제목 Bold" panose="02020803020101020101" pitchFamily="18" charset="-127"/>
                        <a:ea typeface="경기천년제목 Bold" panose="02020803020101020101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46325273"/>
                  </a:ext>
                </a:extLst>
              </a:tr>
              <a:tr h="23431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>
                          <a:solidFill>
                            <a:srgbClr val="FF0000"/>
                          </a:solidFill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매매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>
                          <a:solidFill>
                            <a:srgbClr val="0070C0"/>
                          </a:solidFill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전세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solidFill>
                            <a:schemeClr val="tx1"/>
                          </a:solidFill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전세가율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7421253"/>
                  </a:ext>
                </a:extLst>
              </a:tr>
              <a:tr h="20764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32,500</a:t>
                      </a:r>
                      <a:endParaRPr lang="ko-KR" altLang="en-US" sz="1400" dirty="0"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20,000</a:t>
                      </a:r>
                      <a:endParaRPr lang="ko-KR" altLang="en-US" sz="1400" dirty="0"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62%</a:t>
                      </a:r>
                      <a:endParaRPr lang="ko-KR" altLang="en-US" sz="1400" dirty="0"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140006"/>
                  </a:ext>
                </a:extLst>
              </a:tr>
            </a:tbl>
          </a:graphicData>
        </a:graphic>
      </p:graphicFrame>
      <p:pic>
        <p:nvPicPr>
          <p:cNvPr id="15" name="그림 14">
            <a:extLst>
              <a:ext uri="{FF2B5EF4-FFF2-40B4-BE49-F238E27FC236}">
                <a16:creationId xmlns:a16="http://schemas.microsoft.com/office/drawing/2014/main" id="{F298F3E8-1971-5AE1-AFE2-577BEE78033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89245" y="781051"/>
            <a:ext cx="2821144" cy="2350076"/>
          </a:xfrm>
          <a:prstGeom prst="rect">
            <a:avLst/>
          </a:prstGeom>
          <a:ln w="15875">
            <a:solidFill>
              <a:schemeClr val="tx1"/>
            </a:solidFill>
          </a:ln>
        </p:spPr>
      </p:pic>
      <p:pic>
        <p:nvPicPr>
          <p:cNvPr id="17" name="그림 16">
            <a:extLst>
              <a:ext uri="{FF2B5EF4-FFF2-40B4-BE49-F238E27FC236}">
                <a16:creationId xmlns:a16="http://schemas.microsoft.com/office/drawing/2014/main" id="{9100FE9A-0E90-E0BA-72DB-3808D21911F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30824" y="3427625"/>
            <a:ext cx="2910831" cy="2904611"/>
          </a:xfrm>
          <a:prstGeom prst="rect">
            <a:avLst/>
          </a:prstGeom>
          <a:ln w="15875">
            <a:solidFill>
              <a:schemeClr val="tx1"/>
            </a:solidFill>
          </a:ln>
        </p:spPr>
      </p:pic>
      <p:graphicFrame>
        <p:nvGraphicFramePr>
          <p:cNvPr id="18" name="표 24">
            <a:extLst>
              <a:ext uri="{FF2B5EF4-FFF2-40B4-BE49-F238E27FC236}">
                <a16:creationId xmlns:a16="http://schemas.microsoft.com/office/drawing/2014/main" id="{39F42226-F3E8-350F-E487-4331F64D406D}"/>
              </a:ext>
            </a:extLst>
          </p:cNvPr>
          <p:cNvGraphicFramePr>
            <a:graphicFrameLocks noGrp="1"/>
          </p:cNvGraphicFramePr>
          <p:nvPr/>
        </p:nvGraphicFramePr>
        <p:xfrm>
          <a:off x="6356351" y="781050"/>
          <a:ext cx="2797173" cy="1143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32391">
                  <a:extLst>
                    <a:ext uri="{9D8B030D-6E8A-4147-A177-3AD203B41FA5}">
                      <a16:colId xmlns:a16="http://schemas.microsoft.com/office/drawing/2014/main" val="3219045834"/>
                    </a:ext>
                  </a:extLst>
                </a:gridCol>
                <a:gridCol w="932391">
                  <a:extLst>
                    <a:ext uri="{9D8B030D-6E8A-4147-A177-3AD203B41FA5}">
                      <a16:colId xmlns:a16="http://schemas.microsoft.com/office/drawing/2014/main" val="855906887"/>
                    </a:ext>
                  </a:extLst>
                </a:gridCol>
                <a:gridCol w="932391">
                  <a:extLst>
                    <a:ext uri="{9D8B030D-6E8A-4147-A177-3AD203B41FA5}">
                      <a16:colId xmlns:a16="http://schemas.microsoft.com/office/drawing/2014/main" val="3069419114"/>
                    </a:ext>
                  </a:extLst>
                </a:gridCol>
              </a:tblGrid>
              <a:tr h="36293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solidFill>
                            <a:srgbClr val="FF0000"/>
                          </a:solidFill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환경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solidFill>
                            <a:srgbClr val="00B0F0"/>
                          </a:solidFill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학군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solidFill>
                            <a:srgbClr val="00B050"/>
                          </a:solidFill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교통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20048000"/>
                  </a:ext>
                </a:extLst>
              </a:tr>
              <a:tr h="20764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C</a:t>
                      </a:r>
                      <a:endParaRPr lang="ko-KR" altLang="en-US" dirty="0"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C</a:t>
                      </a:r>
                      <a:endParaRPr lang="ko-KR" altLang="en-US" dirty="0"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92981695"/>
                  </a:ext>
                </a:extLst>
              </a:tr>
              <a:tr h="37098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1km</a:t>
                      </a:r>
                      <a:r>
                        <a:rPr lang="ko-KR" altLang="en-US" sz="1050" dirty="0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내</a:t>
                      </a:r>
                      <a:endParaRPr lang="en-US" altLang="ko-KR" sz="1050" dirty="0"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  <a:p>
                      <a:pPr algn="ctr" latinLnBrk="1"/>
                      <a:r>
                        <a:rPr lang="ko-KR" altLang="en-US" sz="1050" dirty="0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백화점 없음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능동초</a:t>
                      </a: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17.7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1400" dirty="0"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82725130"/>
                  </a:ext>
                </a:extLst>
              </a:tr>
            </a:tbl>
          </a:graphicData>
        </a:graphic>
      </p:graphicFrame>
      <p:sp>
        <p:nvSpPr>
          <p:cNvPr id="19" name="직사각형 18">
            <a:extLst>
              <a:ext uri="{FF2B5EF4-FFF2-40B4-BE49-F238E27FC236}">
                <a16:creationId xmlns:a16="http://schemas.microsoft.com/office/drawing/2014/main" id="{87E578A7-268F-7772-4FDE-BFD557C1F769}"/>
              </a:ext>
            </a:extLst>
          </p:cNvPr>
          <p:cNvSpPr/>
          <p:nvPr/>
        </p:nvSpPr>
        <p:spPr>
          <a:xfrm>
            <a:off x="6372226" y="2080565"/>
            <a:ext cx="2810797" cy="160020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23</a:t>
            </a:r>
            <a:r>
              <a:rPr lang="ko-KR" altLang="en-US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년 따끈한 신축</a:t>
            </a:r>
            <a:r>
              <a:rPr lang="en-US" altLang="ko-KR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. 1</a:t>
            </a:r>
            <a:r>
              <a:rPr lang="ko-KR" altLang="en-US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단지 </a:t>
            </a:r>
            <a:r>
              <a:rPr lang="en-US" altLang="ko-KR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2</a:t>
            </a:r>
            <a:r>
              <a:rPr lang="ko-KR" altLang="en-US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단지 가 </a:t>
            </a:r>
            <a:r>
              <a:rPr lang="ko-KR" altLang="en-US" sz="1100" dirty="0" err="1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있는덕분에</a:t>
            </a:r>
            <a:r>
              <a:rPr lang="ko-KR" altLang="en-US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 전세가는 완전 흘러내리고 </a:t>
            </a:r>
            <a:r>
              <a:rPr lang="ko-KR" altLang="en-US" sz="1100" dirty="0" err="1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있는중이다</a:t>
            </a:r>
            <a:r>
              <a:rPr lang="en-US" altLang="ko-KR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. </a:t>
            </a:r>
            <a:r>
              <a:rPr lang="ko-KR" altLang="en-US" sz="1100" dirty="0" err="1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아내에코캐슬은</a:t>
            </a:r>
            <a:r>
              <a:rPr lang="ko-KR" altLang="en-US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 아직 재계약시기가 되지 않아서 </a:t>
            </a:r>
            <a:r>
              <a:rPr lang="ko-KR" altLang="en-US" sz="1100" dirty="0" err="1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괜찮은거</a:t>
            </a:r>
            <a:r>
              <a:rPr lang="ko-KR" altLang="en-US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 </a:t>
            </a:r>
            <a:r>
              <a:rPr lang="ko-KR" altLang="en-US" sz="1100" dirty="0" err="1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같아보임</a:t>
            </a:r>
            <a:r>
              <a:rPr lang="en-US" altLang="ko-KR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. </a:t>
            </a:r>
            <a:r>
              <a:rPr lang="ko-KR" altLang="en-US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가운데를 </a:t>
            </a:r>
            <a:r>
              <a:rPr lang="ko-KR" altLang="en-US" sz="1100" dirty="0" err="1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보고있는</a:t>
            </a:r>
            <a:r>
              <a:rPr lang="ko-KR" altLang="en-US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 </a:t>
            </a:r>
            <a:r>
              <a:rPr lang="ko-KR" altLang="en-US" sz="1100" dirty="0" err="1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단지배치이라</a:t>
            </a:r>
            <a:r>
              <a:rPr lang="ko-KR" altLang="en-US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 앞으로 </a:t>
            </a:r>
            <a:r>
              <a:rPr lang="ko-KR" altLang="en-US" sz="1100" dirty="0" err="1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동간거리는</a:t>
            </a:r>
            <a:r>
              <a:rPr lang="ko-KR" altLang="en-US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 무난한데 </a:t>
            </a:r>
            <a:r>
              <a:rPr lang="ko-KR" altLang="en-US" sz="1100" dirty="0" err="1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높은애들이</a:t>
            </a:r>
            <a:r>
              <a:rPr lang="ko-KR" altLang="en-US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 빽빽하니 너무 답답한 </a:t>
            </a:r>
            <a:r>
              <a:rPr lang="ko-KR" altLang="en-US" sz="1100" dirty="0" err="1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느낌이든다</a:t>
            </a:r>
            <a:r>
              <a:rPr lang="en-US" altLang="ko-KR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. </a:t>
            </a:r>
            <a:r>
              <a:rPr lang="ko-KR" altLang="en-US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대안이 많지 않을까</a:t>
            </a:r>
            <a:r>
              <a:rPr lang="en-US" altLang="ko-KR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?</a:t>
            </a:r>
          </a:p>
        </p:txBody>
      </p:sp>
      <p:pic>
        <p:nvPicPr>
          <p:cNvPr id="21" name="그림 20">
            <a:extLst>
              <a:ext uri="{FF2B5EF4-FFF2-40B4-BE49-F238E27FC236}">
                <a16:creationId xmlns:a16="http://schemas.microsoft.com/office/drawing/2014/main" id="{B82B11B3-FDA5-4D23-211E-78DEBC384EF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85734" y="3855868"/>
            <a:ext cx="2765437" cy="2479477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23" name="그림 22">
            <a:extLst>
              <a:ext uri="{FF2B5EF4-FFF2-40B4-BE49-F238E27FC236}">
                <a16:creationId xmlns:a16="http://schemas.microsoft.com/office/drawing/2014/main" id="{79E1C349-579A-F898-32E6-7E2C320F302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342472" y="781050"/>
            <a:ext cx="2437286" cy="5551185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4192483737"/>
      </p:ext>
    </p:extLst>
  </p:cSld>
  <p:clrMapOvr>
    <a:masterClrMapping/>
  </p:clrMapOvr>
  <p:transition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양쪽 모서리가 둥근 사각형 168"/>
          <p:cNvSpPr/>
          <p:nvPr/>
        </p:nvSpPr>
        <p:spPr>
          <a:xfrm rot="5400000">
            <a:off x="13078304" y="3303255"/>
            <a:ext cx="907577" cy="1003308"/>
          </a:xfrm>
          <a:prstGeom prst="round2SameRect">
            <a:avLst>
              <a:gd name="adj1" fmla="val 16667"/>
              <a:gd name="adj2" fmla="val 0"/>
            </a:avLst>
          </a:prstGeom>
          <a:solidFill>
            <a:schemeClr val="bg1"/>
          </a:solidFill>
          <a:ln w="28575">
            <a:solidFill>
              <a:srgbClr val="4C474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457200" marR="0" lvl="1" indent="0" algn="l" defTabSz="914400" rtl="0" eaLnBrk="1" latin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endParaRPr kumimoji="0" lang="ko-KR" altLang="en-US" sz="1000" b="0" i="0" u="none" strike="noStrike" kern="1200" cap="none" spc="0" normalizeH="0" baseline="0">
              <a:solidFill>
                <a:prstClr val="white"/>
              </a:solidFill>
              <a:effectLst/>
              <a:uLnTx/>
              <a:uFillTx/>
              <a:latin typeface="맑은 고딕"/>
              <a:ea typeface="맑은 고딕"/>
              <a:cs typeface="+mn-cs"/>
            </a:endParaRPr>
          </a:p>
        </p:txBody>
      </p:sp>
      <p:sp>
        <p:nvSpPr>
          <p:cNvPr id="168" name="직사각형 167"/>
          <p:cNvSpPr/>
          <p:nvPr/>
        </p:nvSpPr>
        <p:spPr>
          <a:xfrm>
            <a:off x="13723392" y="5009620"/>
            <a:ext cx="899605" cy="6368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r>
              <a:rPr kumimoji="0" lang="en-US" altLang="ko-KR" sz="3600" b="1" i="0" u="none" strike="noStrike" kern="1200" cap="none" spc="0" normalizeH="0" baseline="0">
                <a:solidFill>
                  <a:srgbClr val="FF8A2D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15</a:t>
            </a:r>
            <a:r>
              <a:rPr kumimoji="0" lang="en-US" altLang="ko-KR" sz="1600" b="1" i="0" u="none" strike="noStrike" kern="1200" cap="none" spc="0" normalizeH="0" baseline="0">
                <a:solidFill>
                  <a:srgbClr val="FF8A2D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%</a:t>
            </a:r>
            <a:endParaRPr kumimoji="0" lang="en-US" altLang="ko-KR" sz="1600" b="1" i="0" u="none" strike="noStrike" kern="1200" cap="none" spc="0" normalizeH="0" baseline="0">
              <a:solidFill>
                <a:srgbClr val="FF8A2D"/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173" name="직사각형 172"/>
          <p:cNvSpPr/>
          <p:nvPr/>
        </p:nvSpPr>
        <p:spPr>
          <a:xfrm>
            <a:off x="14418125" y="3481744"/>
            <a:ext cx="89960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r>
              <a:rPr kumimoji="0" lang="en-US" altLang="ko-KR" sz="3600" b="1" i="0" u="none" strike="noStrike" kern="1200" cap="none" spc="0" normalizeH="0" baseline="0">
                <a:solidFill>
                  <a:srgbClr val="FF8A2D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15</a:t>
            </a:r>
            <a:r>
              <a:rPr kumimoji="0" lang="en-US" altLang="ko-KR" sz="1600" b="1" i="0" u="none" strike="noStrike" kern="1200" cap="none" spc="0" normalizeH="0" baseline="0">
                <a:solidFill>
                  <a:srgbClr val="FF8A2D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%</a:t>
            </a:r>
            <a:endParaRPr kumimoji="0" lang="en-US" altLang="ko-KR" sz="1600" b="1" i="0" u="none" strike="noStrike" kern="1200" cap="none" spc="0" normalizeH="0" baseline="0">
              <a:solidFill>
                <a:srgbClr val="FF8A2D"/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181" name="양쪽 모서리가 둥근 사각형 180"/>
          <p:cNvSpPr/>
          <p:nvPr/>
        </p:nvSpPr>
        <p:spPr>
          <a:xfrm rot="5400000">
            <a:off x="12576649" y="4541146"/>
            <a:ext cx="907577" cy="1003308"/>
          </a:xfrm>
          <a:prstGeom prst="round2SameRect">
            <a:avLst>
              <a:gd name="adj1" fmla="val 16667"/>
              <a:gd name="adj2" fmla="val 0"/>
            </a:avLst>
          </a:prstGeom>
          <a:solidFill>
            <a:schemeClr val="bg1"/>
          </a:solidFill>
          <a:ln w="28575">
            <a:solidFill>
              <a:srgbClr val="4C474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457200" marR="0" lvl="1" indent="0" algn="l" defTabSz="914400" rtl="0" eaLnBrk="1" latin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endParaRPr kumimoji="0" lang="ko-KR" altLang="en-US" sz="1000" b="0" i="0" u="none" strike="noStrike" kern="1200" cap="none" spc="0" normalizeH="0" baseline="0">
              <a:solidFill>
                <a:prstClr val="white"/>
              </a:solidFill>
              <a:effectLst/>
              <a:uLnTx/>
              <a:uFillTx/>
              <a:latin typeface="맑은 고딕"/>
              <a:ea typeface="맑은 고딕"/>
              <a:cs typeface="+mn-cs"/>
            </a:endParaRPr>
          </a:p>
        </p:txBody>
      </p:sp>
      <p:sp>
        <p:nvSpPr>
          <p:cNvPr id="182" name="직사각형 181"/>
          <p:cNvSpPr/>
          <p:nvPr/>
        </p:nvSpPr>
        <p:spPr>
          <a:xfrm>
            <a:off x="13134142" y="2142479"/>
            <a:ext cx="89960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r>
              <a:rPr kumimoji="0" lang="en-US" altLang="ko-KR" sz="3600" b="1" i="0" u="none" strike="noStrike" kern="1200" cap="none" spc="0" normalizeH="0" baseline="0" dirty="0">
                <a:solidFill>
                  <a:srgbClr val="FF8A2D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15</a:t>
            </a:r>
            <a:r>
              <a:rPr kumimoji="0" lang="en-US" altLang="ko-KR" sz="1600" b="1" i="0" u="none" strike="noStrike" kern="1200" cap="none" spc="0" normalizeH="0" baseline="0" dirty="0">
                <a:solidFill>
                  <a:srgbClr val="FF8A2D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%</a:t>
            </a:r>
            <a:endParaRPr kumimoji="0" lang="en-US" altLang="ko-KR" sz="1600" b="1" i="0" u="none" strike="noStrike" kern="1200" cap="none" spc="0" normalizeH="0" baseline="0" dirty="0">
              <a:solidFill>
                <a:srgbClr val="FF8A2D"/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8" name="사각형: 둥근 모서리 7">
            <a:extLst>
              <a:ext uri="{FF2B5EF4-FFF2-40B4-BE49-F238E27FC236}">
                <a16:creationId xmlns:a16="http://schemas.microsoft.com/office/drawing/2014/main" id="{8F7AA2A7-55B1-E88E-F1BB-45FE35A30A85}"/>
              </a:ext>
            </a:extLst>
          </p:cNvPr>
          <p:cNvSpPr/>
          <p:nvPr/>
        </p:nvSpPr>
        <p:spPr>
          <a:xfrm>
            <a:off x="103885" y="725312"/>
            <a:ext cx="3095674" cy="408345"/>
          </a:xfrm>
          <a:prstGeom prst="round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>
                <a:solidFill>
                  <a:schemeClr val="tx1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S-1. </a:t>
            </a:r>
            <a:r>
              <a:rPr lang="ko-KR" altLang="en-US" dirty="0" err="1">
                <a:solidFill>
                  <a:schemeClr val="tx1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이안센트럴포레장유</a:t>
            </a:r>
            <a:r>
              <a:rPr lang="en-US" altLang="ko-KR" dirty="0">
                <a:solidFill>
                  <a:schemeClr val="tx1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2</a:t>
            </a:r>
            <a:r>
              <a:rPr lang="ko-KR" altLang="en-US" dirty="0">
                <a:solidFill>
                  <a:schemeClr val="tx1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단지</a:t>
            </a:r>
          </a:p>
        </p:txBody>
      </p:sp>
      <p:sp>
        <p:nvSpPr>
          <p:cNvPr id="3" name="TextBox 2">
            <a:hlinkClick r:id="rId2"/>
            <a:extLst>
              <a:ext uri="{FF2B5EF4-FFF2-40B4-BE49-F238E27FC236}">
                <a16:creationId xmlns:a16="http://schemas.microsoft.com/office/drawing/2014/main" id="{ED188ACB-F78B-CF3B-EDD8-87D8291EB78F}"/>
              </a:ext>
            </a:extLst>
          </p:cNvPr>
          <p:cNvSpPr txBox="1"/>
          <p:nvPr/>
        </p:nvSpPr>
        <p:spPr>
          <a:xfrm>
            <a:off x="12192000" y="656636"/>
            <a:ext cx="19228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err="1"/>
              <a:t>부자아내제인</a:t>
            </a:r>
            <a:endParaRPr lang="ko-KR" altLang="en-US" dirty="0"/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27EE134C-5DAE-5F21-2C79-05CB6055576B}"/>
              </a:ext>
            </a:extLst>
          </p:cNvPr>
          <p:cNvSpPr/>
          <p:nvPr/>
        </p:nvSpPr>
        <p:spPr>
          <a:xfrm>
            <a:off x="0" y="0"/>
            <a:ext cx="12192000" cy="489526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400" b="1" dirty="0">
                <a:solidFill>
                  <a:schemeClr val="bg1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단지분석 </a:t>
            </a:r>
            <a:r>
              <a:rPr lang="en-US" altLang="ko-KR" sz="1400" b="1" dirty="0">
                <a:solidFill>
                  <a:schemeClr val="bg1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– S-1. </a:t>
            </a:r>
            <a:r>
              <a:rPr lang="ko-KR" altLang="en-US" sz="1400" b="1" dirty="0" err="1">
                <a:solidFill>
                  <a:schemeClr val="bg1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장유동</a:t>
            </a:r>
            <a:r>
              <a:rPr lang="ko-KR" altLang="en-US" sz="1400" b="1" dirty="0">
                <a:solidFill>
                  <a:schemeClr val="bg1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 </a:t>
            </a:r>
          </a:p>
        </p:txBody>
      </p:sp>
      <p:pic>
        <p:nvPicPr>
          <p:cNvPr id="7" name="그림 6">
            <a:extLst>
              <a:ext uri="{FF2B5EF4-FFF2-40B4-BE49-F238E27FC236}">
                <a16:creationId xmlns:a16="http://schemas.microsoft.com/office/drawing/2014/main" id="{8ADE6781-377D-6C5E-30A9-5BD8402BF4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36934" y="1259617"/>
            <a:ext cx="2749810" cy="2421148"/>
          </a:xfrm>
          <a:prstGeom prst="rect">
            <a:avLst/>
          </a:prstGeom>
          <a:ln w="15875">
            <a:solidFill>
              <a:schemeClr val="tx1"/>
            </a:solidFill>
          </a:ln>
        </p:spPr>
      </p:pic>
      <p:pic>
        <p:nvPicPr>
          <p:cNvPr id="10" name="그림 9">
            <a:extLst>
              <a:ext uri="{FF2B5EF4-FFF2-40B4-BE49-F238E27FC236}">
                <a16:creationId xmlns:a16="http://schemas.microsoft.com/office/drawing/2014/main" id="{0D708586-FCD1-E711-6359-704287051EA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3284" y="3806725"/>
            <a:ext cx="2936876" cy="1202895"/>
          </a:xfrm>
          <a:prstGeom prst="rect">
            <a:avLst/>
          </a:prstGeom>
          <a:ln w="15875">
            <a:solidFill>
              <a:schemeClr val="tx1"/>
            </a:solidFill>
          </a:ln>
        </p:spPr>
      </p:pic>
      <p:graphicFrame>
        <p:nvGraphicFramePr>
          <p:cNvPr id="11" name="표 10">
            <a:extLst>
              <a:ext uri="{FF2B5EF4-FFF2-40B4-BE49-F238E27FC236}">
                <a16:creationId xmlns:a16="http://schemas.microsoft.com/office/drawing/2014/main" id="{EA6B938A-FA66-55E0-F10A-624391651CE0}"/>
              </a:ext>
            </a:extLst>
          </p:cNvPr>
          <p:cNvGraphicFramePr>
            <a:graphicFrameLocks noGrp="1"/>
          </p:cNvGraphicFramePr>
          <p:nvPr/>
        </p:nvGraphicFramePr>
        <p:xfrm>
          <a:off x="161070" y="5160152"/>
          <a:ext cx="2936876" cy="9725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9669">
                  <a:extLst>
                    <a:ext uri="{9D8B030D-6E8A-4147-A177-3AD203B41FA5}">
                      <a16:colId xmlns:a16="http://schemas.microsoft.com/office/drawing/2014/main" val="1754638359"/>
                    </a:ext>
                  </a:extLst>
                </a:gridCol>
                <a:gridCol w="989669">
                  <a:extLst>
                    <a:ext uri="{9D8B030D-6E8A-4147-A177-3AD203B41FA5}">
                      <a16:colId xmlns:a16="http://schemas.microsoft.com/office/drawing/2014/main" val="2975725959"/>
                    </a:ext>
                  </a:extLst>
                </a:gridCol>
                <a:gridCol w="957538">
                  <a:extLst>
                    <a:ext uri="{9D8B030D-6E8A-4147-A177-3AD203B41FA5}">
                      <a16:colId xmlns:a16="http://schemas.microsoft.com/office/drawing/2014/main" val="1530565623"/>
                    </a:ext>
                  </a:extLst>
                </a:gridCol>
              </a:tblGrid>
              <a:tr h="362936"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>
                          <a:solidFill>
                            <a:srgbClr val="00B0F0"/>
                          </a:solidFill>
                          <a:highlight>
                            <a:srgbClr val="FFFF00"/>
                          </a:highlight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23.11 </a:t>
                      </a:r>
                      <a:r>
                        <a:rPr lang="ko-KR" altLang="en-US" sz="1400" dirty="0">
                          <a:solidFill>
                            <a:srgbClr val="00B0F0"/>
                          </a:solidFill>
                          <a:highlight>
                            <a:srgbClr val="FFFF00"/>
                          </a:highlight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기준 네이버 호가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solidFill>
                          <a:srgbClr val="00B0F0"/>
                        </a:solidFill>
                        <a:latin typeface="경기천년제목 Bold" panose="02020803020101020101" pitchFamily="18" charset="-127"/>
                        <a:ea typeface="경기천년제목 Bold" panose="02020803020101020101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solidFill>
                          <a:srgbClr val="00B050"/>
                        </a:solidFill>
                        <a:latin typeface="경기천년제목 Bold" panose="02020803020101020101" pitchFamily="18" charset="-127"/>
                        <a:ea typeface="경기천년제목 Bold" panose="02020803020101020101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46325273"/>
                  </a:ext>
                </a:extLst>
              </a:tr>
              <a:tr h="23431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>
                          <a:solidFill>
                            <a:srgbClr val="FF0000"/>
                          </a:solidFill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매매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>
                          <a:solidFill>
                            <a:srgbClr val="0070C0"/>
                          </a:solidFill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전세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solidFill>
                            <a:schemeClr val="tx1"/>
                          </a:solidFill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전세가율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7421253"/>
                  </a:ext>
                </a:extLst>
              </a:tr>
              <a:tr h="20764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31,000</a:t>
                      </a:r>
                      <a:endParaRPr lang="ko-KR" altLang="en-US" sz="1400" dirty="0"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20,000</a:t>
                      </a:r>
                      <a:endParaRPr lang="ko-KR" altLang="en-US" sz="1400" dirty="0"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65%</a:t>
                      </a:r>
                      <a:endParaRPr lang="ko-KR" altLang="en-US" sz="1400" dirty="0"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140006"/>
                  </a:ext>
                </a:extLst>
              </a:tr>
            </a:tbl>
          </a:graphicData>
        </a:graphic>
      </p:graphicFrame>
      <p:pic>
        <p:nvPicPr>
          <p:cNvPr id="15" name="그림 14">
            <a:extLst>
              <a:ext uri="{FF2B5EF4-FFF2-40B4-BE49-F238E27FC236}">
                <a16:creationId xmlns:a16="http://schemas.microsoft.com/office/drawing/2014/main" id="{F298F3E8-1971-5AE1-AFE2-577BEE78033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89245" y="781050"/>
            <a:ext cx="2821144" cy="2331605"/>
          </a:xfrm>
          <a:prstGeom prst="rect">
            <a:avLst/>
          </a:prstGeom>
          <a:ln w="15875">
            <a:solidFill>
              <a:schemeClr val="tx1"/>
            </a:solidFill>
          </a:ln>
        </p:spPr>
      </p:pic>
      <p:pic>
        <p:nvPicPr>
          <p:cNvPr id="17" name="그림 16">
            <a:extLst>
              <a:ext uri="{FF2B5EF4-FFF2-40B4-BE49-F238E27FC236}">
                <a16:creationId xmlns:a16="http://schemas.microsoft.com/office/drawing/2014/main" id="{9100FE9A-0E90-E0BA-72DB-3808D21911F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30824" y="3430708"/>
            <a:ext cx="2910831" cy="2898444"/>
          </a:xfrm>
          <a:prstGeom prst="rect">
            <a:avLst/>
          </a:prstGeom>
          <a:ln w="15875">
            <a:solidFill>
              <a:schemeClr val="tx1"/>
            </a:solidFill>
          </a:ln>
        </p:spPr>
      </p:pic>
      <p:graphicFrame>
        <p:nvGraphicFramePr>
          <p:cNvPr id="18" name="표 24">
            <a:extLst>
              <a:ext uri="{FF2B5EF4-FFF2-40B4-BE49-F238E27FC236}">
                <a16:creationId xmlns:a16="http://schemas.microsoft.com/office/drawing/2014/main" id="{39F42226-F3E8-350F-E487-4331F64D406D}"/>
              </a:ext>
            </a:extLst>
          </p:cNvPr>
          <p:cNvGraphicFramePr>
            <a:graphicFrameLocks noGrp="1"/>
          </p:cNvGraphicFramePr>
          <p:nvPr/>
        </p:nvGraphicFramePr>
        <p:xfrm>
          <a:off x="6356351" y="781050"/>
          <a:ext cx="2797173" cy="1143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32391">
                  <a:extLst>
                    <a:ext uri="{9D8B030D-6E8A-4147-A177-3AD203B41FA5}">
                      <a16:colId xmlns:a16="http://schemas.microsoft.com/office/drawing/2014/main" val="3219045834"/>
                    </a:ext>
                  </a:extLst>
                </a:gridCol>
                <a:gridCol w="932391">
                  <a:extLst>
                    <a:ext uri="{9D8B030D-6E8A-4147-A177-3AD203B41FA5}">
                      <a16:colId xmlns:a16="http://schemas.microsoft.com/office/drawing/2014/main" val="855906887"/>
                    </a:ext>
                  </a:extLst>
                </a:gridCol>
                <a:gridCol w="932391">
                  <a:extLst>
                    <a:ext uri="{9D8B030D-6E8A-4147-A177-3AD203B41FA5}">
                      <a16:colId xmlns:a16="http://schemas.microsoft.com/office/drawing/2014/main" val="3069419114"/>
                    </a:ext>
                  </a:extLst>
                </a:gridCol>
              </a:tblGrid>
              <a:tr h="36293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solidFill>
                            <a:srgbClr val="FF0000"/>
                          </a:solidFill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환경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solidFill>
                            <a:srgbClr val="00B0F0"/>
                          </a:solidFill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학군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solidFill>
                            <a:srgbClr val="00B050"/>
                          </a:solidFill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교통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20048000"/>
                  </a:ext>
                </a:extLst>
              </a:tr>
              <a:tr h="20764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C</a:t>
                      </a:r>
                      <a:endParaRPr lang="ko-KR" altLang="en-US" dirty="0"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C</a:t>
                      </a:r>
                      <a:endParaRPr lang="ko-KR" altLang="en-US" dirty="0"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92981695"/>
                  </a:ext>
                </a:extLst>
              </a:tr>
              <a:tr h="37098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1km</a:t>
                      </a:r>
                      <a:r>
                        <a:rPr lang="ko-KR" altLang="en-US" sz="1050" dirty="0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내</a:t>
                      </a:r>
                      <a:endParaRPr lang="en-US" altLang="ko-KR" sz="1050" dirty="0"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  <a:p>
                      <a:pPr algn="ctr" latinLnBrk="1"/>
                      <a:r>
                        <a:rPr lang="ko-KR" altLang="en-US" sz="1050" dirty="0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백화점 없음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능동초</a:t>
                      </a: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17.7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1400" dirty="0"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82725130"/>
                  </a:ext>
                </a:extLst>
              </a:tr>
            </a:tbl>
          </a:graphicData>
        </a:graphic>
      </p:graphicFrame>
      <p:sp>
        <p:nvSpPr>
          <p:cNvPr id="19" name="직사각형 18">
            <a:extLst>
              <a:ext uri="{FF2B5EF4-FFF2-40B4-BE49-F238E27FC236}">
                <a16:creationId xmlns:a16="http://schemas.microsoft.com/office/drawing/2014/main" id="{87E578A7-268F-7772-4FDE-BFD557C1F769}"/>
              </a:ext>
            </a:extLst>
          </p:cNvPr>
          <p:cNvSpPr/>
          <p:nvPr/>
        </p:nvSpPr>
        <p:spPr>
          <a:xfrm>
            <a:off x="6372226" y="2080565"/>
            <a:ext cx="2810797" cy="160020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23</a:t>
            </a:r>
            <a:r>
              <a:rPr lang="ko-KR" altLang="en-US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년 따끈한 신축</a:t>
            </a:r>
            <a:r>
              <a:rPr lang="en-US" altLang="ko-KR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. </a:t>
            </a:r>
            <a:r>
              <a:rPr lang="ko-KR" altLang="en-US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아직 내부 미정산금으로 인해 </a:t>
            </a:r>
            <a:r>
              <a:rPr lang="ko-KR" altLang="en-US" sz="1100" dirty="0" err="1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유치권행사중인곳도</a:t>
            </a:r>
            <a:r>
              <a:rPr lang="ko-KR" altLang="en-US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 있음</a:t>
            </a:r>
            <a:r>
              <a:rPr lang="en-US" altLang="ko-KR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. </a:t>
            </a:r>
            <a:r>
              <a:rPr lang="ko-KR" altLang="en-US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학교를 가고 하려면 너무나 </a:t>
            </a:r>
            <a:r>
              <a:rPr lang="ko-KR" altLang="en-US" sz="1100" dirty="0" err="1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긴도로를</a:t>
            </a:r>
            <a:r>
              <a:rPr lang="ko-KR" altLang="en-US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 </a:t>
            </a:r>
            <a:r>
              <a:rPr lang="ko-KR" altLang="en-US" sz="1100" dirty="0" err="1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건너야함</a:t>
            </a:r>
            <a:r>
              <a:rPr lang="en-US" altLang="ko-KR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. </a:t>
            </a:r>
            <a:r>
              <a:rPr lang="ko-KR" altLang="en-US" sz="1100" dirty="0" err="1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아이키우기엔</a:t>
            </a:r>
            <a:r>
              <a:rPr lang="ko-KR" altLang="en-US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 답도 </a:t>
            </a:r>
            <a:r>
              <a:rPr lang="ko-KR" altLang="en-US" sz="1100" dirty="0" err="1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없어보임</a:t>
            </a:r>
            <a:r>
              <a:rPr lang="en-US" altLang="ko-KR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. </a:t>
            </a:r>
            <a:r>
              <a:rPr lang="ko-KR" altLang="en-US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역시 물건들이 많이 풀려 전세가 흘러 내리는 중</a:t>
            </a:r>
            <a:r>
              <a:rPr lang="en-US" altLang="ko-KR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. </a:t>
            </a:r>
            <a:r>
              <a:rPr lang="ko-KR" altLang="en-US" sz="1100" dirty="0" err="1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이가격이면</a:t>
            </a:r>
            <a:r>
              <a:rPr lang="ko-KR" altLang="en-US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 다른 대안이 </a:t>
            </a:r>
            <a:r>
              <a:rPr lang="ko-KR" altLang="en-US" sz="1100" dirty="0" err="1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많아보임</a:t>
            </a:r>
            <a:r>
              <a:rPr lang="en-US" altLang="ko-KR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.</a:t>
            </a:r>
          </a:p>
        </p:txBody>
      </p:sp>
      <p:pic>
        <p:nvPicPr>
          <p:cNvPr id="21" name="그림 20">
            <a:extLst>
              <a:ext uri="{FF2B5EF4-FFF2-40B4-BE49-F238E27FC236}">
                <a16:creationId xmlns:a16="http://schemas.microsoft.com/office/drawing/2014/main" id="{B82B11B3-FDA5-4D23-211E-78DEBC384EF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72226" y="3855868"/>
            <a:ext cx="2778946" cy="2479477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23" name="그림 22">
            <a:extLst>
              <a:ext uri="{FF2B5EF4-FFF2-40B4-BE49-F238E27FC236}">
                <a16:creationId xmlns:a16="http://schemas.microsoft.com/office/drawing/2014/main" id="{79E1C349-579A-F898-32E6-7E2C320F302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342472" y="781050"/>
            <a:ext cx="2437286" cy="5548102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353073006"/>
      </p:ext>
    </p:extLst>
  </p:cSld>
  <p:clrMapOvr>
    <a:masterClrMapping/>
  </p:clrMapOvr>
  <p:transition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양쪽 모서리가 둥근 사각형 168"/>
          <p:cNvSpPr/>
          <p:nvPr/>
        </p:nvSpPr>
        <p:spPr>
          <a:xfrm rot="5400000">
            <a:off x="13078304" y="3303255"/>
            <a:ext cx="907577" cy="1003308"/>
          </a:xfrm>
          <a:prstGeom prst="round2SameRect">
            <a:avLst>
              <a:gd name="adj1" fmla="val 16667"/>
              <a:gd name="adj2" fmla="val 0"/>
            </a:avLst>
          </a:prstGeom>
          <a:solidFill>
            <a:schemeClr val="bg1"/>
          </a:solidFill>
          <a:ln w="28575">
            <a:solidFill>
              <a:srgbClr val="4C474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457200" marR="0" lvl="1" indent="0" algn="l" defTabSz="914400" rtl="0" eaLnBrk="1" latin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endParaRPr kumimoji="0" lang="ko-KR" altLang="en-US" sz="1000" b="0" i="0" u="none" strike="noStrike" kern="1200" cap="none" spc="0" normalizeH="0" baseline="0">
              <a:solidFill>
                <a:prstClr val="white"/>
              </a:solidFill>
              <a:effectLst/>
              <a:uLnTx/>
              <a:uFillTx/>
              <a:latin typeface="맑은 고딕"/>
              <a:ea typeface="맑은 고딕"/>
              <a:cs typeface="+mn-cs"/>
            </a:endParaRPr>
          </a:p>
        </p:txBody>
      </p:sp>
      <p:sp>
        <p:nvSpPr>
          <p:cNvPr id="168" name="직사각형 167"/>
          <p:cNvSpPr/>
          <p:nvPr/>
        </p:nvSpPr>
        <p:spPr>
          <a:xfrm>
            <a:off x="13723392" y="5009620"/>
            <a:ext cx="899605" cy="6368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r>
              <a:rPr kumimoji="0" lang="en-US" altLang="ko-KR" sz="3600" b="1" i="0" u="none" strike="noStrike" kern="1200" cap="none" spc="0" normalizeH="0" baseline="0">
                <a:solidFill>
                  <a:srgbClr val="FF8A2D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15</a:t>
            </a:r>
            <a:r>
              <a:rPr kumimoji="0" lang="en-US" altLang="ko-KR" sz="1600" b="1" i="0" u="none" strike="noStrike" kern="1200" cap="none" spc="0" normalizeH="0" baseline="0">
                <a:solidFill>
                  <a:srgbClr val="FF8A2D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%</a:t>
            </a:r>
            <a:endParaRPr kumimoji="0" lang="en-US" altLang="ko-KR" sz="1600" b="1" i="0" u="none" strike="noStrike" kern="1200" cap="none" spc="0" normalizeH="0" baseline="0">
              <a:solidFill>
                <a:srgbClr val="FF8A2D"/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173" name="직사각형 172"/>
          <p:cNvSpPr/>
          <p:nvPr/>
        </p:nvSpPr>
        <p:spPr>
          <a:xfrm>
            <a:off x="14418125" y="3481744"/>
            <a:ext cx="89960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r>
              <a:rPr kumimoji="0" lang="en-US" altLang="ko-KR" sz="3600" b="1" i="0" u="none" strike="noStrike" kern="1200" cap="none" spc="0" normalizeH="0" baseline="0">
                <a:solidFill>
                  <a:srgbClr val="FF8A2D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15</a:t>
            </a:r>
            <a:r>
              <a:rPr kumimoji="0" lang="en-US" altLang="ko-KR" sz="1600" b="1" i="0" u="none" strike="noStrike" kern="1200" cap="none" spc="0" normalizeH="0" baseline="0">
                <a:solidFill>
                  <a:srgbClr val="FF8A2D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%</a:t>
            </a:r>
            <a:endParaRPr kumimoji="0" lang="en-US" altLang="ko-KR" sz="1600" b="1" i="0" u="none" strike="noStrike" kern="1200" cap="none" spc="0" normalizeH="0" baseline="0">
              <a:solidFill>
                <a:srgbClr val="FF8A2D"/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181" name="양쪽 모서리가 둥근 사각형 180"/>
          <p:cNvSpPr/>
          <p:nvPr/>
        </p:nvSpPr>
        <p:spPr>
          <a:xfrm rot="5400000">
            <a:off x="12576649" y="4541146"/>
            <a:ext cx="907577" cy="1003308"/>
          </a:xfrm>
          <a:prstGeom prst="round2SameRect">
            <a:avLst>
              <a:gd name="adj1" fmla="val 16667"/>
              <a:gd name="adj2" fmla="val 0"/>
            </a:avLst>
          </a:prstGeom>
          <a:solidFill>
            <a:schemeClr val="bg1"/>
          </a:solidFill>
          <a:ln w="28575">
            <a:solidFill>
              <a:srgbClr val="4C474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457200" marR="0" lvl="1" indent="0" algn="l" defTabSz="914400" rtl="0" eaLnBrk="1" latin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endParaRPr kumimoji="0" lang="ko-KR" altLang="en-US" sz="1000" b="0" i="0" u="none" strike="noStrike" kern="1200" cap="none" spc="0" normalizeH="0" baseline="0">
              <a:solidFill>
                <a:prstClr val="white"/>
              </a:solidFill>
              <a:effectLst/>
              <a:uLnTx/>
              <a:uFillTx/>
              <a:latin typeface="맑은 고딕"/>
              <a:ea typeface="맑은 고딕"/>
              <a:cs typeface="+mn-cs"/>
            </a:endParaRPr>
          </a:p>
        </p:txBody>
      </p:sp>
      <p:sp>
        <p:nvSpPr>
          <p:cNvPr id="182" name="직사각형 181"/>
          <p:cNvSpPr/>
          <p:nvPr/>
        </p:nvSpPr>
        <p:spPr>
          <a:xfrm>
            <a:off x="13134142" y="2142479"/>
            <a:ext cx="89960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r>
              <a:rPr kumimoji="0" lang="en-US" altLang="ko-KR" sz="3600" b="1" i="0" u="none" strike="noStrike" kern="1200" cap="none" spc="0" normalizeH="0" baseline="0" dirty="0">
                <a:solidFill>
                  <a:srgbClr val="FF8A2D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15</a:t>
            </a:r>
            <a:r>
              <a:rPr kumimoji="0" lang="en-US" altLang="ko-KR" sz="1600" b="1" i="0" u="none" strike="noStrike" kern="1200" cap="none" spc="0" normalizeH="0" baseline="0" dirty="0">
                <a:solidFill>
                  <a:srgbClr val="FF8A2D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%</a:t>
            </a:r>
            <a:endParaRPr kumimoji="0" lang="en-US" altLang="ko-KR" sz="1600" b="1" i="0" u="none" strike="noStrike" kern="1200" cap="none" spc="0" normalizeH="0" baseline="0" dirty="0">
              <a:solidFill>
                <a:srgbClr val="FF8A2D"/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8" name="사각형: 둥근 모서리 7">
            <a:extLst>
              <a:ext uri="{FF2B5EF4-FFF2-40B4-BE49-F238E27FC236}">
                <a16:creationId xmlns:a16="http://schemas.microsoft.com/office/drawing/2014/main" id="{8F7AA2A7-55B1-E88E-F1BB-45FE35A30A85}"/>
              </a:ext>
            </a:extLst>
          </p:cNvPr>
          <p:cNvSpPr/>
          <p:nvPr/>
        </p:nvSpPr>
        <p:spPr>
          <a:xfrm>
            <a:off x="103885" y="725312"/>
            <a:ext cx="3095674" cy="408345"/>
          </a:xfrm>
          <a:prstGeom prst="round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>
                <a:solidFill>
                  <a:schemeClr val="tx1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S-1. </a:t>
            </a:r>
            <a:r>
              <a:rPr lang="ko-KR" altLang="en-US" dirty="0" err="1">
                <a:solidFill>
                  <a:schemeClr val="tx1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삼계한라비발디센텀시티</a:t>
            </a:r>
            <a:endParaRPr lang="ko-KR" altLang="en-US" dirty="0">
              <a:solidFill>
                <a:schemeClr val="tx1"/>
              </a:solidFill>
              <a:latin typeface="이사만루체 Light" panose="00000300000000000000" pitchFamily="2" charset="-127"/>
              <a:ea typeface="이사만루체 Light" panose="00000300000000000000" pitchFamily="2" charset="-127"/>
            </a:endParaRPr>
          </a:p>
        </p:txBody>
      </p:sp>
      <p:sp>
        <p:nvSpPr>
          <p:cNvPr id="3" name="TextBox 2">
            <a:hlinkClick r:id="rId2"/>
            <a:extLst>
              <a:ext uri="{FF2B5EF4-FFF2-40B4-BE49-F238E27FC236}">
                <a16:creationId xmlns:a16="http://schemas.microsoft.com/office/drawing/2014/main" id="{ED188ACB-F78B-CF3B-EDD8-87D8291EB78F}"/>
              </a:ext>
            </a:extLst>
          </p:cNvPr>
          <p:cNvSpPr txBox="1"/>
          <p:nvPr/>
        </p:nvSpPr>
        <p:spPr>
          <a:xfrm>
            <a:off x="12192000" y="656636"/>
            <a:ext cx="19228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err="1"/>
              <a:t>부자아내제인</a:t>
            </a:r>
            <a:endParaRPr lang="ko-KR" altLang="en-US" dirty="0"/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27EE134C-5DAE-5F21-2C79-05CB6055576B}"/>
              </a:ext>
            </a:extLst>
          </p:cNvPr>
          <p:cNvSpPr/>
          <p:nvPr/>
        </p:nvSpPr>
        <p:spPr>
          <a:xfrm>
            <a:off x="0" y="0"/>
            <a:ext cx="12192000" cy="489526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400" b="1" dirty="0">
                <a:solidFill>
                  <a:schemeClr val="bg1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단지분석 </a:t>
            </a:r>
            <a:r>
              <a:rPr lang="en-US" altLang="ko-KR" sz="1400" b="1" dirty="0">
                <a:solidFill>
                  <a:schemeClr val="bg1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– S-1. </a:t>
            </a:r>
            <a:r>
              <a:rPr lang="ko-KR" altLang="en-US" sz="1400" b="1" dirty="0" err="1">
                <a:solidFill>
                  <a:schemeClr val="bg1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장유동</a:t>
            </a:r>
            <a:r>
              <a:rPr lang="ko-KR" altLang="en-US" sz="1400" b="1" dirty="0">
                <a:solidFill>
                  <a:schemeClr val="bg1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 </a:t>
            </a:r>
          </a:p>
        </p:txBody>
      </p:sp>
      <p:pic>
        <p:nvPicPr>
          <p:cNvPr id="7" name="그림 6">
            <a:extLst>
              <a:ext uri="{FF2B5EF4-FFF2-40B4-BE49-F238E27FC236}">
                <a16:creationId xmlns:a16="http://schemas.microsoft.com/office/drawing/2014/main" id="{8ADE6781-377D-6C5E-30A9-5BD8402BF4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3284" y="1369443"/>
            <a:ext cx="2803460" cy="2286750"/>
          </a:xfrm>
          <a:prstGeom prst="rect">
            <a:avLst/>
          </a:prstGeom>
          <a:ln w="15875">
            <a:solidFill>
              <a:schemeClr val="tx1"/>
            </a:solidFill>
          </a:ln>
        </p:spPr>
      </p:pic>
      <p:pic>
        <p:nvPicPr>
          <p:cNvPr id="10" name="그림 9">
            <a:extLst>
              <a:ext uri="{FF2B5EF4-FFF2-40B4-BE49-F238E27FC236}">
                <a16:creationId xmlns:a16="http://schemas.microsoft.com/office/drawing/2014/main" id="{0D708586-FCD1-E711-6359-704287051EA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3284" y="3819795"/>
            <a:ext cx="2936876" cy="1066241"/>
          </a:xfrm>
          <a:prstGeom prst="rect">
            <a:avLst/>
          </a:prstGeom>
          <a:ln w="15875">
            <a:solidFill>
              <a:schemeClr val="tx1"/>
            </a:solidFill>
          </a:ln>
        </p:spPr>
      </p:pic>
      <p:graphicFrame>
        <p:nvGraphicFramePr>
          <p:cNvPr id="11" name="표 10">
            <a:extLst>
              <a:ext uri="{FF2B5EF4-FFF2-40B4-BE49-F238E27FC236}">
                <a16:creationId xmlns:a16="http://schemas.microsoft.com/office/drawing/2014/main" id="{EA6B938A-FA66-55E0-F10A-624391651CE0}"/>
              </a:ext>
            </a:extLst>
          </p:cNvPr>
          <p:cNvGraphicFramePr>
            <a:graphicFrameLocks noGrp="1"/>
          </p:cNvGraphicFramePr>
          <p:nvPr/>
        </p:nvGraphicFramePr>
        <p:xfrm>
          <a:off x="161070" y="5160152"/>
          <a:ext cx="2936876" cy="9725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9669">
                  <a:extLst>
                    <a:ext uri="{9D8B030D-6E8A-4147-A177-3AD203B41FA5}">
                      <a16:colId xmlns:a16="http://schemas.microsoft.com/office/drawing/2014/main" val="1754638359"/>
                    </a:ext>
                  </a:extLst>
                </a:gridCol>
                <a:gridCol w="989669">
                  <a:extLst>
                    <a:ext uri="{9D8B030D-6E8A-4147-A177-3AD203B41FA5}">
                      <a16:colId xmlns:a16="http://schemas.microsoft.com/office/drawing/2014/main" val="2975725959"/>
                    </a:ext>
                  </a:extLst>
                </a:gridCol>
                <a:gridCol w="957538">
                  <a:extLst>
                    <a:ext uri="{9D8B030D-6E8A-4147-A177-3AD203B41FA5}">
                      <a16:colId xmlns:a16="http://schemas.microsoft.com/office/drawing/2014/main" val="1530565623"/>
                    </a:ext>
                  </a:extLst>
                </a:gridCol>
              </a:tblGrid>
              <a:tr h="362936"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>
                          <a:solidFill>
                            <a:srgbClr val="00B0F0"/>
                          </a:solidFill>
                          <a:highlight>
                            <a:srgbClr val="FFFF00"/>
                          </a:highlight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23.11 </a:t>
                      </a:r>
                      <a:r>
                        <a:rPr lang="ko-KR" altLang="en-US" sz="1400" dirty="0">
                          <a:solidFill>
                            <a:srgbClr val="00B0F0"/>
                          </a:solidFill>
                          <a:highlight>
                            <a:srgbClr val="FFFF00"/>
                          </a:highlight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기준 네이버 호가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solidFill>
                          <a:srgbClr val="00B0F0"/>
                        </a:solidFill>
                        <a:latin typeface="경기천년제목 Bold" panose="02020803020101020101" pitchFamily="18" charset="-127"/>
                        <a:ea typeface="경기천년제목 Bold" panose="02020803020101020101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solidFill>
                          <a:srgbClr val="00B050"/>
                        </a:solidFill>
                        <a:latin typeface="경기천년제목 Bold" panose="02020803020101020101" pitchFamily="18" charset="-127"/>
                        <a:ea typeface="경기천년제목 Bold" panose="02020803020101020101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46325273"/>
                  </a:ext>
                </a:extLst>
              </a:tr>
              <a:tr h="23431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>
                          <a:solidFill>
                            <a:srgbClr val="FF0000"/>
                          </a:solidFill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매매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>
                          <a:solidFill>
                            <a:srgbClr val="0070C0"/>
                          </a:solidFill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전세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solidFill>
                            <a:schemeClr val="tx1"/>
                          </a:solidFill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전세가율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7421253"/>
                  </a:ext>
                </a:extLst>
              </a:tr>
              <a:tr h="20764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40,500</a:t>
                      </a:r>
                      <a:endParaRPr lang="ko-KR" altLang="en-US" sz="1400" dirty="0"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25,000</a:t>
                      </a:r>
                      <a:endParaRPr lang="ko-KR" altLang="en-US" sz="1400" dirty="0"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62%</a:t>
                      </a:r>
                      <a:endParaRPr lang="ko-KR" altLang="en-US" sz="1400" dirty="0"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140006"/>
                  </a:ext>
                </a:extLst>
              </a:tr>
            </a:tbl>
          </a:graphicData>
        </a:graphic>
      </p:graphicFrame>
      <p:pic>
        <p:nvPicPr>
          <p:cNvPr id="15" name="그림 14">
            <a:extLst>
              <a:ext uri="{FF2B5EF4-FFF2-40B4-BE49-F238E27FC236}">
                <a16:creationId xmlns:a16="http://schemas.microsoft.com/office/drawing/2014/main" id="{F298F3E8-1971-5AE1-AFE2-577BEE78033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89245" y="781050"/>
            <a:ext cx="2821144" cy="2423967"/>
          </a:xfrm>
          <a:prstGeom prst="rect">
            <a:avLst/>
          </a:prstGeom>
          <a:ln w="15875">
            <a:solidFill>
              <a:schemeClr val="tx1"/>
            </a:solidFill>
          </a:ln>
        </p:spPr>
      </p:pic>
      <p:pic>
        <p:nvPicPr>
          <p:cNvPr id="17" name="그림 16">
            <a:extLst>
              <a:ext uri="{FF2B5EF4-FFF2-40B4-BE49-F238E27FC236}">
                <a16:creationId xmlns:a16="http://schemas.microsoft.com/office/drawing/2014/main" id="{9100FE9A-0E90-E0BA-72DB-3808D21911F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30824" y="3436848"/>
            <a:ext cx="2910831" cy="2886163"/>
          </a:xfrm>
          <a:prstGeom prst="rect">
            <a:avLst/>
          </a:prstGeom>
          <a:ln w="15875">
            <a:solidFill>
              <a:schemeClr val="tx1"/>
            </a:solidFill>
          </a:ln>
        </p:spPr>
      </p:pic>
      <p:graphicFrame>
        <p:nvGraphicFramePr>
          <p:cNvPr id="18" name="표 24">
            <a:extLst>
              <a:ext uri="{FF2B5EF4-FFF2-40B4-BE49-F238E27FC236}">
                <a16:creationId xmlns:a16="http://schemas.microsoft.com/office/drawing/2014/main" id="{39F42226-F3E8-350F-E487-4331F64D406D}"/>
              </a:ext>
            </a:extLst>
          </p:cNvPr>
          <p:cNvGraphicFramePr>
            <a:graphicFrameLocks noGrp="1"/>
          </p:cNvGraphicFramePr>
          <p:nvPr/>
        </p:nvGraphicFramePr>
        <p:xfrm>
          <a:off x="6356351" y="781050"/>
          <a:ext cx="2797173" cy="1143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32391">
                  <a:extLst>
                    <a:ext uri="{9D8B030D-6E8A-4147-A177-3AD203B41FA5}">
                      <a16:colId xmlns:a16="http://schemas.microsoft.com/office/drawing/2014/main" val="3219045834"/>
                    </a:ext>
                  </a:extLst>
                </a:gridCol>
                <a:gridCol w="932391">
                  <a:extLst>
                    <a:ext uri="{9D8B030D-6E8A-4147-A177-3AD203B41FA5}">
                      <a16:colId xmlns:a16="http://schemas.microsoft.com/office/drawing/2014/main" val="855906887"/>
                    </a:ext>
                  </a:extLst>
                </a:gridCol>
                <a:gridCol w="932391">
                  <a:extLst>
                    <a:ext uri="{9D8B030D-6E8A-4147-A177-3AD203B41FA5}">
                      <a16:colId xmlns:a16="http://schemas.microsoft.com/office/drawing/2014/main" val="3069419114"/>
                    </a:ext>
                  </a:extLst>
                </a:gridCol>
              </a:tblGrid>
              <a:tr h="36293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solidFill>
                            <a:srgbClr val="FF0000"/>
                          </a:solidFill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환경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solidFill>
                            <a:srgbClr val="00B0F0"/>
                          </a:solidFill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학군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solidFill>
                            <a:srgbClr val="00B050"/>
                          </a:solidFill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교통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20048000"/>
                  </a:ext>
                </a:extLst>
              </a:tr>
              <a:tr h="20764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C</a:t>
                      </a:r>
                      <a:endParaRPr lang="ko-KR" altLang="en-US" dirty="0"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C</a:t>
                      </a:r>
                      <a:endParaRPr lang="ko-KR" altLang="en-US" dirty="0"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92981695"/>
                  </a:ext>
                </a:extLst>
              </a:tr>
              <a:tr h="37098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1km</a:t>
                      </a:r>
                      <a:r>
                        <a:rPr lang="ko-KR" altLang="en-US" sz="1050" dirty="0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내</a:t>
                      </a:r>
                      <a:endParaRPr lang="en-US" altLang="ko-KR" sz="1050" dirty="0"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  <a:p>
                      <a:pPr algn="ctr" latinLnBrk="1"/>
                      <a:r>
                        <a:rPr lang="ko-KR" altLang="en-US" sz="1050" dirty="0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백화점 없음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삼계초</a:t>
                      </a: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22.7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명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1400" dirty="0"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82725130"/>
                  </a:ext>
                </a:extLst>
              </a:tr>
            </a:tbl>
          </a:graphicData>
        </a:graphic>
      </p:graphicFrame>
      <p:sp>
        <p:nvSpPr>
          <p:cNvPr id="19" name="직사각형 18">
            <a:extLst>
              <a:ext uri="{FF2B5EF4-FFF2-40B4-BE49-F238E27FC236}">
                <a16:creationId xmlns:a16="http://schemas.microsoft.com/office/drawing/2014/main" id="{87E578A7-268F-7772-4FDE-BFD557C1F769}"/>
              </a:ext>
            </a:extLst>
          </p:cNvPr>
          <p:cNvSpPr/>
          <p:nvPr/>
        </p:nvSpPr>
        <p:spPr>
          <a:xfrm>
            <a:off x="6372226" y="2080565"/>
            <a:ext cx="2810797" cy="160020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이 일대의 전세를 </a:t>
            </a:r>
            <a:r>
              <a:rPr lang="ko-KR" altLang="en-US" sz="1100" dirty="0" err="1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다빨아먹었던</a:t>
            </a:r>
            <a:r>
              <a:rPr lang="en-US" altLang="ko-KR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, </a:t>
            </a:r>
            <a:r>
              <a:rPr lang="ko-KR" altLang="en-US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먹고 있는 비발디 이다</a:t>
            </a:r>
            <a:r>
              <a:rPr lang="en-US" altLang="ko-KR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. </a:t>
            </a:r>
            <a:r>
              <a:rPr lang="ko-KR" altLang="en-US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매가의 반절밖에 </a:t>
            </a:r>
            <a:r>
              <a:rPr lang="ko-KR" altLang="en-US" sz="1100" dirty="0" err="1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되지않다보니</a:t>
            </a:r>
            <a:r>
              <a:rPr lang="ko-KR" altLang="en-US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 투자자들이 </a:t>
            </a:r>
            <a:r>
              <a:rPr lang="ko-KR" altLang="en-US" sz="1100" dirty="0" err="1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함부로들어오기가</a:t>
            </a:r>
            <a:r>
              <a:rPr lang="ko-KR" altLang="en-US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 </a:t>
            </a:r>
            <a:r>
              <a:rPr lang="ko-KR" altLang="en-US" sz="1100" dirty="0" err="1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힘든상황</a:t>
            </a:r>
            <a:r>
              <a:rPr lang="en-US" altLang="ko-KR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. </a:t>
            </a:r>
            <a:r>
              <a:rPr lang="ko-KR" altLang="en-US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내부 </a:t>
            </a:r>
            <a:r>
              <a:rPr lang="ko-KR" altLang="en-US" sz="1100" dirty="0" err="1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동간거리</a:t>
            </a:r>
            <a:r>
              <a:rPr lang="ko-KR" altLang="en-US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 넓고 좋다</a:t>
            </a:r>
            <a:r>
              <a:rPr lang="en-US" altLang="ko-KR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. </a:t>
            </a:r>
            <a:r>
              <a:rPr lang="ko-KR" altLang="en-US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하지만 </a:t>
            </a:r>
            <a:r>
              <a:rPr lang="ko-KR" altLang="en-US" sz="1100" dirty="0" err="1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들어갈때</a:t>
            </a:r>
            <a:r>
              <a:rPr lang="ko-KR" altLang="en-US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 까지 경사가 너무 심하고</a:t>
            </a:r>
            <a:r>
              <a:rPr lang="en-US" altLang="ko-KR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, </a:t>
            </a:r>
            <a:r>
              <a:rPr lang="ko-KR" altLang="en-US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초등학교에 애들을 </a:t>
            </a:r>
            <a:r>
              <a:rPr lang="ko-KR" altLang="en-US" sz="1100" dirty="0" err="1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보낼거라고</a:t>
            </a:r>
            <a:r>
              <a:rPr lang="ko-KR" altLang="en-US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 </a:t>
            </a:r>
            <a:r>
              <a:rPr lang="ko-KR" altLang="en-US" sz="1100" dirty="0" err="1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했을때는</a:t>
            </a:r>
            <a:r>
              <a:rPr lang="ko-KR" altLang="en-US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 다른 좋은 방안들이 많이 있지 않을까</a:t>
            </a:r>
            <a:r>
              <a:rPr lang="en-US" altLang="ko-KR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?</a:t>
            </a:r>
          </a:p>
        </p:txBody>
      </p:sp>
      <p:pic>
        <p:nvPicPr>
          <p:cNvPr id="21" name="그림 20">
            <a:extLst>
              <a:ext uri="{FF2B5EF4-FFF2-40B4-BE49-F238E27FC236}">
                <a16:creationId xmlns:a16="http://schemas.microsoft.com/office/drawing/2014/main" id="{B82B11B3-FDA5-4D23-211E-78DEBC384EF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85735" y="3855868"/>
            <a:ext cx="2797288" cy="2479477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23" name="그림 22">
            <a:extLst>
              <a:ext uri="{FF2B5EF4-FFF2-40B4-BE49-F238E27FC236}">
                <a16:creationId xmlns:a16="http://schemas.microsoft.com/office/drawing/2014/main" id="{79E1C349-579A-F898-32E6-7E2C320F302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342472" y="781049"/>
            <a:ext cx="2437286" cy="5554295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944904024"/>
      </p:ext>
    </p:extLst>
  </p:cSld>
  <p:clrMapOvr>
    <a:masterClrMapping/>
  </p:clrMapOvr>
  <p:transition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양쪽 모서리가 둥근 사각형 168"/>
          <p:cNvSpPr/>
          <p:nvPr/>
        </p:nvSpPr>
        <p:spPr>
          <a:xfrm rot="5400000">
            <a:off x="13078304" y="3303255"/>
            <a:ext cx="907577" cy="1003308"/>
          </a:xfrm>
          <a:prstGeom prst="round2SameRect">
            <a:avLst>
              <a:gd name="adj1" fmla="val 16667"/>
              <a:gd name="adj2" fmla="val 0"/>
            </a:avLst>
          </a:prstGeom>
          <a:solidFill>
            <a:schemeClr val="bg1"/>
          </a:solidFill>
          <a:ln w="28575">
            <a:solidFill>
              <a:srgbClr val="4C474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457200" marR="0" lvl="1" indent="0" algn="l" defTabSz="914400" rtl="0" eaLnBrk="1" latin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endParaRPr kumimoji="0" lang="ko-KR" altLang="en-US" sz="1000" b="0" i="0" u="none" strike="noStrike" kern="1200" cap="none" spc="0" normalizeH="0" baseline="0">
              <a:solidFill>
                <a:prstClr val="white"/>
              </a:solidFill>
              <a:effectLst/>
              <a:uLnTx/>
              <a:uFillTx/>
              <a:latin typeface="맑은 고딕"/>
              <a:ea typeface="맑은 고딕"/>
              <a:cs typeface="+mn-cs"/>
            </a:endParaRPr>
          </a:p>
        </p:txBody>
      </p:sp>
      <p:sp>
        <p:nvSpPr>
          <p:cNvPr id="168" name="직사각형 167"/>
          <p:cNvSpPr/>
          <p:nvPr/>
        </p:nvSpPr>
        <p:spPr>
          <a:xfrm>
            <a:off x="13723392" y="5009620"/>
            <a:ext cx="899605" cy="6368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r>
              <a:rPr kumimoji="0" lang="en-US" altLang="ko-KR" sz="3600" b="1" i="0" u="none" strike="noStrike" kern="1200" cap="none" spc="0" normalizeH="0" baseline="0">
                <a:solidFill>
                  <a:srgbClr val="FF8A2D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15</a:t>
            </a:r>
            <a:r>
              <a:rPr kumimoji="0" lang="en-US" altLang="ko-KR" sz="1600" b="1" i="0" u="none" strike="noStrike" kern="1200" cap="none" spc="0" normalizeH="0" baseline="0">
                <a:solidFill>
                  <a:srgbClr val="FF8A2D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%</a:t>
            </a:r>
            <a:endParaRPr kumimoji="0" lang="en-US" altLang="ko-KR" sz="1600" b="1" i="0" u="none" strike="noStrike" kern="1200" cap="none" spc="0" normalizeH="0" baseline="0">
              <a:solidFill>
                <a:srgbClr val="FF8A2D"/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173" name="직사각형 172"/>
          <p:cNvSpPr/>
          <p:nvPr/>
        </p:nvSpPr>
        <p:spPr>
          <a:xfrm>
            <a:off x="14418125" y="3481744"/>
            <a:ext cx="89960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r>
              <a:rPr kumimoji="0" lang="en-US" altLang="ko-KR" sz="3600" b="1" i="0" u="none" strike="noStrike" kern="1200" cap="none" spc="0" normalizeH="0" baseline="0">
                <a:solidFill>
                  <a:srgbClr val="FF8A2D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15</a:t>
            </a:r>
            <a:r>
              <a:rPr kumimoji="0" lang="en-US" altLang="ko-KR" sz="1600" b="1" i="0" u="none" strike="noStrike" kern="1200" cap="none" spc="0" normalizeH="0" baseline="0">
                <a:solidFill>
                  <a:srgbClr val="FF8A2D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%</a:t>
            </a:r>
            <a:endParaRPr kumimoji="0" lang="en-US" altLang="ko-KR" sz="1600" b="1" i="0" u="none" strike="noStrike" kern="1200" cap="none" spc="0" normalizeH="0" baseline="0">
              <a:solidFill>
                <a:srgbClr val="FF8A2D"/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181" name="양쪽 모서리가 둥근 사각형 180"/>
          <p:cNvSpPr/>
          <p:nvPr/>
        </p:nvSpPr>
        <p:spPr>
          <a:xfrm rot="5400000">
            <a:off x="12576649" y="4541146"/>
            <a:ext cx="907577" cy="1003308"/>
          </a:xfrm>
          <a:prstGeom prst="round2SameRect">
            <a:avLst>
              <a:gd name="adj1" fmla="val 16667"/>
              <a:gd name="adj2" fmla="val 0"/>
            </a:avLst>
          </a:prstGeom>
          <a:solidFill>
            <a:schemeClr val="bg1"/>
          </a:solidFill>
          <a:ln w="28575">
            <a:solidFill>
              <a:srgbClr val="4C474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457200" marR="0" lvl="1" indent="0" algn="l" defTabSz="914400" rtl="0" eaLnBrk="1" latin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endParaRPr kumimoji="0" lang="ko-KR" altLang="en-US" sz="1000" b="0" i="0" u="none" strike="noStrike" kern="1200" cap="none" spc="0" normalizeH="0" baseline="0">
              <a:solidFill>
                <a:prstClr val="white"/>
              </a:solidFill>
              <a:effectLst/>
              <a:uLnTx/>
              <a:uFillTx/>
              <a:latin typeface="맑은 고딕"/>
              <a:ea typeface="맑은 고딕"/>
              <a:cs typeface="+mn-cs"/>
            </a:endParaRPr>
          </a:p>
        </p:txBody>
      </p:sp>
      <p:sp>
        <p:nvSpPr>
          <p:cNvPr id="182" name="직사각형 181"/>
          <p:cNvSpPr/>
          <p:nvPr/>
        </p:nvSpPr>
        <p:spPr>
          <a:xfrm>
            <a:off x="13134142" y="2142479"/>
            <a:ext cx="89960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r>
              <a:rPr kumimoji="0" lang="en-US" altLang="ko-KR" sz="3600" b="1" i="0" u="none" strike="noStrike" kern="1200" cap="none" spc="0" normalizeH="0" baseline="0" dirty="0">
                <a:solidFill>
                  <a:srgbClr val="FF8A2D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15</a:t>
            </a:r>
            <a:r>
              <a:rPr kumimoji="0" lang="en-US" altLang="ko-KR" sz="1600" b="1" i="0" u="none" strike="noStrike" kern="1200" cap="none" spc="0" normalizeH="0" baseline="0" dirty="0">
                <a:solidFill>
                  <a:srgbClr val="FF8A2D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%</a:t>
            </a:r>
            <a:endParaRPr kumimoji="0" lang="en-US" altLang="ko-KR" sz="1600" b="1" i="0" u="none" strike="noStrike" kern="1200" cap="none" spc="0" normalizeH="0" baseline="0" dirty="0">
              <a:solidFill>
                <a:srgbClr val="FF8A2D"/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8" name="사각형: 둥근 모서리 7">
            <a:extLst>
              <a:ext uri="{FF2B5EF4-FFF2-40B4-BE49-F238E27FC236}">
                <a16:creationId xmlns:a16="http://schemas.microsoft.com/office/drawing/2014/main" id="{8F7AA2A7-55B1-E88E-F1BB-45FE35A30A85}"/>
              </a:ext>
            </a:extLst>
          </p:cNvPr>
          <p:cNvSpPr/>
          <p:nvPr/>
        </p:nvSpPr>
        <p:spPr>
          <a:xfrm>
            <a:off x="103885" y="725312"/>
            <a:ext cx="3095674" cy="408345"/>
          </a:xfrm>
          <a:prstGeom prst="round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>
                <a:solidFill>
                  <a:schemeClr val="tx1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S-1. </a:t>
            </a:r>
            <a:r>
              <a:rPr lang="ko-KR" altLang="en-US" dirty="0" err="1">
                <a:solidFill>
                  <a:schemeClr val="tx1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삼계이안</a:t>
            </a:r>
            <a:endParaRPr lang="ko-KR" altLang="en-US" dirty="0">
              <a:solidFill>
                <a:schemeClr val="tx1"/>
              </a:solidFill>
              <a:latin typeface="이사만루체 Light" panose="00000300000000000000" pitchFamily="2" charset="-127"/>
              <a:ea typeface="이사만루체 Light" panose="00000300000000000000" pitchFamily="2" charset="-127"/>
            </a:endParaRPr>
          </a:p>
        </p:txBody>
      </p:sp>
      <p:sp>
        <p:nvSpPr>
          <p:cNvPr id="3" name="TextBox 2">
            <a:hlinkClick r:id="rId2"/>
            <a:extLst>
              <a:ext uri="{FF2B5EF4-FFF2-40B4-BE49-F238E27FC236}">
                <a16:creationId xmlns:a16="http://schemas.microsoft.com/office/drawing/2014/main" id="{ED188ACB-F78B-CF3B-EDD8-87D8291EB78F}"/>
              </a:ext>
            </a:extLst>
          </p:cNvPr>
          <p:cNvSpPr txBox="1"/>
          <p:nvPr/>
        </p:nvSpPr>
        <p:spPr>
          <a:xfrm>
            <a:off x="12192000" y="656636"/>
            <a:ext cx="19228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err="1"/>
              <a:t>부자아내제인</a:t>
            </a:r>
            <a:endParaRPr lang="ko-KR" altLang="en-US" dirty="0"/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27EE134C-5DAE-5F21-2C79-05CB6055576B}"/>
              </a:ext>
            </a:extLst>
          </p:cNvPr>
          <p:cNvSpPr/>
          <p:nvPr/>
        </p:nvSpPr>
        <p:spPr>
          <a:xfrm>
            <a:off x="0" y="0"/>
            <a:ext cx="12192000" cy="489526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400" b="1" dirty="0">
                <a:solidFill>
                  <a:schemeClr val="bg1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단지분석 </a:t>
            </a:r>
            <a:r>
              <a:rPr lang="en-US" altLang="ko-KR" sz="1400" b="1" dirty="0">
                <a:solidFill>
                  <a:schemeClr val="bg1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– S-1. </a:t>
            </a:r>
            <a:r>
              <a:rPr lang="ko-KR" altLang="en-US" sz="1400" b="1" dirty="0" err="1">
                <a:solidFill>
                  <a:schemeClr val="bg1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장유동</a:t>
            </a:r>
            <a:r>
              <a:rPr lang="ko-KR" altLang="en-US" sz="1400" b="1" dirty="0">
                <a:solidFill>
                  <a:schemeClr val="bg1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 </a:t>
            </a:r>
          </a:p>
        </p:txBody>
      </p:sp>
      <p:pic>
        <p:nvPicPr>
          <p:cNvPr id="7" name="그림 6">
            <a:extLst>
              <a:ext uri="{FF2B5EF4-FFF2-40B4-BE49-F238E27FC236}">
                <a16:creationId xmlns:a16="http://schemas.microsoft.com/office/drawing/2014/main" id="{8ADE6781-377D-6C5E-30A9-5BD8402BF4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3284" y="1428461"/>
            <a:ext cx="2803460" cy="2168714"/>
          </a:xfrm>
          <a:prstGeom prst="rect">
            <a:avLst/>
          </a:prstGeom>
          <a:ln w="15875">
            <a:solidFill>
              <a:schemeClr val="tx1"/>
            </a:solidFill>
          </a:ln>
        </p:spPr>
      </p:pic>
      <p:pic>
        <p:nvPicPr>
          <p:cNvPr id="10" name="그림 9">
            <a:extLst>
              <a:ext uri="{FF2B5EF4-FFF2-40B4-BE49-F238E27FC236}">
                <a16:creationId xmlns:a16="http://schemas.microsoft.com/office/drawing/2014/main" id="{0D708586-FCD1-E711-6359-704287051EA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3284" y="3855868"/>
            <a:ext cx="2936876" cy="1048641"/>
          </a:xfrm>
          <a:prstGeom prst="rect">
            <a:avLst/>
          </a:prstGeom>
          <a:ln w="15875">
            <a:solidFill>
              <a:schemeClr val="tx1"/>
            </a:solidFill>
          </a:ln>
        </p:spPr>
      </p:pic>
      <p:graphicFrame>
        <p:nvGraphicFramePr>
          <p:cNvPr id="11" name="표 10">
            <a:extLst>
              <a:ext uri="{FF2B5EF4-FFF2-40B4-BE49-F238E27FC236}">
                <a16:creationId xmlns:a16="http://schemas.microsoft.com/office/drawing/2014/main" id="{EA6B938A-FA66-55E0-F10A-624391651CE0}"/>
              </a:ext>
            </a:extLst>
          </p:cNvPr>
          <p:cNvGraphicFramePr>
            <a:graphicFrameLocks noGrp="1"/>
          </p:cNvGraphicFramePr>
          <p:nvPr/>
        </p:nvGraphicFramePr>
        <p:xfrm>
          <a:off x="161070" y="5160152"/>
          <a:ext cx="2936876" cy="9725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9669">
                  <a:extLst>
                    <a:ext uri="{9D8B030D-6E8A-4147-A177-3AD203B41FA5}">
                      <a16:colId xmlns:a16="http://schemas.microsoft.com/office/drawing/2014/main" val="1754638359"/>
                    </a:ext>
                  </a:extLst>
                </a:gridCol>
                <a:gridCol w="989669">
                  <a:extLst>
                    <a:ext uri="{9D8B030D-6E8A-4147-A177-3AD203B41FA5}">
                      <a16:colId xmlns:a16="http://schemas.microsoft.com/office/drawing/2014/main" val="2975725959"/>
                    </a:ext>
                  </a:extLst>
                </a:gridCol>
                <a:gridCol w="957538">
                  <a:extLst>
                    <a:ext uri="{9D8B030D-6E8A-4147-A177-3AD203B41FA5}">
                      <a16:colId xmlns:a16="http://schemas.microsoft.com/office/drawing/2014/main" val="1530565623"/>
                    </a:ext>
                  </a:extLst>
                </a:gridCol>
              </a:tblGrid>
              <a:tr h="362936"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>
                          <a:solidFill>
                            <a:srgbClr val="00B0F0"/>
                          </a:solidFill>
                          <a:highlight>
                            <a:srgbClr val="FFFF00"/>
                          </a:highlight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23.11 </a:t>
                      </a:r>
                      <a:r>
                        <a:rPr lang="ko-KR" altLang="en-US" sz="1400" dirty="0">
                          <a:solidFill>
                            <a:srgbClr val="00B0F0"/>
                          </a:solidFill>
                          <a:highlight>
                            <a:srgbClr val="FFFF00"/>
                          </a:highlight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기준 네이버 호가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solidFill>
                          <a:srgbClr val="00B0F0"/>
                        </a:solidFill>
                        <a:latin typeface="경기천년제목 Bold" panose="02020803020101020101" pitchFamily="18" charset="-127"/>
                        <a:ea typeface="경기천년제목 Bold" panose="02020803020101020101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solidFill>
                          <a:srgbClr val="00B050"/>
                        </a:solidFill>
                        <a:latin typeface="경기천년제목 Bold" panose="02020803020101020101" pitchFamily="18" charset="-127"/>
                        <a:ea typeface="경기천년제목 Bold" panose="02020803020101020101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46325273"/>
                  </a:ext>
                </a:extLst>
              </a:tr>
              <a:tr h="23431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>
                          <a:solidFill>
                            <a:srgbClr val="FF0000"/>
                          </a:solidFill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매매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>
                          <a:solidFill>
                            <a:srgbClr val="0070C0"/>
                          </a:solidFill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전세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solidFill>
                            <a:schemeClr val="tx1"/>
                          </a:solidFill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전세가율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7421253"/>
                  </a:ext>
                </a:extLst>
              </a:tr>
              <a:tr h="20764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26,000</a:t>
                      </a:r>
                      <a:endParaRPr lang="ko-KR" altLang="en-US" sz="1400" dirty="0"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20,000</a:t>
                      </a:r>
                      <a:endParaRPr lang="ko-KR" altLang="en-US" sz="1400" dirty="0"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77%</a:t>
                      </a:r>
                      <a:endParaRPr lang="ko-KR" altLang="en-US" sz="1400" dirty="0"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140006"/>
                  </a:ext>
                </a:extLst>
              </a:tr>
            </a:tbl>
          </a:graphicData>
        </a:graphic>
      </p:graphicFrame>
      <p:pic>
        <p:nvPicPr>
          <p:cNvPr id="15" name="그림 14">
            <a:extLst>
              <a:ext uri="{FF2B5EF4-FFF2-40B4-BE49-F238E27FC236}">
                <a16:creationId xmlns:a16="http://schemas.microsoft.com/office/drawing/2014/main" id="{F298F3E8-1971-5AE1-AFE2-577BEE78033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89245" y="781049"/>
            <a:ext cx="2821144" cy="2460915"/>
          </a:xfrm>
          <a:prstGeom prst="rect">
            <a:avLst/>
          </a:prstGeom>
          <a:ln w="15875">
            <a:solidFill>
              <a:schemeClr val="tx1"/>
            </a:solidFill>
          </a:ln>
        </p:spPr>
      </p:pic>
      <p:pic>
        <p:nvPicPr>
          <p:cNvPr id="17" name="그림 16">
            <a:extLst>
              <a:ext uri="{FF2B5EF4-FFF2-40B4-BE49-F238E27FC236}">
                <a16:creationId xmlns:a16="http://schemas.microsoft.com/office/drawing/2014/main" id="{9100FE9A-0E90-E0BA-72DB-3808D21911F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52330" y="3436848"/>
            <a:ext cx="2867819" cy="2886163"/>
          </a:xfrm>
          <a:prstGeom prst="rect">
            <a:avLst/>
          </a:prstGeom>
          <a:ln w="15875">
            <a:solidFill>
              <a:schemeClr val="tx1"/>
            </a:solidFill>
          </a:ln>
        </p:spPr>
      </p:pic>
      <p:graphicFrame>
        <p:nvGraphicFramePr>
          <p:cNvPr id="18" name="표 24">
            <a:extLst>
              <a:ext uri="{FF2B5EF4-FFF2-40B4-BE49-F238E27FC236}">
                <a16:creationId xmlns:a16="http://schemas.microsoft.com/office/drawing/2014/main" id="{39F42226-F3E8-350F-E487-4331F64D406D}"/>
              </a:ext>
            </a:extLst>
          </p:cNvPr>
          <p:cNvGraphicFramePr>
            <a:graphicFrameLocks noGrp="1"/>
          </p:cNvGraphicFramePr>
          <p:nvPr/>
        </p:nvGraphicFramePr>
        <p:xfrm>
          <a:off x="6356351" y="781050"/>
          <a:ext cx="2797173" cy="1143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32391">
                  <a:extLst>
                    <a:ext uri="{9D8B030D-6E8A-4147-A177-3AD203B41FA5}">
                      <a16:colId xmlns:a16="http://schemas.microsoft.com/office/drawing/2014/main" val="3219045834"/>
                    </a:ext>
                  </a:extLst>
                </a:gridCol>
                <a:gridCol w="932391">
                  <a:extLst>
                    <a:ext uri="{9D8B030D-6E8A-4147-A177-3AD203B41FA5}">
                      <a16:colId xmlns:a16="http://schemas.microsoft.com/office/drawing/2014/main" val="855906887"/>
                    </a:ext>
                  </a:extLst>
                </a:gridCol>
                <a:gridCol w="932391">
                  <a:extLst>
                    <a:ext uri="{9D8B030D-6E8A-4147-A177-3AD203B41FA5}">
                      <a16:colId xmlns:a16="http://schemas.microsoft.com/office/drawing/2014/main" val="3069419114"/>
                    </a:ext>
                  </a:extLst>
                </a:gridCol>
              </a:tblGrid>
              <a:tr h="36293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solidFill>
                            <a:srgbClr val="FF0000"/>
                          </a:solidFill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환경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solidFill>
                            <a:srgbClr val="00B0F0"/>
                          </a:solidFill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학군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solidFill>
                            <a:srgbClr val="00B050"/>
                          </a:solidFill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교통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20048000"/>
                  </a:ext>
                </a:extLst>
              </a:tr>
              <a:tr h="20764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C</a:t>
                      </a:r>
                      <a:endParaRPr lang="ko-KR" altLang="en-US" dirty="0"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C</a:t>
                      </a:r>
                      <a:endParaRPr lang="ko-KR" altLang="en-US" dirty="0"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92981695"/>
                  </a:ext>
                </a:extLst>
              </a:tr>
              <a:tr h="37098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1km</a:t>
                      </a:r>
                      <a:r>
                        <a:rPr lang="ko-KR" altLang="en-US" sz="1050" dirty="0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내</a:t>
                      </a:r>
                      <a:endParaRPr lang="en-US" altLang="ko-KR" sz="1050" dirty="0"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  <a:p>
                      <a:pPr algn="ctr" latinLnBrk="1"/>
                      <a:r>
                        <a:rPr lang="ko-KR" altLang="en-US" sz="1050" dirty="0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백화점 없음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김해신명초</a:t>
                      </a: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22.3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명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1400" dirty="0"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82725130"/>
                  </a:ext>
                </a:extLst>
              </a:tr>
            </a:tbl>
          </a:graphicData>
        </a:graphic>
      </p:graphicFrame>
      <p:sp>
        <p:nvSpPr>
          <p:cNvPr id="19" name="직사각형 18">
            <a:extLst>
              <a:ext uri="{FF2B5EF4-FFF2-40B4-BE49-F238E27FC236}">
                <a16:creationId xmlns:a16="http://schemas.microsoft.com/office/drawing/2014/main" id="{87E578A7-268F-7772-4FDE-BFD557C1F769}"/>
              </a:ext>
            </a:extLst>
          </p:cNvPr>
          <p:cNvSpPr/>
          <p:nvPr/>
        </p:nvSpPr>
        <p:spPr>
          <a:xfrm>
            <a:off x="6372226" y="2080565"/>
            <a:ext cx="2810797" cy="160020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100" dirty="0" err="1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전세상황을보니</a:t>
            </a:r>
            <a:r>
              <a:rPr lang="ko-KR" altLang="en-US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 </a:t>
            </a:r>
            <a:r>
              <a:rPr lang="en-US" altLang="ko-KR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2</a:t>
            </a:r>
            <a:r>
              <a:rPr lang="ko-KR" altLang="en-US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억을 </a:t>
            </a:r>
            <a:r>
              <a:rPr lang="ko-KR" altLang="en-US" sz="1100" dirty="0" err="1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못받을수도있음</a:t>
            </a:r>
            <a:r>
              <a:rPr lang="en-US" altLang="ko-KR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. </a:t>
            </a:r>
            <a:r>
              <a:rPr lang="ko-KR" altLang="en-US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비발디</a:t>
            </a:r>
            <a:r>
              <a:rPr lang="en-US" altLang="ko-KR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, </a:t>
            </a:r>
            <a:r>
              <a:rPr lang="ko-KR" altLang="en-US" sz="1100" dirty="0" err="1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그린코아</a:t>
            </a:r>
            <a:r>
              <a:rPr lang="ko-KR" altLang="en-US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 등 신축 아파트 폭격이 예상됨</a:t>
            </a:r>
            <a:r>
              <a:rPr lang="en-US" altLang="ko-KR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. </a:t>
            </a:r>
            <a:r>
              <a:rPr lang="ko-KR" altLang="en-US" sz="1100" dirty="0" err="1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구축치고</a:t>
            </a:r>
            <a:r>
              <a:rPr lang="ko-KR" altLang="en-US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 깔끔했다</a:t>
            </a:r>
            <a:r>
              <a:rPr lang="en-US" altLang="ko-KR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. </a:t>
            </a:r>
            <a:r>
              <a:rPr lang="ko-KR" altLang="en-US" sz="1100" dirty="0" err="1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잘관리된듯보였고</a:t>
            </a:r>
            <a:r>
              <a:rPr lang="ko-KR" altLang="en-US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 판상형으로 배치 되어있어 시원시원했음</a:t>
            </a:r>
            <a:r>
              <a:rPr lang="en-US" altLang="ko-KR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. </a:t>
            </a:r>
            <a:r>
              <a:rPr lang="ko-KR" altLang="en-US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언덕은 너무 힘들다 </a:t>
            </a:r>
            <a:r>
              <a:rPr lang="ko-KR" altLang="en-US" sz="1100" dirty="0" err="1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ㅠㅠ</a:t>
            </a:r>
            <a:r>
              <a:rPr lang="en-US" altLang="ko-KR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.</a:t>
            </a:r>
          </a:p>
        </p:txBody>
      </p:sp>
      <p:pic>
        <p:nvPicPr>
          <p:cNvPr id="21" name="그림 20">
            <a:extLst>
              <a:ext uri="{FF2B5EF4-FFF2-40B4-BE49-F238E27FC236}">
                <a16:creationId xmlns:a16="http://schemas.microsoft.com/office/drawing/2014/main" id="{B82B11B3-FDA5-4D23-211E-78DEBC384EF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85735" y="3855868"/>
            <a:ext cx="2797288" cy="2479477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23" name="그림 22">
            <a:extLst>
              <a:ext uri="{FF2B5EF4-FFF2-40B4-BE49-F238E27FC236}">
                <a16:creationId xmlns:a16="http://schemas.microsoft.com/office/drawing/2014/main" id="{79E1C349-579A-F898-32E6-7E2C320F302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342472" y="830147"/>
            <a:ext cx="2437286" cy="5456098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352037814"/>
      </p:ext>
    </p:extLst>
  </p:cSld>
  <p:clrMapOvr>
    <a:masterClrMapping/>
  </p:clrMapOvr>
  <p:transition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양쪽 모서리가 둥근 사각형 168"/>
          <p:cNvSpPr/>
          <p:nvPr/>
        </p:nvSpPr>
        <p:spPr>
          <a:xfrm rot="5400000">
            <a:off x="13078304" y="3303255"/>
            <a:ext cx="907577" cy="1003308"/>
          </a:xfrm>
          <a:prstGeom prst="round2SameRect">
            <a:avLst>
              <a:gd name="adj1" fmla="val 16667"/>
              <a:gd name="adj2" fmla="val 0"/>
            </a:avLst>
          </a:prstGeom>
          <a:solidFill>
            <a:schemeClr val="bg1"/>
          </a:solidFill>
          <a:ln w="28575">
            <a:solidFill>
              <a:srgbClr val="4C474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457200" marR="0" lvl="1" indent="0" algn="l" defTabSz="914400" rtl="0" eaLnBrk="1" latin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endParaRPr kumimoji="0" lang="ko-KR" altLang="en-US" sz="1000" b="0" i="0" u="none" strike="noStrike" kern="1200" cap="none" spc="0" normalizeH="0" baseline="0">
              <a:solidFill>
                <a:prstClr val="white"/>
              </a:solidFill>
              <a:effectLst/>
              <a:uLnTx/>
              <a:uFillTx/>
              <a:latin typeface="맑은 고딕"/>
              <a:ea typeface="맑은 고딕"/>
              <a:cs typeface="+mn-cs"/>
            </a:endParaRPr>
          </a:p>
        </p:txBody>
      </p:sp>
      <p:sp>
        <p:nvSpPr>
          <p:cNvPr id="168" name="직사각형 167"/>
          <p:cNvSpPr/>
          <p:nvPr/>
        </p:nvSpPr>
        <p:spPr>
          <a:xfrm>
            <a:off x="13723392" y="5009620"/>
            <a:ext cx="899605" cy="6368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r>
              <a:rPr kumimoji="0" lang="en-US" altLang="ko-KR" sz="3600" b="1" i="0" u="none" strike="noStrike" kern="1200" cap="none" spc="0" normalizeH="0" baseline="0">
                <a:solidFill>
                  <a:srgbClr val="FF8A2D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15</a:t>
            </a:r>
            <a:r>
              <a:rPr kumimoji="0" lang="en-US" altLang="ko-KR" sz="1600" b="1" i="0" u="none" strike="noStrike" kern="1200" cap="none" spc="0" normalizeH="0" baseline="0">
                <a:solidFill>
                  <a:srgbClr val="FF8A2D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%</a:t>
            </a:r>
            <a:endParaRPr kumimoji="0" lang="en-US" altLang="ko-KR" sz="1600" b="1" i="0" u="none" strike="noStrike" kern="1200" cap="none" spc="0" normalizeH="0" baseline="0">
              <a:solidFill>
                <a:srgbClr val="FF8A2D"/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173" name="직사각형 172"/>
          <p:cNvSpPr/>
          <p:nvPr/>
        </p:nvSpPr>
        <p:spPr>
          <a:xfrm>
            <a:off x="14418125" y="3481744"/>
            <a:ext cx="89960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r>
              <a:rPr kumimoji="0" lang="en-US" altLang="ko-KR" sz="3600" b="1" i="0" u="none" strike="noStrike" kern="1200" cap="none" spc="0" normalizeH="0" baseline="0">
                <a:solidFill>
                  <a:srgbClr val="FF8A2D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15</a:t>
            </a:r>
            <a:r>
              <a:rPr kumimoji="0" lang="en-US" altLang="ko-KR" sz="1600" b="1" i="0" u="none" strike="noStrike" kern="1200" cap="none" spc="0" normalizeH="0" baseline="0">
                <a:solidFill>
                  <a:srgbClr val="FF8A2D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%</a:t>
            </a:r>
            <a:endParaRPr kumimoji="0" lang="en-US" altLang="ko-KR" sz="1600" b="1" i="0" u="none" strike="noStrike" kern="1200" cap="none" spc="0" normalizeH="0" baseline="0">
              <a:solidFill>
                <a:srgbClr val="FF8A2D"/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181" name="양쪽 모서리가 둥근 사각형 180"/>
          <p:cNvSpPr/>
          <p:nvPr/>
        </p:nvSpPr>
        <p:spPr>
          <a:xfrm rot="5400000">
            <a:off x="12576649" y="4541146"/>
            <a:ext cx="907577" cy="1003308"/>
          </a:xfrm>
          <a:prstGeom prst="round2SameRect">
            <a:avLst>
              <a:gd name="adj1" fmla="val 16667"/>
              <a:gd name="adj2" fmla="val 0"/>
            </a:avLst>
          </a:prstGeom>
          <a:solidFill>
            <a:schemeClr val="bg1"/>
          </a:solidFill>
          <a:ln w="28575">
            <a:solidFill>
              <a:srgbClr val="4C474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457200" marR="0" lvl="1" indent="0" algn="l" defTabSz="914400" rtl="0" eaLnBrk="1" latin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endParaRPr kumimoji="0" lang="ko-KR" altLang="en-US" sz="1000" b="0" i="0" u="none" strike="noStrike" kern="1200" cap="none" spc="0" normalizeH="0" baseline="0">
              <a:solidFill>
                <a:prstClr val="white"/>
              </a:solidFill>
              <a:effectLst/>
              <a:uLnTx/>
              <a:uFillTx/>
              <a:latin typeface="맑은 고딕"/>
              <a:ea typeface="맑은 고딕"/>
              <a:cs typeface="+mn-cs"/>
            </a:endParaRPr>
          </a:p>
        </p:txBody>
      </p:sp>
      <p:sp>
        <p:nvSpPr>
          <p:cNvPr id="182" name="직사각형 181"/>
          <p:cNvSpPr/>
          <p:nvPr/>
        </p:nvSpPr>
        <p:spPr>
          <a:xfrm>
            <a:off x="13134142" y="2142479"/>
            <a:ext cx="89960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r>
              <a:rPr kumimoji="0" lang="en-US" altLang="ko-KR" sz="3600" b="1" i="0" u="none" strike="noStrike" kern="1200" cap="none" spc="0" normalizeH="0" baseline="0" dirty="0">
                <a:solidFill>
                  <a:srgbClr val="FF8A2D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15</a:t>
            </a:r>
            <a:r>
              <a:rPr kumimoji="0" lang="en-US" altLang="ko-KR" sz="1600" b="1" i="0" u="none" strike="noStrike" kern="1200" cap="none" spc="0" normalizeH="0" baseline="0" dirty="0">
                <a:solidFill>
                  <a:srgbClr val="FF8A2D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%</a:t>
            </a:r>
            <a:endParaRPr kumimoji="0" lang="en-US" altLang="ko-KR" sz="1600" b="1" i="0" u="none" strike="noStrike" kern="1200" cap="none" spc="0" normalizeH="0" baseline="0" dirty="0">
              <a:solidFill>
                <a:srgbClr val="FF8A2D"/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8" name="사각형: 둥근 모서리 7">
            <a:extLst>
              <a:ext uri="{FF2B5EF4-FFF2-40B4-BE49-F238E27FC236}">
                <a16:creationId xmlns:a16="http://schemas.microsoft.com/office/drawing/2014/main" id="{8F7AA2A7-55B1-E88E-F1BB-45FE35A30A85}"/>
              </a:ext>
            </a:extLst>
          </p:cNvPr>
          <p:cNvSpPr/>
          <p:nvPr/>
        </p:nvSpPr>
        <p:spPr>
          <a:xfrm>
            <a:off x="103885" y="725312"/>
            <a:ext cx="3095674" cy="408345"/>
          </a:xfrm>
          <a:prstGeom prst="round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>
                <a:solidFill>
                  <a:schemeClr val="tx1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S-1. </a:t>
            </a:r>
            <a:r>
              <a:rPr lang="ko-KR" altLang="en-US" dirty="0" err="1">
                <a:solidFill>
                  <a:schemeClr val="tx1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삼계서희스타힐스</a:t>
            </a:r>
            <a:endParaRPr lang="ko-KR" altLang="en-US" dirty="0">
              <a:solidFill>
                <a:schemeClr val="tx1"/>
              </a:solidFill>
              <a:latin typeface="이사만루체 Light" panose="00000300000000000000" pitchFamily="2" charset="-127"/>
              <a:ea typeface="이사만루체 Light" panose="00000300000000000000" pitchFamily="2" charset="-127"/>
            </a:endParaRPr>
          </a:p>
        </p:txBody>
      </p:sp>
      <p:sp>
        <p:nvSpPr>
          <p:cNvPr id="3" name="TextBox 2">
            <a:hlinkClick r:id="rId2"/>
            <a:extLst>
              <a:ext uri="{FF2B5EF4-FFF2-40B4-BE49-F238E27FC236}">
                <a16:creationId xmlns:a16="http://schemas.microsoft.com/office/drawing/2014/main" id="{ED188ACB-F78B-CF3B-EDD8-87D8291EB78F}"/>
              </a:ext>
            </a:extLst>
          </p:cNvPr>
          <p:cNvSpPr txBox="1"/>
          <p:nvPr/>
        </p:nvSpPr>
        <p:spPr>
          <a:xfrm>
            <a:off x="12192000" y="656636"/>
            <a:ext cx="19228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err="1"/>
              <a:t>부자아내제인</a:t>
            </a:r>
            <a:endParaRPr lang="ko-KR" altLang="en-US" dirty="0"/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27EE134C-5DAE-5F21-2C79-05CB6055576B}"/>
              </a:ext>
            </a:extLst>
          </p:cNvPr>
          <p:cNvSpPr/>
          <p:nvPr/>
        </p:nvSpPr>
        <p:spPr>
          <a:xfrm>
            <a:off x="0" y="0"/>
            <a:ext cx="12192000" cy="489526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400" b="1" dirty="0">
                <a:solidFill>
                  <a:schemeClr val="bg1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단지분석 </a:t>
            </a:r>
            <a:r>
              <a:rPr lang="en-US" altLang="ko-KR" sz="1400" b="1" dirty="0">
                <a:solidFill>
                  <a:schemeClr val="bg1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– S-1. </a:t>
            </a:r>
            <a:r>
              <a:rPr lang="ko-KR" altLang="en-US" sz="1400" b="1" dirty="0" err="1">
                <a:solidFill>
                  <a:schemeClr val="bg1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장유동</a:t>
            </a:r>
            <a:r>
              <a:rPr lang="ko-KR" altLang="en-US" sz="1400" b="1" dirty="0">
                <a:solidFill>
                  <a:schemeClr val="bg1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 </a:t>
            </a:r>
          </a:p>
        </p:txBody>
      </p:sp>
      <p:pic>
        <p:nvPicPr>
          <p:cNvPr id="7" name="그림 6">
            <a:extLst>
              <a:ext uri="{FF2B5EF4-FFF2-40B4-BE49-F238E27FC236}">
                <a16:creationId xmlns:a16="http://schemas.microsoft.com/office/drawing/2014/main" id="{8ADE6781-377D-6C5E-30A9-5BD8402BF4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3284" y="1428461"/>
            <a:ext cx="2803460" cy="2168714"/>
          </a:xfrm>
          <a:prstGeom prst="rect">
            <a:avLst/>
          </a:prstGeom>
          <a:ln w="15875">
            <a:solidFill>
              <a:schemeClr val="tx1"/>
            </a:solidFill>
          </a:ln>
        </p:spPr>
      </p:pic>
      <p:pic>
        <p:nvPicPr>
          <p:cNvPr id="10" name="그림 9">
            <a:extLst>
              <a:ext uri="{FF2B5EF4-FFF2-40B4-BE49-F238E27FC236}">
                <a16:creationId xmlns:a16="http://schemas.microsoft.com/office/drawing/2014/main" id="{0D708586-FCD1-E711-6359-704287051EA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3284" y="3801278"/>
            <a:ext cx="2936876" cy="1208342"/>
          </a:xfrm>
          <a:prstGeom prst="rect">
            <a:avLst/>
          </a:prstGeom>
          <a:ln w="15875">
            <a:solidFill>
              <a:schemeClr val="tx1"/>
            </a:solidFill>
          </a:ln>
        </p:spPr>
      </p:pic>
      <p:graphicFrame>
        <p:nvGraphicFramePr>
          <p:cNvPr id="11" name="표 10">
            <a:extLst>
              <a:ext uri="{FF2B5EF4-FFF2-40B4-BE49-F238E27FC236}">
                <a16:creationId xmlns:a16="http://schemas.microsoft.com/office/drawing/2014/main" id="{EA6B938A-FA66-55E0-F10A-624391651CE0}"/>
              </a:ext>
            </a:extLst>
          </p:cNvPr>
          <p:cNvGraphicFramePr>
            <a:graphicFrameLocks noGrp="1"/>
          </p:cNvGraphicFramePr>
          <p:nvPr/>
        </p:nvGraphicFramePr>
        <p:xfrm>
          <a:off x="161070" y="5160152"/>
          <a:ext cx="2936876" cy="9725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9669">
                  <a:extLst>
                    <a:ext uri="{9D8B030D-6E8A-4147-A177-3AD203B41FA5}">
                      <a16:colId xmlns:a16="http://schemas.microsoft.com/office/drawing/2014/main" val="1754638359"/>
                    </a:ext>
                  </a:extLst>
                </a:gridCol>
                <a:gridCol w="989669">
                  <a:extLst>
                    <a:ext uri="{9D8B030D-6E8A-4147-A177-3AD203B41FA5}">
                      <a16:colId xmlns:a16="http://schemas.microsoft.com/office/drawing/2014/main" val="2975725959"/>
                    </a:ext>
                  </a:extLst>
                </a:gridCol>
                <a:gridCol w="957538">
                  <a:extLst>
                    <a:ext uri="{9D8B030D-6E8A-4147-A177-3AD203B41FA5}">
                      <a16:colId xmlns:a16="http://schemas.microsoft.com/office/drawing/2014/main" val="1530565623"/>
                    </a:ext>
                  </a:extLst>
                </a:gridCol>
              </a:tblGrid>
              <a:tr h="362936"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>
                          <a:solidFill>
                            <a:srgbClr val="00B0F0"/>
                          </a:solidFill>
                          <a:highlight>
                            <a:srgbClr val="FFFF00"/>
                          </a:highlight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23.11 </a:t>
                      </a:r>
                      <a:r>
                        <a:rPr lang="ko-KR" altLang="en-US" sz="1400" dirty="0">
                          <a:solidFill>
                            <a:srgbClr val="00B0F0"/>
                          </a:solidFill>
                          <a:highlight>
                            <a:srgbClr val="FFFF00"/>
                          </a:highlight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기준 네이버 호가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solidFill>
                          <a:srgbClr val="00B0F0"/>
                        </a:solidFill>
                        <a:latin typeface="경기천년제목 Bold" panose="02020803020101020101" pitchFamily="18" charset="-127"/>
                        <a:ea typeface="경기천년제목 Bold" panose="02020803020101020101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solidFill>
                          <a:srgbClr val="00B050"/>
                        </a:solidFill>
                        <a:latin typeface="경기천년제목 Bold" panose="02020803020101020101" pitchFamily="18" charset="-127"/>
                        <a:ea typeface="경기천년제목 Bold" panose="02020803020101020101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46325273"/>
                  </a:ext>
                </a:extLst>
              </a:tr>
              <a:tr h="23431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>
                          <a:solidFill>
                            <a:srgbClr val="FF0000"/>
                          </a:solidFill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매매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>
                          <a:solidFill>
                            <a:srgbClr val="0070C0"/>
                          </a:solidFill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전세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solidFill>
                            <a:schemeClr val="tx1"/>
                          </a:solidFill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전세가율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7421253"/>
                  </a:ext>
                </a:extLst>
              </a:tr>
              <a:tr h="20764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33,500</a:t>
                      </a:r>
                      <a:endParaRPr lang="ko-KR" altLang="en-US" sz="1400" dirty="0"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27,000</a:t>
                      </a:r>
                      <a:endParaRPr lang="ko-KR" altLang="en-US" sz="1400" dirty="0"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81%</a:t>
                      </a:r>
                      <a:endParaRPr lang="ko-KR" altLang="en-US" sz="1400" dirty="0"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140006"/>
                  </a:ext>
                </a:extLst>
              </a:tr>
            </a:tbl>
          </a:graphicData>
        </a:graphic>
      </p:graphicFrame>
      <p:pic>
        <p:nvPicPr>
          <p:cNvPr id="15" name="그림 14">
            <a:extLst>
              <a:ext uri="{FF2B5EF4-FFF2-40B4-BE49-F238E27FC236}">
                <a16:creationId xmlns:a16="http://schemas.microsoft.com/office/drawing/2014/main" id="{F298F3E8-1971-5AE1-AFE2-577BEE78033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89245" y="725312"/>
            <a:ext cx="2821144" cy="2535123"/>
          </a:xfrm>
          <a:prstGeom prst="rect">
            <a:avLst/>
          </a:prstGeom>
          <a:ln w="15875">
            <a:solidFill>
              <a:schemeClr val="tx1"/>
            </a:solidFill>
          </a:ln>
        </p:spPr>
      </p:pic>
      <p:pic>
        <p:nvPicPr>
          <p:cNvPr id="17" name="그림 16">
            <a:extLst>
              <a:ext uri="{FF2B5EF4-FFF2-40B4-BE49-F238E27FC236}">
                <a16:creationId xmlns:a16="http://schemas.microsoft.com/office/drawing/2014/main" id="{9100FE9A-0E90-E0BA-72DB-3808D21911F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52330" y="3455153"/>
            <a:ext cx="2867819" cy="2849552"/>
          </a:xfrm>
          <a:prstGeom prst="rect">
            <a:avLst/>
          </a:prstGeom>
          <a:ln w="15875">
            <a:solidFill>
              <a:schemeClr val="tx1"/>
            </a:solidFill>
          </a:ln>
        </p:spPr>
      </p:pic>
      <p:graphicFrame>
        <p:nvGraphicFramePr>
          <p:cNvPr id="18" name="표 24">
            <a:extLst>
              <a:ext uri="{FF2B5EF4-FFF2-40B4-BE49-F238E27FC236}">
                <a16:creationId xmlns:a16="http://schemas.microsoft.com/office/drawing/2014/main" id="{39F42226-F3E8-350F-E487-4331F64D406D}"/>
              </a:ext>
            </a:extLst>
          </p:cNvPr>
          <p:cNvGraphicFramePr>
            <a:graphicFrameLocks noGrp="1"/>
          </p:cNvGraphicFramePr>
          <p:nvPr/>
        </p:nvGraphicFramePr>
        <p:xfrm>
          <a:off x="6356351" y="781050"/>
          <a:ext cx="2797173" cy="1143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32391">
                  <a:extLst>
                    <a:ext uri="{9D8B030D-6E8A-4147-A177-3AD203B41FA5}">
                      <a16:colId xmlns:a16="http://schemas.microsoft.com/office/drawing/2014/main" val="3219045834"/>
                    </a:ext>
                  </a:extLst>
                </a:gridCol>
                <a:gridCol w="932391">
                  <a:extLst>
                    <a:ext uri="{9D8B030D-6E8A-4147-A177-3AD203B41FA5}">
                      <a16:colId xmlns:a16="http://schemas.microsoft.com/office/drawing/2014/main" val="855906887"/>
                    </a:ext>
                  </a:extLst>
                </a:gridCol>
                <a:gridCol w="932391">
                  <a:extLst>
                    <a:ext uri="{9D8B030D-6E8A-4147-A177-3AD203B41FA5}">
                      <a16:colId xmlns:a16="http://schemas.microsoft.com/office/drawing/2014/main" val="3069419114"/>
                    </a:ext>
                  </a:extLst>
                </a:gridCol>
              </a:tblGrid>
              <a:tr h="36293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solidFill>
                            <a:srgbClr val="FF0000"/>
                          </a:solidFill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환경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solidFill>
                            <a:srgbClr val="00B0F0"/>
                          </a:solidFill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학군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solidFill>
                            <a:srgbClr val="00B050"/>
                          </a:solidFill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교통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20048000"/>
                  </a:ext>
                </a:extLst>
              </a:tr>
              <a:tr h="20764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C</a:t>
                      </a:r>
                      <a:endParaRPr lang="ko-KR" altLang="en-US" dirty="0"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C</a:t>
                      </a:r>
                      <a:endParaRPr lang="ko-KR" altLang="en-US" dirty="0"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92981695"/>
                  </a:ext>
                </a:extLst>
              </a:tr>
              <a:tr h="37098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1km</a:t>
                      </a:r>
                      <a:r>
                        <a:rPr lang="ko-KR" altLang="en-US" sz="1050" dirty="0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내</a:t>
                      </a:r>
                      <a:endParaRPr lang="en-US" altLang="ko-KR" sz="1050" dirty="0"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  <a:p>
                      <a:pPr algn="ctr" latinLnBrk="1"/>
                      <a:r>
                        <a:rPr lang="ko-KR" altLang="en-US" sz="1050" dirty="0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백화점 없음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김해신명초</a:t>
                      </a: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22.3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명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1400" dirty="0"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82725130"/>
                  </a:ext>
                </a:extLst>
              </a:tr>
            </a:tbl>
          </a:graphicData>
        </a:graphic>
      </p:graphicFrame>
      <p:sp>
        <p:nvSpPr>
          <p:cNvPr id="19" name="직사각형 18">
            <a:extLst>
              <a:ext uri="{FF2B5EF4-FFF2-40B4-BE49-F238E27FC236}">
                <a16:creationId xmlns:a16="http://schemas.microsoft.com/office/drawing/2014/main" id="{87E578A7-268F-7772-4FDE-BFD557C1F769}"/>
              </a:ext>
            </a:extLst>
          </p:cNvPr>
          <p:cNvSpPr/>
          <p:nvPr/>
        </p:nvSpPr>
        <p:spPr>
          <a:xfrm>
            <a:off x="6372226" y="2080565"/>
            <a:ext cx="2810797" cy="160020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호가는 </a:t>
            </a:r>
            <a:r>
              <a:rPr lang="en-US" altLang="ko-KR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2.7</a:t>
            </a:r>
            <a:r>
              <a:rPr lang="ko-KR" altLang="en-US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억 전세인데 거래가 최근에 </a:t>
            </a:r>
            <a:r>
              <a:rPr lang="ko-KR" altLang="en-US" sz="1100" dirty="0" err="1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되지않아</a:t>
            </a:r>
            <a:r>
              <a:rPr lang="ko-KR" altLang="en-US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 보수적으로 </a:t>
            </a:r>
            <a:r>
              <a:rPr lang="ko-KR" altLang="en-US" sz="1100" dirty="0" err="1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못받을수도</a:t>
            </a:r>
            <a:r>
              <a:rPr lang="ko-KR" altLang="en-US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 있다고 </a:t>
            </a:r>
            <a:r>
              <a:rPr lang="ko-KR" altLang="en-US" sz="1100" dirty="0" err="1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봐야함</a:t>
            </a:r>
            <a:r>
              <a:rPr lang="en-US" altLang="ko-KR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. </a:t>
            </a:r>
            <a:r>
              <a:rPr lang="ko-KR" altLang="en-US" sz="1100" dirty="0" err="1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전고점기준</a:t>
            </a:r>
            <a:r>
              <a:rPr lang="ko-KR" altLang="en-US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 </a:t>
            </a:r>
            <a:r>
              <a:rPr lang="en-US" altLang="ko-KR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-20%</a:t>
            </a:r>
            <a:r>
              <a:rPr lang="ko-KR" altLang="en-US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나 빠짐</a:t>
            </a:r>
            <a:r>
              <a:rPr lang="en-US" altLang="ko-KR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. </a:t>
            </a:r>
            <a:r>
              <a:rPr lang="ko-KR" altLang="en-US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비발디 등이 들어오며 전세를 끄집어 내리는 </a:t>
            </a:r>
            <a:r>
              <a:rPr lang="ko-KR" altLang="en-US" sz="1100" dirty="0" err="1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바람인듯</a:t>
            </a:r>
            <a:r>
              <a:rPr lang="en-US" altLang="ko-KR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. </a:t>
            </a:r>
            <a:r>
              <a:rPr lang="ko-KR" altLang="en-US" sz="1100" dirty="0" err="1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길죽하게</a:t>
            </a:r>
            <a:r>
              <a:rPr lang="ko-KR" altLang="en-US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 </a:t>
            </a:r>
            <a:r>
              <a:rPr lang="ko-KR" altLang="en-US" sz="1100" dirty="0" err="1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생겼다보니</a:t>
            </a:r>
            <a:r>
              <a:rPr lang="ko-KR" altLang="en-US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 이쁘게 빠지지 못했고 제일 끝에 </a:t>
            </a:r>
            <a:r>
              <a:rPr lang="ko-KR" altLang="en-US" sz="1100" dirty="0" err="1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또랑옆에</a:t>
            </a:r>
            <a:r>
              <a:rPr lang="ko-KR" altLang="en-US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 </a:t>
            </a:r>
            <a:r>
              <a:rPr lang="ko-KR" altLang="en-US" sz="1100" dirty="0" err="1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있다보니</a:t>
            </a:r>
            <a:r>
              <a:rPr lang="ko-KR" altLang="en-US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 효용성 </a:t>
            </a:r>
            <a:r>
              <a:rPr lang="ko-KR" altLang="en-US" sz="1100" dirty="0" err="1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떨어질듯보임</a:t>
            </a:r>
            <a:r>
              <a:rPr lang="en-US" altLang="ko-KR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.</a:t>
            </a:r>
          </a:p>
        </p:txBody>
      </p:sp>
      <p:pic>
        <p:nvPicPr>
          <p:cNvPr id="21" name="그림 20">
            <a:extLst>
              <a:ext uri="{FF2B5EF4-FFF2-40B4-BE49-F238E27FC236}">
                <a16:creationId xmlns:a16="http://schemas.microsoft.com/office/drawing/2014/main" id="{B82B11B3-FDA5-4D23-211E-78DEBC384EF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85735" y="3855868"/>
            <a:ext cx="2797288" cy="2479477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23" name="그림 22">
            <a:extLst>
              <a:ext uri="{FF2B5EF4-FFF2-40B4-BE49-F238E27FC236}">
                <a16:creationId xmlns:a16="http://schemas.microsoft.com/office/drawing/2014/main" id="{79E1C349-579A-F898-32E6-7E2C320F302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342472" y="781051"/>
            <a:ext cx="2437286" cy="5523654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4137282404"/>
      </p:ext>
    </p:extLst>
  </p:cSld>
  <p:clrMapOvr>
    <a:masterClrMapping/>
  </p:clrMapOvr>
  <p:transition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양쪽 모서리가 둥근 사각형 168"/>
          <p:cNvSpPr/>
          <p:nvPr/>
        </p:nvSpPr>
        <p:spPr>
          <a:xfrm rot="5400000">
            <a:off x="13078304" y="3303255"/>
            <a:ext cx="907577" cy="1003308"/>
          </a:xfrm>
          <a:prstGeom prst="round2SameRect">
            <a:avLst>
              <a:gd name="adj1" fmla="val 16667"/>
              <a:gd name="adj2" fmla="val 0"/>
            </a:avLst>
          </a:prstGeom>
          <a:solidFill>
            <a:schemeClr val="bg1"/>
          </a:solidFill>
          <a:ln w="28575">
            <a:solidFill>
              <a:srgbClr val="4C474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457200" marR="0" lvl="1" indent="0" algn="l" defTabSz="914400" rtl="0" eaLnBrk="1" latin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endParaRPr kumimoji="0" lang="ko-KR" altLang="en-US" sz="1000" b="0" i="0" u="none" strike="noStrike" kern="1200" cap="none" spc="0" normalizeH="0" baseline="0">
              <a:solidFill>
                <a:prstClr val="white"/>
              </a:solidFill>
              <a:effectLst/>
              <a:uLnTx/>
              <a:uFillTx/>
              <a:latin typeface="맑은 고딕"/>
              <a:ea typeface="맑은 고딕"/>
              <a:cs typeface="+mn-cs"/>
            </a:endParaRPr>
          </a:p>
        </p:txBody>
      </p:sp>
      <p:sp>
        <p:nvSpPr>
          <p:cNvPr id="168" name="직사각형 167"/>
          <p:cNvSpPr/>
          <p:nvPr/>
        </p:nvSpPr>
        <p:spPr>
          <a:xfrm>
            <a:off x="13723392" y="5009620"/>
            <a:ext cx="899605" cy="6368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r>
              <a:rPr kumimoji="0" lang="en-US" altLang="ko-KR" sz="3600" b="1" i="0" u="none" strike="noStrike" kern="1200" cap="none" spc="0" normalizeH="0" baseline="0">
                <a:solidFill>
                  <a:srgbClr val="FF8A2D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15</a:t>
            </a:r>
            <a:r>
              <a:rPr kumimoji="0" lang="en-US" altLang="ko-KR" sz="1600" b="1" i="0" u="none" strike="noStrike" kern="1200" cap="none" spc="0" normalizeH="0" baseline="0">
                <a:solidFill>
                  <a:srgbClr val="FF8A2D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%</a:t>
            </a:r>
            <a:endParaRPr kumimoji="0" lang="en-US" altLang="ko-KR" sz="1600" b="1" i="0" u="none" strike="noStrike" kern="1200" cap="none" spc="0" normalizeH="0" baseline="0">
              <a:solidFill>
                <a:srgbClr val="FF8A2D"/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173" name="직사각형 172"/>
          <p:cNvSpPr/>
          <p:nvPr/>
        </p:nvSpPr>
        <p:spPr>
          <a:xfrm>
            <a:off x="14418125" y="3481744"/>
            <a:ext cx="89960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r>
              <a:rPr kumimoji="0" lang="en-US" altLang="ko-KR" sz="3600" b="1" i="0" u="none" strike="noStrike" kern="1200" cap="none" spc="0" normalizeH="0" baseline="0">
                <a:solidFill>
                  <a:srgbClr val="FF8A2D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15</a:t>
            </a:r>
            <a:r>
              <a:rPr kumimoji="0" lang="en-US" altLang="ko-KR" sz="1600" b="1" i="0" u="none" strike="noStrike" kern="1200" cap="none" spc="0" normalizeH="0" baseline="0">
                <a:solidFill>
                  <a:srgbClr val="FF8A2D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%</a:t>
            </a:r>
            <a:endParaRPr kumimoji="0" lang="en-US" altLang="ko-KR" sz="1600" b="1" i="0" u="none" strike="noStrike" kern="1200" cap="none" spc="0" normalizeH="0" baseline="0">
              <a:solidFill>
                <a:srgbClr val="FF8A2D"/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181" name="양쪽 모서리가 둥근 사각형 180"/>
          <p:cNvSpPr/>
          <p:nvPr/>
        </p:nvSpPr>
        <p:spPr>
          <a:xfrm rot="5400000">
            <a:off x="12576649" y="4541146"/>
            <a:ext cx="907577" cy="1003308"/>
          </a:xfrm>
          <a:prstGeom prst="round2SameRect">
            <a:avLst>
              <a:gd name="adj1" fmla="val 16667"/>
              <a:gd name="adj2" fmla="val 0"/>
            </a:avLst>
          </a:prstGeom>
          <a:solidFill>
            <a:schemeClr val="bg1"/>
          </a:solidFill>
          <a:ln w="28575">
            <a:solidFill>
              <a:srgbClr val="4C474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457200" marR="0" lvl="1" indent="0" algn="l" defTabSz="914400" rtl="0" eaLnBrk="1" latin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endParaRPr kumimoji="0" lang="ko-KR" altLang="en-US" sz="1000" b="0" i="0" u="none" strike="noStrike" kern="1200" cap="none" spc="0" normalizeH="0" baseline="0">
              <a:solidFill>
                <a:prstClr val="white"/>
              </a:solidFill>
              <a:effectLst/>
              <a:uLnTx/>
              <a:uFillTx/>
              <a:latin typeface="맑은 고딕"/>
              <a:ea typeface="맑은 고딕"/>
              <a:cs typeface="+mn-cs"/>
            </a:endParaRPr>
          </a:p>
        </p:txBody>
      </p:sp>
      <p:sp>
        <p:nvSpPr>
          <p:cNvPr id="182" name="직사각형 181"/>
          <p:cNvSpPr/>
          <p:nvPr/>
        </p:nvSpPr>
        <p:spPr>
          <a:xfrm>
            <a:off x="13134142" y="2142479"/>
            <a:ext cx="89960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r>
              <a:rPr kumimoji="0" lang="en-US" altLang="ko-KR" sz="3600" b="1" i="0" u="none" strike="noStrike" kern="1200" cap="none" spc="0" normalizeH="0" baseline="0" dirty="0">
                <a:solidFill>
                  <a:srgbClr val="FF8A2D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15</a:t>
            </a:r>
            <a:r>
              <a:rPr kumimoji="0" lang="en-US" altLang="ko-KR" sz="1600" b="1" i="0" u="none" strike="noStrike" kern="1200" cap="none" spc="0" normalizeH="0" baseline="0" dirty="0">
                <a:solidFill>
                  <a:srgbClr val="FF8A2D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%</a:t>
            </a:r>
            <a:endParaRPr kumimoji="0" lang="en-US" altLang="ko-KR" sz="1600" b="1" i="0" u="none" strike="noStrike" kern="1200" cap="none" spc="0" normalizeH="0" baseline="0" dirty="0">
              <a:solidFill>
                <a:srgbClr val="FF8A2D"/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8" name="사각형: 둥근 모서리 7">
            <a:extLst>
              <a:ext uri="{FF2B5EF4-FFF2-40B4-BE49-F238E27FC236}">
                <a16:creationId xmlns:a16="http://schemas.microsoft.com/office/drawing/2014/main" id="{8F7AA2A7-55B1-E88E-F1BB-45FE35A30A85}"/>
              </a:ext>
            </a:extLst>
          </p:cNvPr>
          <p:cNvSpPr/>
          <p:nvPr/>
        </p:nvSpPr>
        <p:spPr>
          <a:xfrm>
            <a:off x="103885" y="725312"/>
            <a:ext cx="3095674" cy="408345"/>
          </a:xfrm>
          <a:prstGeom prst="round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>
                <a:solidFill>
                  <a:schemeClr val="tx1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S-1. </a:t>
            </a:r>
            <a:r>
              <a:rPr lang="ko-KR" altLang="en-US" dirty="0" err="1">
                <a:solidFill>
                  <a:schemeClr val="tx1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삼계서희스타힐스</a:t>
            </a:r>
            <a:endParaRPr lang="ko-KR" altLang="en-US" dirty="0">
              <a:solidFill>
                <a:schemeClr val="tx1"/>
              </a:solidFill>
              <a:latin typeface="이사만루체 Light" panose="00000300000000000000" pitchFamily="2" charset="-127"/>
              <a:ea typeface="이사만루체 Light" panose="00000300000000000000" pitchFamily="2" charset="-127"/>
            </a:endParaRPr>
          </a:p>
        </p:txBody>
      </p:sp>
      <p:sp>
        <p:nvSpPr>
          <p:cNvPr id="3" name="TextBox 2">
            <a:hlinkClick r:id="rId2"/>
            <a:extLst>
              <a:ext uri="{FF2B5EF4-FFF2-40B4-BE49-F238E27FC236}">
                <a16:creationId xmlns:a16="http://schemas.microsoft.com/office/drawing/2014/main" id="{ED188ACB-F78B-CF3B-EDD8-87D8291EB78F}"/>
              </a:ext>
            </a:extLst>
          </p:cNvPr>
          <p:cNvSpPr txBox="1"/>
          <p:nvPr/>
        </p:nvSpPr>
        <p:spPr>
          <a:xfrm>
            <a:off x="12192000" y="656636"/>
            <a:ext cx="19228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err="1"/>
              <a:t>부자아내제인</a:t>
            </a:r>
            <a:endParaRPr lang="ko-KR" altLang="en-US" dirty="0"/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27EE134C-5DAE-5F21-2C79-05CB6055576B}"/>
              </a:ext>
            </a:extLst>
          </p:cNvPr>
          <p:cNvSpPr/>
          <p:nvPr/>
        </p:nvSpPr>
        <p:spPr>
          <a:xfrm>
            <a:off x="0" y="0"/>
            <a:ext cx="12192000" cy="489526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400" b="1" dirty="0">
                <a:solidFill>
                  <a:schemeClr val="bg1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단지분석 </a:t>
            </a:r>
            <a:r>
              <a:rPr lang="en-US" altLang="ko-KR" sz="1400" b="1" dirty="0">
                <a:solidFill>
                  <a:schemeClr val="bg1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– S-1. </a:t>
            </a:r>
            <a:r>
              <a:rPr lang="ko-KR" altLang="en-US" sz="1400" b="1" dirty="0" err="1">
                <a:solidFill>
                  <a:schemeClr val="bg1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장유동</a:t>
            </a:r>
            <a:r>
              <a:rPr lang="ko-KR" altLang="en-US" sz="1400" b="1" dirty="0">
                <a:solidFill>
                  <a:schemeClr val="bg1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 </a:t>
            </a:r>
          </a:p>
        </p:txBody>
      </p:sp>
      <p:pic>
        <p:nvPicPr>
          <p:cNvPr id="7" name="그림 6">
            <a:extLst>
              <a:ext uri="{FF2B5EF4-FFF2-40B4-BE49-F238E27FC236}">
                <a16:creationId xmlns:a16="http://schemas.microsoft.com/office/drawing/2014/main" id="{8ADE6781-377D-6C5E-30A9-5BD8402BF4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3284" y="1369442"/>
            <a:ext cx="2803460" cy="2195793"/>
          </a:xfrm>
          <a:prstGeom prst="rect">
            <a:avLst/>
          </a:prstGeom>
          <a:ln w="15875">
            <a:solidFill>
              <a:schemeClr val="tx1"/>
            </a:solidFill>
          </a:ln>
        </p:spPr>
      </p:pic>
      <p:pic>
        <p:nvPicPr>
          <p:cNvPr id="10" name="그림 9">
            <a:extLst>
              <a:ext uri="{FF2B5EF4-FFF2-40B4-BE49-F238E27FC236}">
                <a16:creationId xmlns:a16="http://schemas.microsoft.com/office/drawing/2014/main" id="{0D708586-FCD1-E711-6359-704287051EA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3284" y="3811639"/>
            <a:ext cx="2936876" cy="1037451"/>
          </a:xfrm>
          <a:prstGeom prst="rect">
            <a:avLst/>
          </a:prstGeom>
          <a:ln w="15875">
            <a:solidFill>
              <a:schemeClr val="tx1"/>
            </a:solidFill>
          </a:ln>
        </p:spPr>
      </p:pic>
      <p:graphicFrame>
        <p:nvGraphicFramePr>
          <p:cNvPr id="11" name="표 10">
            <a:extLst>
              <a:ext uri="{FF2B5EF4-FFF2-40B4-BE49-F238E27FC236}">
                <a16:creationId xmlns:a16="http://schemas.microsoft.com/office/drawing/2014/main" id="{EA6B938A-FA66-55E0-F10A-624391651CE0}"/>
              </a:ext>
            </a:extLst>
          </p:cNvPr>
          <p:cNvGraphicFramePr>
            <a:graphicFrameLocks noGrp="1"/>
          </p:cNvGraphicFramePr>
          <p:nvPr/>
        </p:nvGraphicFramePr>
        <p:xfrm>
          <a:off x="161070" y="5160152"/>
          <a:ext cx="2936876" cy="9725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9669">
                  <a:extLst>
                    <a:ext uri="{9D8B030D-6E8A-4147-A177-3AD203B41FA5}">
                      <a16:colId xmlns:a16="http://schemas.microsoft.com/office/drawing/2014/main" val="1754638359"/>
                    </a:ext>
                  </a:extLst>
                </a:gridCol>
                <a:gridCol w="989669">
                  <a:extLst>
                    <a:ext uri="{9D8B030D-6E8A-4147-A177-3AD203B41FA5}">
                      <a16:colId xmlns:a16="http://schemas.microsoft.com/office/drawing/2014/main" val="2975725959"/>
                    </a:ext>
                  </a:extLst>
                </a:gridCol>
                <a:gridCol w="957538">
                  <a:extLst>
                    <a:ext uri="{9D8B030D-6E8A-4147-A177-3AD203B41FA5}">
                      <a16:colId xmlns:a16="http://schemas.microsoft.com/office/drawing/2014/main" val="1530565623"/>
                    </a:ext>
                  </a:extLst>
                </a:gridCol>
              </a:tblGrid>
              <a:tr h="362936"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>
                          <a:solidFill>
                            <a:srgbClr val="00B0F0"/>
                          </a:solidFill>
                          <a:highlight>
                            <a:srgbClr val="FFFF00"/>
                          </a:highlight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23.11 </a:t>
                      </a:r>
                      <a:r>
                        <a:rPr lang="ko-KR" altLang="en-US" sz="1400" dirty="0">
                          <a:solidFill>
                            <a:srgbClr val="00B0F0"/>
                          </a:solidFill>
                          <a:highlight>
                            <a:srgbClr val="FFFF00"/>
                          </a:highlight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기준 네이버 호가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solidFill>
                          <a:srgbClr val="00B0F0"/>
                        </a:solidFill>
                        <a:latin typeface="경기천년제목 Bold" panose="02020803020101020101" pitchFamily="18" charset="-127"/>
                        <a:ea typeface="경기천년제목 Bold" panose="02020803020101020101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solidFill>
                          <a:srgbClr val="00B050"/>
                        </a:solidFill>
                        <a:latin typeface="경기천년제목 Bold" panose="02020803020101020101" pitchFamily="18" charset="-127"/>
                        <a:ea typeface="경기천년제목 Bold" panose="02020803020101020101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46325273"/>
                  </a:ext>
                </a:extLst>
              </a:tr>
              <a:tr h="23431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>
                          <a:solidFill>
                            <a:srgbClr val="FF0000"/>
                          </a:solidFill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매매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>
                          <a:solidFill>
                            <a:srgbClr val="0070C0"/>
                          </a:solidFill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전세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solidFill>
                            <a:schemeClr val="tx1"/>
                          </a:solidFill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전세가율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7421253"/>
                  </a:ext>
                </a:extLst>
              </a:tr>
              <a:tr h="20764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32,000</a:t>
                      </a:r>
                      <a:endParaRPr lang="ko-KR" altLang="en-US" sz="1400" dirty="0"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19,000</a:t>
                      </a:r>
                      <a:endParaRPr lang="ko-KR" altLang="en-US" sz="1400" dirty="0"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59%</a:t>
                      </a:r>
                      <a:endParaRPr lang="ko-KR" altLang="en-US" sz="1400" dirty="0"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140006"/>
                  </a:ext>
                </a:extLst>
              </a:tr>
            </a:tbl>
          </a:graphicData>
        </a:graphic>
      </p:graphicFrame>
      <p:pic>
        <p:nvPicPr>
          <p:cNvPr id="15" name="그림 14">
            <a:extLst>
              <a:ext uri="{FF2B5EF4-FFF2-40B4-BE49-F238E27FC236}">
                <a16:creationId xmlns:a16="http://schemas.microsoft.com/office/drawing/2014/main" id="{F298F3E8-1971-5AE1-AFE2-577BEE78033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89245" y="858982"/>
            <a:ext cx="2821144" cy="2327563"/>
          </a:xfrm>
          <a:prstGeom prst="rect">
            <a:avLst/>
          </a:prstGeom>
          <a:ln w="15875">
            <a:solidFill>
              <a:schemeClr val="tx1"/>
            </a:solidFill>
          </a:ln>
        </p:spPr>
      </p:pic>
      <p:pic>
        <p:nvPicPr>
          <p:cNvPr id="17" name="그림 16">
            <a:extLst>
              <a:ext uri="{FF2B5EF4-FFF2-40B4-BE49-F238E27FC236}">
                <a16:creationId xmlns:a16="http://schemas.microsoft.com/office/drawing/2014/main" id="{9100FE9A-0E90-E0BA-72DB-3808D21911F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52369" y="3455153"/>
            <a:ext cx="2867740" cy="2849552"/>
          </a:xfrm>
          <a:prstGeom prst="rect">
            <a:avLst/>
          </a:prstGeom>
          <a:ln w="15875">
            <a:solidFill>
              <a:schemeClr val="tx1"/>
            </a:solidFill>
          </a:ln>
        </p:spPr>
      </p:pic>
      <p:graphicFrame>
        <p:nvGraphicFramePr>
          <p:cNvPr id="18" name="표 24">
            <a:extLst>
              <a:ext uri="{FF2B5EF4-FFF2-40B4-BE49-F238E27FC236}">
                <a16:creationId xmlns:a16="http://schemas.microsoft.com/office/drawing/2014/main" id="{39F42226-F3E8-350F-E487-4331F64D406D}"/>
              </a:ext>
            </a:extLst>
          </p:cNvPr>
          <p:cNvGraphicFramePr>
            <a:graphicFrameLocks noGrp="1"/>
          </p:cNvGraphicFramePr>
          <p:nvPr/>
        </p:nvGraphicFramePr>
        <p:xfrm>
          <a:off x="6356351" y="781050"/>
          <a:ext cx="2797173" cy="1143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32391">
                  <a:extLst>
                    <a:ext uri="{9D8B030D-6E8A-4147-A177-3AD203B41FA5}">
                      <a16:colId xmlns:a16="http://schemas.microsoft.com/office/drawing/2014/main" val="3219045834"/>
                    </a:ext>
                  </a:extLst>
                </a:gridCol>
                <a:gridCol w="932391">
                  <a:extLst>
                    <a:ext uri="{9D8B030D-6E8A-4147-A177-3AD203B41FA5}">
                      <a16:colId xmlns:a16="http://schemas.microsoft.com/office/drawing/2014/main" val="855906887"/>
                    </a:ext>
                  </a:extLst>
                </a:gridCol>
                <a:gridCol w="932391">
                  <a:extLst>
                    <a:ext uri="{9D8B030D-6E8A-4147-A177-3AD203B41FA5}">
                      <a16:colId xmlns:a16="http://schemas.microsoft.com/office/drawing/2014/main" val="3069419114"/>
                    </a:ext>
                  </a:extLst>
                </a:gridCol>
              </a:tblGrid>
              <a:tr h="36293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solidFill>
                            <a:srgbClr val="FF0000"/>
                          </a:solidFill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환경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solidFill>
                            <a:srgbClr val="00B0F0"/>
                          </a:solidFill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학군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solidFill>
                            <a:srgbClr val="00B050"/>
                          </a:solidFill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교통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20048000"/>
                  </a:ext>
                </a:extLst>
              </a:tr>
              <a:tr h="20764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C</a:t>
                      </a:r>
                      <a:endParaRPr lang="ko-KR" altLang="en-US" dirty="0"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C</a:t>
                      </a:r>
                      <a:endParaRPr lang="ko-KR" altLang="en-US" dirty="0"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92981695"/>
                  </a:ext>
                </a:extLst>
              </a:tr>
              <a:tr h="37098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1km</a:t>
                      </a:r>
                      <a:r>
                        <a:rPr lang="ko-KR" altLang="en-US" sz="1050" dirty="0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내</a:t>
                      </a:r>
                      <a:endParaRPr lang="en-US" altLang="ko-KR" sz="1050" dirty="0"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  <a:p>
                      <a:pPr algn="ctr" latinLnBrk="1"/>
                      <a:r>
                        <a:rPr lang="ko-KR" altLang="en-US" sz="1050" dirty="0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백화점 없음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김해신명초</a:t>
                      </a: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22.3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명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1400" dirty="0"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82725130"/>
                  </a:ext>
                </a:extLst>
              </a:tr>
            </a:tbl>
          </a:graphicData>
        </a:graphic>
      </p:graphicFrame>
      <p:sp>
        <p:nvSpPr>
          <p:cNvPr id="19" name="직사각형 18">
            <a:extLst>
              <a:ext uri="{FF2B5EF4-FFF2-40B4-BE49-F238E27FC236}">
                <a16:creationId xmlns:a16="http://schemas.microsoft.com/office/drawing/2014/main" id="{87E578A7-268F-7772-4FDE-BFD557C1F769}"/>
              </a:ext>
            </a:extLst>
          </p:cNvPr>
          <p:cNvSpPr/>
          <p:nvPr/>
        </p:nvSpPr>
        <p:spPr>
          <a:xfrm>
            <a:off x="6372226" y="2080565"/>
            <a:ext cx="2810797" cy="160020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23</a:t>
            </a:r>
            <a:r>
              <a:rPr lang="ko-KR" altLang="en-US" sz="1100" dirty="0" err="1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년식</a:t>
            </a:r>
            <a:r>
              <a:rPr lang="ko-KR" altLang="en-US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 새아파트이지만 </a:t>
            </a:r>
            <a:r>
              <a:rPr lang="ko-KR" altLang="en-US" sz="1100" dirty="0" err="1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큰길건너에</a:t>
            </a:r>
            <a:r>
              <a:rPr lang="ko-KR" altLang="en-US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 있어서 그런지 매가가 </a:t>
            </a:r>
            <a:r>
              <a:rPr lang="ko-KR" altLang="en-US" sz="1100" dirty="0" err="1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받쳐주지못함</a:t>
            </a:r>
            <a:r>
              <a:rPr lang="en-US" altLang="ko-KR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. </a:t>
            </a:r>
            <a:r>
              <a:rPr lang="ko-KR" altLang="en-US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앞에 서희와 비슷한 가격대</a:t>
            </a:r>
            <a:r>
              <a:rPr lang="en-US" altLang="ko-KR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/ </a:t>
            </a:r>
            <a:r>
              <a:rPr lang="ko-KR" altLang="en-US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전세가 엄청 흘러내림 서희보다 훨씬 떨어지는데</a:t>
            </a:r>
            <a:r>
              <a:rPr lang="en-US" altLang="ko-KR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, </a:t>
            </a:r>
            <a:r>
              <a:rPr lang="ko-KR" altLang="en-US" sz="1100" dirty="0" err="1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큰길가를</a:t>
            </a:r>
            <a:r>
              <a:rPr lang="ko-KR" altLang="en-US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 </a:t>
            </a:r>
            <a:r>
              <a:rPr lang="ko-KR" altLang="en-US" sz="1100" dirty="0" err="1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건너야하고</a:t>
            </a:r>
            <a:r>
              <a:rPr lang="ko-KR" altLang="en-US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 완전 주위가 철길 받이라서 </a:t>
            </a:r>
            <a:r>
              <a:rPr lang="ko-KR" altLang="en-US" sz="1100" dirty="0" err="1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그런가봄</a:t>
            </a:r>
            <a:r>
              <a:rPr lang="en-US" altLang="ko-KR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. </a:t>
            </a:r>
          </a:p>
        </p:txBody>
      </p:sp>
      <p:pic>
        <p:nvPicPr>
          <p:cNvPr id="21" name="그림 20">
            <a:extLst>
              <a:ext uri="{FF2B5EF4-FFF2-40B4-BE49-F238E27FC236}">
                <a16:creationId xmlns:a16="http://schemas.microsoft.com/office/drawing/2014/main" id="{B82B11B3-FDA5-4D23-211E-78DEBC384EF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85734" y="3855868"/>
            <a:ext cx="2765438" cy="2479477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23" name="그림 22">
            <a:extLst>
              <a:ext uri="{FF2B5EF4-FFF2-40B4-BE49-F238E27FC236}">
                <a16:creationId xmlns:a16="http://schemas.microsoft.com/office/drawing/2014/main" id="{79E1C349-579A-F898-32E6-7E2C320F302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342472" y="781051"/>
            <a:ext cx="2437286" cy="5523654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042688769"/>
      </p:ext>
    </p:extLst>
  </p:cSld>
  <p:clrMapOvr>
    <a:masterClrMapping/>
  </p:clrMapOvr>
  <p:transition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양쪽 모서리가 둥근 사각형 168"/>
          <p:cNvSpPr/>
          <p:nvPr/>
        </p:nvSpPr>
        <p:spPr>
          <a:xfrm rot="5400000">
            <a:off x="13078304" y="3303255"/>
            <a:ext cx="907577" cy="1003308"/>
          </a:xfrm>
          <a:prstGeom prst="round2SameRect">
            <a:avLst>
              <a:gd name="adj1" fmla="val 16667"/>
              <a:gd name="adj2" fmla="val 0"/>
            </a:avLst>
          </a:prstGeom>
          <a:solidFill>
            <a:schemeClr val="bg1"/>
          </a:solidFill>
          <a:ln w="28575">
            <a:solidFill>
              <a:srgbClr val="4C474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457200" marR="0" lvl="1" indent="0" algn="l" defTabSz="914400" rtl="0" eaLnBrk="1" latin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endParaRPr kumimoji="0" lang="ko-KR" altLang="en-US" sz="1000" b="0" i="0" u="none" strike="noStrike" kern="1200" cap="none" spc="0" normalizeH="0" baseline="0">
              <a:solidFill>
                <a:prstClr val="white"/>
              </a:solidFill>
              <a:effectLst/>
              <a:uLnTx/>
              <a:uFillTx/>
              <a:latin typeface="맑은 고딕"/>
              <a:ea typeface="맑은 고딕"/>
              <a:cs typeface="+mn-cs"/>
            </a:endParaRPr>
          </a:p>
        </p:txBody>
      </p:sp>
      <p:sp>
        <p:nvSpPr>
          <p:cNvPr id="168" name="직사각형 167"/>
          <p:cNvSpPr/>
          <p:nvPr/>
        </p:nvSpPr>
        <p:spPr>
          <a:xfrm>
            <a:off x="13723392" y="5009620"/>
            <a:ext cx="899605" cy="6368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r>
              <a:rPr kumimoji="0" lang="en-US" altLang="ko-KR" sz="3600" b="1" i="0" u="none" strike="noStrike" kern="1200" cap="none" spc="0" normalizeH="0" baseline="0">
                <a:solidFill>
                  <a:srgbClr val="FF8A2D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15</a:t>
            </a:r>
            <a:r>
              <a:rPr kumimoji="0" lang="en-US" altLang="ko-KR" sz="1600" b="1" i="0" u="none" strike="noStrike" kern="1200" cap="none" spc="0" normalizeH="0" baseline="0">
                <a:solidFill>
                  <a:srgbClr val="FF8A2D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%</a:t>
            </a:r>
            <a:endParaRPr kumimoji="0" lang="en-US" altLang="ko-KR" sz="1600" b="1" i="0" u="none" strike="noStrike" kern="1200" cap="none" spc="0" normalizeH="0" baseline="0">
              <a:solidFill>
                <a:srgbClr val="FF8A2D"/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173" name="직사각형 172"/>
          <p:cNvSpPr/>
          <p:nvPr/>
        </p:nvSpPr>
        <p:spPr>
          <a:xfrm>
            <a:off x="14418125" y="3481744"/>
            <a:ext cx="89960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r>
              <a:rPr kumimoji="0" lang="en-US" altLang="ko-KR" sz="3600" b="1" i="0" u="none" strike="noStrike" kern="1200" cap="none" spc="0" normalizeH="0" baseline="0">
                <a:solidFill>
                  <a:srgbClr val="FF8A2D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15</a:t>
            </a:r>
            <a:r>
              <a:rPr kumimoji="0" lang="en-US" altLang="ko-KR" sz="1600" b="1" i="0" u="none" strike="noStrike" kern="1200" cap="none" spc="0" normalizeH="0" baseline="0">
                <a:solidFill>
                  <a:srgbClr val="FF8A2D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%</a:t>
            </a:r>
            <a:endParaRPr kumimoji="0" lang="en-US" altLang="ko-KR" sz="1600" b="1" i="0" u="none" strike="noStrike" kern="1200" cap="none" spc="0" normalizeH="0" baseline="0">
              <a:solidFill>
                <a:srgbClr val="FF8A2D"/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181" name="양쪽 모서리가 둥근 사각형 180"/>
          <p:cNvSpPr/>
          <p:nvPr/>
        </p:nvSpPr>
        <p:spPr>
          <a:xfrm rot="5400000">
            <a:off x="12576649" y="4541146"/>
            <a:ext cx="907577" cy="1003308"/>
          </a:xfrm>
          <a:prstGeom prst="round2SameRect">
            <a:avLst>
              <a:gd name="adj1" fmla="val 16667"/>
              <a:gd name="adj2" fmla="val 0"/>
            </a:avLst>
          </a:prstGeom>
          <a:solidFill>
            <a:schemeClr val="bg1"/>
          </a:solidFill>
          <a:ln w="28575">
            <a:solidFill>
              <a:srgbClr val="4C474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457200" marR="0" lvl="1" indent="0" algn="l" defTabSz="914400" rtl="0" eaLnBrk="1" latin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endParaRPr kumimoji="0" lang="ko-KR" altLang="en-US" sz="1000" b="0" i="0" u="none" strike="noStrike" kern="1200" cap="none" spc="0" normalizeH="0" baseline="0">
              <a:solidFill>
                <a:prstClr val="white"/>
              </a:solidFill>
              <a:effectLst/>
              <a:uLnTx/>
              <a:uFillTx/>
              <a:latin typeface="맑은 고딕"/>
              <a:ea typeface="맑은 고딕"/>
              <a:cs typeface="+mn-cs"/>
            </a:endParaRPr>
          </a:p>
        </p:txBody>
      </p:sp>
      <p:sp>
        <p:nvSpPr>
          <p:cNvPr id="182" name="직사각형 181"/>
          <p:cNvSpPr/>
          <p:nvPr/>
        </p:nvSpPr>
        <p:spPr>
          <a:xfrm>
            <a:off x="13134142" y="2142479"/>
            <a:ext cx="89960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r>
              <a:rPr kumimoji="0" lang="en-US" altLang="ko-KR" sz="3600" b="1" i="0" u="none" strike="noStrike" kern="1200" cap="none" spc="0" normalizeH="0" baseline="0" dirty="0">
                <a:solidFill>
                  <a:srgbClr val="FF8A2D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15</a:t>
            </a:r>
            <a:r>
              <a:rPr kumimoji="0" lang="en-US" altLang="ko-KR" sz="1600" b="1" i="0" u="none" strike="noStrike" kern="1200" cap="none" spc="0" normalizeH="0" baseline="0" dirty="0">
                <a:solidFill>
                  <a:srgbClr val="FF8A2D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%</a:t>
            </a:r>
            <a:endParaRPr kumimoji="0" lang="en-US" altLang="ko-KR" sz="1600" b="1" i="0" u="none" strike="noStrike" kern="1200" cap="none" spc="0" normalizeH="0" baseline="0" dirty="0">
              <a:solidFill>
                <a:srgbClr val="FF8A2D"/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8" name="사각형: 둥근 모서리 7">
            <a:extLst>
              <a:ext uri="{FF2B5EF4-FFF2-40B4-BE49-F238E27FC236}">
                <a16:creationId xmlns:a16="http://schemas.microsoft.com/office/drawing/2014/main" id="{8F7AA2A7-55B1-E88E-F1BB-45FE35A30A85}"/>
              </a:ext>
            </a:extLst>
          </p:cNvPr>
          <p:cNvSpPr/>
          <p:nvPr/>
        </p:nvSpPr>
        <p:spPr>
          <a:xfrm>
            <a:off x="103885" y="725312"/>
            <a:ext cx="3095674" cy="408345"/>
          </a:xfrm>
          <a:prstGeom prst="round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>
                <a:solidFill>
                  <a:schemeClr val="tx1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S-1. </a:t>
            </a:r>
            <a:r>
              <a:rPr lang="ko-KR" altLang="en-US" dirty="0" err="1">
                <a:solidFill>
                  <a:schemeClr val="tx1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분성마을</a:t>
            </a:r>
            <a:r>
              <a:rPr lang="en-US" altLang="ko-KR" dirty="0">
                <a:solidFill>
                  <a:schemeClr val="tx1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5</a:t>
            </a:r>
            <a:r>
              <a:rPr lang="ko-KR" altLang="en-US" dirty="0" err="1">
                <a:solidFill>
                  <a:schemeClr val="tx1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단지푸르지오</a:t>
            </a:r>
            <a:endParaRPr lang="ko-KR" altLang="en-US" dirty="0">
              <a:solidFill>
                <a:schemeClr val="tx1"/>
              </a:solidFill>
              <a:latin typeface="이사만루체 Light" panose="00000300000000000000" pitchFamily="2" charset="-127"/>
              <a:ea typeface="이사만루체 Light" panose="00000300000000000000" pitchFamily="2" charset="-127"/>
            </a:endParaRPr>
          </a:p>
        </p:txBody>
      </p:sp>
      <p:sp>
        <p:nvSpPr>
          <p:cNvPr id="3" name="TextBox 2">
            <a:hlinkClick r:id="rId2"/>
            <a:extLst>
              <a:ext uri="{FF2B5EF4-FFF2-40B4-BE49-F238E27FC236}">
                <a16:creationId xmlns:a16="http://schemas.microsoft.com/office/drawing/2014/main" id="{ED188ACB-F78B-CF3B-EDD8-87D8291EB78F}"/>
              </a:ext>
            </a:extLst>
          </p:cNvPr>
          <p:cNvSpPr txBox="1"/>
          <p:nvPr/>
        </p:nvSpPr>
        <p:spPr>
          <a:xfrm>
            <a:off x="12192000" y="656636"/>
            <a:ext cx="19228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err="1"/>
              <a:t>부자아내제인</a:t>
            </a:r>
            <a:endParaRPr lang="ko-KR" altLang="en-US" dirty="0"/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27EE134C-5DAE-5F21-2C79-05CB6055576B}"/>
              </a:ext>
            </a:extLst>
          </p:cNvPr>
          <p:cNvSpPr/>
          <p:nvPr/>
        </p:nvSpPr>
        <p:spPr>
          <a:xfrm>
            <a:off x="0" y="0"/>
            <a:ext cx="12192000" cy="489526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400" b="1" dirty="0">
                <a:solidFill>
                  <a:schemeClr val="bg1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단지분석 </a:t>
            </a:r>
            <a:r>
              <a:rPr lang="en-US" altLang="ko-KR" sz="1400" b="1" dirty="0">
                <a:solidFill>
                  <a:schemeClr val="bg1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– S-1. </a:t>
            </a:r>
            <a:r>
              <a:rPr lang="ko-KR" altLang="en-US" sz="1400" b="1" dirty="0" err="1">
                <a:solidFill>
                  <a:schemeClr val="bg1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장유동</a:t>
            </a:r>
            <a:r>
              <a:rPr lang="ko-KR" altLang="en-US" sz="1400" b="1" dirty="0">
                <a:solidFill>
                  <a:schemeClr val="bg1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 </a:t>
            </a:r>
          </a:p>
        </p:txBody>
      </p:sp>
      <p:pic>
        <p:nvPicPr>
          <p:cNvPr id="7" name="그림 6">
            <a:extLst>
              <a:ext uri="{FF2B5EF4-FFF2-40B4-BE49-F238E27FC236}">
                <a16:creationId xmlns:a16="http://schemas.microsoft.com/office/drawing/2014/main" id="{8ADE6781-377D-6C5E-30A9-5BD8402BF4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3284" y="1369442"/>
            <a:ext cx="2917013" cy="2195793"/>
          </a:xfrm>
          <a:prstGeom prst="rect">
            <a:avLst/>
          </a:prstGeom>
          <a:ln w="15875">
            <a:solidFill>
              <a:schemeClr val="tx1"/>
            </a:solidFill>
          </a:ln>
        </p:spPr>
      </p:pic>
      <p:pic>
        <p:nvPicPr>
          <p:cNvPr id="10" name="그림 9">
            <a:extLst>
              <a:ext uri="{FF2B5EF4-FFF2-40B4-BE49-F238E27FC236}">
                <a16:creationId xmlns:a16="http://schemas.microsoft.com/office/drawing/2014/main" id="{0D708586-FCD1-E711-6359-704287051EA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3284" y="3801020"/>
            <a:ext cx="2936876" cy="972536"/>
          </a:xfrm>
          <a:prstGeom prst="rect">
            <a:avLst/>
          </a:prstGeom>
          <a:ln w="15875">
            <a:solidFill>
              <a:schemeClr val="tx1"/>
            </a:solidFill>
          </a:ln>
        </p:spPr>
      </p:pic>
      <p:graphicFrame>
        <p:nvGraphicFramePr>
          <p:cNvPr id="11" name="표 10">
            <a:extLst>
              <a:ext uri="{FF2B5EF4-FFF2-40B4-BE49-F238E27FC236}">
                <a16:creationId xmlns:a16="http://schemas.microsoft.com/office/drawing/2014/main" id="{EA6B938A-FA66-55E0-F10A-624391651CE0}"/>
              </a:ext>
            </a:extLst>
          </p:cNvPr>
          <p:cNvGraphicFramePr>
            <a:graphicFrameLocks noGrp="1"/>
          </p:cNvGraphicFramePr>
          <p:nvPr/>
        </p:nvGraphicFramePr>
        <p:xfrm>
          <a:off x="161070" y="5160152"/>
          <a:ext cx="2936876" cy="9725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9669">
                  <a:extLst>
                    <a:ext uri="{9D8B030D-6E8A-4147-A177-3AD203B41FA5}">
                      <a16:colId xmlns:a16="http://schemas.microsoft.com/office/drawing/2014/main" val="1754638359"/>
                    </a:ext>
                  </a:extLst>
                </a:gridCol>
                <a:gridCol w="989669">
                  <a:extLst>
                    <a:ext uri="{9D8B030D-6E8A-4147-A177-3AD203B41FA5}">
                      <a16:colId xmlns:a16="http://schemas.microsoft.com/office/drawing/2014/main" val="2975725959"/>
                    </a:ext>
                  </a:extLst>
                </a:gridCol>
                <a:gridCol w="957538">
                  <a:extLst>
                    <a:ext uri="{9D8B030D-6E8A-4147-A177-3AD203B41FA5}">
                      <a16:colId xmlns:a16="http://schemas.microsoft.com/office/drawing/2014/main" val="1530565623"/>
                    </a:ext>
                  </a:extLst>
                </a:gridCol>
              </a:tblGrid>
              <a:tr h="362936"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>
                          <a:solidFill>
                            <a:srgbClr val="00B0F0"/>
                          </a:solidFill>
                          <a:highlight>
                            <a:srgbClr val="FFFF00"/>
                          </a:highlight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23.11 </a:t>
                      </a:r>
                      <a:r>
                        <a:rPr lang="ko-KR" altLang="en-US" sz="1400" dirty="0">
                          <a:solidFill>
                            <a:srgbClr val="00B0F0"/>
                          </a:solidFill>
                          <a:highlight>
                            <a:srgbClr val="FFFF00"/>
                          </a:highlight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기준 네이버 호가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solidFill>
                          <a:srgbClr val="00B0F0"/>
                        </a:solidFill>
                        <a:latin typeface="경기천년제목 Bold" panose="02020803020101020101" pitchFamily="18" charset="-127"/>
                        <a:ea typeface="경기천년제목 Bold" panose="02020803020101020101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solidFill>
                          <a:srgbClr val="00B050"/>
                        </a:solidFill>
                        <a:latin typeface="경기천년제목 Bold" panose="02020803020101020101" pitchFamily="18" charset="-127"/>
                        <a:ea typeface="경기천년제목 Bold" panose="02020803020101020101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46325273"/>
                  </a:ext>
                </a:extLst>
              </a:tr>
              <a:tr h="23431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>
                          <a:solidFill>
                            <a:srgbClr val="FF0000"/>
                          </a:solidFill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매매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>
                          <a:solidFill>
                            <a:srgbClr val="0070C0"/>
                          </a:solidFill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전세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solidFill>
                            <a:schemeClr val="tx1"/>
                          </a:solidFill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전세가율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7421253"/>
                  </a:ext>
                </a:extLst>
              </a:tr>
              <a:tr h="20764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23,500</a:t>
                      </a:r>
                      <a:endParaRPr lang="ko-KR" altLang="en-US" sz="1400" dirty="0"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19,000</a:t>
                      </a:r>
                      <a:endParaRPr lang="ko-KR" altLang="en-US" sz="1400" dirty="0"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81%</a:t>
                      </a:r>
                      <a:endParaRPr lang="ko-KR" altLang="en-US" sz="1400" dirty="0"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140006"/>
                  </a:ext>
                </a:extLst>
              </a:tr>
            </a:tbl>
          </a:graphicData>
        </a:graphic>
      </p:graphicFrame>
      <p:pic>
        <p:nvPicPr>
          <p:cNvPr id="15" name="그림 14">
            <a:extLst>
              <a:ext uri="{FF2B5EF4-FFF2-40B4-BE49-F238E27FC236}">
                <a16:creationId xmlns:a16="http://schemas.microsoft.com/office/drawing/2014/main" id="{F298F3E8-1971-5AE1-AFE2-577BEE78033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89245" y="781050"/>
            <a:ext cx="2821144" cy="2396259"/>
          </a:xfrm>
          <a:prstGeom prst="rect">
            <a:avLst/>
          </a:prstGeom>
          <a:ln w="15875">
            <a:solidFill>
              <a:schemeClr val="tx1"/>
            </a:solidFill>
          </a:ln>
        </p:spPr>
      </p:pic>
      <p:pic>
        <p:nvPicPr>
          <p:cNvPr id="17" name="그림 16">
            <a:extLst>
              <a:ext uri="{FF2B5EF4-FFF2-40B4-BE49-F238E27FC236}">
                <a16:creationId xmlns:a16="http://schemas.microsoft.com/office/drawing/2014/main" id="{9100FE9A-0E90-E0BA-72DB-3808D21911F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70557" y="3455153"/>
            <a:ext cx="2831363" cy="2849552"/>
          </a:xfrm>
          <a:prstGeom prst="rect">
            <a:avLst/>
          </a:prstGeom>
          <a:ln w="15875">
            <a:solidFill>
              <a:schemeClr val="tx1"/>
            </a:solidFill>
          </a:ln>
        </p:spPr>
      </p:pic>
      <p:graphicFrame>
        <p:nvGraphicFramePr>
          <p:cNvPr id="18" name="표 24">
            <a:extLst>
              <a:ext uri="{FF2B5EF4-FFF2-40B4-BE49-F238E27FC236}">
                <a16:creationId xmlns:a16="http://schemas.microsoft.com/office/drawing/2014/main" id="{39F42226-F3E8-350F-E487-4331F64D406D}"/>
              </a:ext>
            </a:extLst>
          </p:cNvPr>
          <p:cNvGraphicFramePr>
            <a:graphicFrameLocks noGrp="1"/>
          </p:cNvGraphicFramePr>
          <p:nvPr/>
        </p:nvGraphicFramePr>
        <p:xfrm>
          <a:off x="6356351" y="781050"/>
          <a:ext cx="2797173" cy="1143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32391">
                  <a:extLst>
                    <a:ext uri="{9D8B030D-6E8A-4147-A177-3AD203B41FA5}">
                      <a16:colId xmlns:a16="http://schemas.microsoft.com/office/drawing/2014/main" val="3219045834"/>
                    </a:ext>
                  </a:extLst>
                </a:gridCol>
                <a:gridCol w="932391">
                  <a:extLst>
                    <a:ext uri="{9D8B030D-6E8A-4147-A177-3AD203B41FA5}">
                      <a16:colId xmlns:a16="http://schemas.microsoft.com/office/drawing/2014/main" val="855906887"/>
                    </a:ext>
                  </a:extLst>
                </a:gridCol>
                <a:gridCol w="932391">
                  <a:extLst>
                    <a:ext uri="{9D8B030D-6E8A-4147-A177-3AD203B41FA5}">
                      <a16:colId xmlns:a16="http://schemas.microsoft.com/office/drawing/2014/main" val="3069419114"/>
                    </a:ext>
                  </a:extLst>
                </a:gridCol>
              </a:tblGrid>
              <a:tr h="36293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solidFill>
                            <a:srgbClr val="FF0000"/>
                          </a:solidFill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환경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solidFill>
                            <a:srgbClr val="00B0F0"/>
                          </a:solidFill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학군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solidFill>
                            <a:srgbClr val="00B050"/>
                          </a:solidFill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교통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20048000"/>
                  </a:ext>
                </a:extLst>
              </a:tr>
              <a:tr h="20764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C</a:t>
                      </a:r>
                      <a:endParaRPr lang="ko-KR" altLang="en-US" dirty="0"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C</a:t>
                      </a:r>
                      <a:endParaRPr lang="ko-KR" altLang="en-US" dirty="0"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92981695"/>
                  </a:ext>
                </a:extLst>
              </a:tr>
              <a:tr h="37098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1km</a:t>
                      </a:r>
                      <a:r>
                        <a:rPr lang="ko-KR" altLang="en-US" sz="1050" dirty="0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내</a:t>
                      </a:r>
                      <a:endParaRPr lang="en-US" altLang="ko-KR" sz="1050" dirty="0"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  <a:p>
                      <a:pPr algn="ctr" latinLnBrk="1"/>
                      <a:r>
                        <a:rPr lang="ko-KR" altLang="en-US" sz="1050" dirty="0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백화점 없음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김해신명초</a:t>
                      </a: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22.3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명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1400" dirty="0"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82725130"/>
                  </a:ext>
                </a:extLst>
              </a:tr>
            </a:tbl>
          </a:graphicData>
        </a:graphic>
      </p:graphicFrame>
      <p:sp>
        <p:nvSpPr>
          <p:cNvPr id="19" name="직사각형 18">
            <a:extLst>
              <a:ext uri="{FF2B5EF4-FFF2-40B4-BE49-F238E27FC236}">
                <a16:creationId xmlns:a16="http://schemas.microsoft.com/office/drawing/2014/main" id="{87E578A7-268F-7772-4FDE-BFD557C1F769}"/>
              </a:ext>
            </a:extLst>
          </p:cNvPr>
          <p:cNvSpPr/>
          <p:nvPr/>
        </p:nvSpPr>
        <p:spPr>
          <a:xfrm>
            <a:off x="6372226" y="2080565"/>
            <a:ext cx="2810797" cy="160020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매가도 많이 흘러내리는 </a:t>
            </a:r>
            <a:r>
              <a:rPr lang="ko-KR" altLang="en-US" sz="1100" dirty="0" err="1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중인것같아보임</a:t>
            </a:r>
            <a:r>
              <a:rPr lang="en-US" altLang="ko-KR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. </a:t>
            </a:r>
            <a:r>
              <a:rPr lang="ko-KR" altLang="en-US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대신 전세가 쳐주면서 전세가율이 </a:t>
            </a:r>
            <a:r>
              <a:rPr lang="ko-KR" altLang="en-US" sz="1100" dirty="0" err="1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올라가는중</a:t>
            </a:r>
            <a:r>
              <a:rPr lang="en-US" altLang="ko-KR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. </a:t>
            </a:r>
            <a:r>
              <a:rPr lang="ko-KR" altLang="en-US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실제로 가보니 </a:t>
            </a:r>
            <a:r>
              <a:rPr lang="ko-KR" altLang="en-US" sz="1100" dirty="0" err="1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푸르지오</a:t>
            </a:r>
            <a:r>
              <a:rPr lang="ko-KR" altLang="en-US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 </a:t>
            </a:r>
            <a:r>
              <a:rPr lang="ko-KR" altLang="en-US" sz="1100" dirty="0" err="1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인것도</a:t>
            </a:r>
            <a:r>
              <a:rPr lang="ko-KR" altLang="en-US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 있고</a:t>
            </a:r>
            <a:r>
              <a:rPr lang="en-US" altLang="ko-KR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, </a:t>
            </a:r>
            <a:r>
              <a:rPr lang="ko-KR" altLang="en-US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주변에 신축 아파트들이 생겨주고 있고</a:t>
            </a:r>
            <a:r>
              <a:rPr lang="en-US" altLang="ko-KR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, </a:t>
            </a:r>
            <a:r>
              <a:rPr lang="ko-KR" altLang="en-US" sz="1100" dirty="0" err="1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김해신명초를</a:t>
            </a:r>
            <a:r>
              <a:rPr lang="ko-KR" altLang="en-US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 하천을 끼고 있어 어른들</a:t>
            </a:r>
            <a:r>
              <a:rPr lang="en-US" altLang="ko-KR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, </a:t>
            </a:r>
            <a:r>
              <a:rPr lang="ko-KR" altLang="en-US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아이들 다같이 많아 보임</a:t>
            </a:r>
            <a:r>
              <a:rPr lang="en-US" altLang="ko-KR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.</a:t>
            </a:r>
            <a:r>
              <a:rPr lang="ko-KR" altLang="en-US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나쁘지 </a:t>
            </a:r>
            <a:r>
              <a:rPr lang="ko-KR" altLang="en-US" sz="1100" dirty="0" err="1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않은선택</a:t>
            </a:r>
            <a:r>
              <a:rPr lang="ko-KR" altLang="en-US" sz="1100" dirty="0">
                <a:solidFill>
                  <a:prstClr val="black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 같아 보임</a:t>
            </a:r>
            <a:endParaRPr lang="en-US" altLang="ko-KR" sz="1100" dirty="0">
              <a:solidFill>
                <a:prstClr val="black"/>
              </a:solidFill>
              <a:latin typeface="이사만루체 Light" panose="00000300000000000000" pitchFamily="2" charset="-127"/>
              <a:ea typeface="이사만루체 Light" panose="00000300000000000000" pitchFamily="2" charset="-127"/>
            </a:endParaRPr>
          </a:p>
        </p:txBody>
      </p:sp>
      <p:pic>
        <p:nvPicPr>
          <p:cNvPr id="21" name="그림 20">
            <a:extLst>
              <a:ext uri="{FF2B5EF4-FFF2-40B4-BE49-F238E27FC236}">
                <a16:creationId xmlns:a16="http://schemas.microsoft.com/office/drawing/2014/main" id="{B82B11B3-FDA5-4D23-211E-78DEBC384EF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72225" y="3855868"/>
            <a:ext cx="2831363" cy="2479477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23" name="그림 22">
            <a:extLst>
              <a:ext uri="{FF2B5EF4-FFF2-40B4-BE49-F238E27FC236}">
                <a16:creationId xmlns:a16="http://schemas.microsoft.com/office/drawing/2014/main" id="{79E1C349-579A-F898-32E6-7E2C320F302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342472" y="781051"/>
            <a:ext cx="2437286" cy="5523654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389274532"/>
      </p:ext>
    </p:extLst>
  </p:cSld>
  <p:clrMapOvr>
    <a:masterClrMapping/>
  </p:clrMapOvr>
  <p:transition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양쪽 모서리가 둥근 사각형 168"/>
          <p:cNvSpPr/>
          <p:nvPr/>
        </p:nvSpPr>
        <p:spPr>
          <a:xfrm rot="5400000">
            <a:off x="13078304" y="3303255"/>
            <a:ext cx="907577" cy="1003308"/>
          </a:xfrm>
          <a:prstGeom prst="round2SameRect">
            <a:avLst>
              <a:gd name="adj1" fmla="val 16667"/>
              <a:gd name="adj2" fmla="val 0"/>
            </a:avLst>
          </a:prstGeom>
          <a:solidFill>
            <a:schemeClr val="bg1"/>
          </a:solidFill>
          <a:ln w="28575">
            <a:solidFill>
              <a:srgbClr val="4C474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457200" marR="0" lvl="1" indent="0" algn="l" defTabSz="914400" rtl="0" eaLnBrk="1" latin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endParaRPr kumimoji="0" lang="ko-KR" altLang="en-US" sz="1000" b="0" i="0" u="none" strike="noStrike" kern="1200" cap="none" spc="0" normalizeH="0" baseline="0">
              <a:solidFill>
                <a:prstClr val="white"/>
              </a:solidFill>
              <a:effectLst/>
              <a:uLnTx/>
              <a:uFillTx/>
              <a:latin typeface="맑은 고딕"/>
              <a:ea typeface="맑은 고딕"/>
              <a:cs typeface="+mn-cs"/>
            </a:endParaRPr>
          </a:p>
        </p:txBody>
      </p:sp>
      <p:sp>
        <p:nvSpPr>
          <p:cNvPr id="168" name="직사각형 167"/>
          <p:cNvSpPr/>
          <p:nvPr/>
        </p:nvSpPr>
        <p:spPr>
          <a:xfrm>
            <a:off x="13723392" y="5009620"/>
            <a:ext cx="899605" cy="6368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r>
              <a:rPr kumimoji="0" lang="en-US" altLang="ko-KR" sz="3600" b="1" i="0" u="none" strike="noStrike" kern="1200" cap="none" spc="0" normalizeH="0" baseline="0">
                <a:solidFill>
                  <a:srgbClr val="FF8A2D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15</a:t>
            </a:r>
            <a:r>
              <a:rPr kumimoji="0" lang="en-US" altLang="ko-KR" sz="1600" b="1" i="0" u="none" strike="noStrike" kern="1200" cap="none" spc="0" normalizeH="0" baseline="0">
                <a:solidFill>
                  <a:srgbClr val="FF8A2D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%</a:t>
            </a:r>
            <a:endParaRPr kumimoji="0" lang="en-US" altLang="ko-KR" sz="1600" b="1" i="0" u="none" strike="noStrike" kern="1200" cap="none" spc="0" normalizeH="0" baseline="0">
              <a:solidFill>
                <a:srgbClr val="FF8A2D"/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173" name="직사각형 172"/>
          <p:cNvSpPr/>
          <p:nvPr/>
        </p:nvSpPr>
        <p:spPr>
          <a:xfrm>
            <a:off x="14418125" y="3481744"/>
            <a:ext cx="89960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r>
              <a:rPr kumimoji="0" lang="en-US" altLang="ko-KR" sz="3600" b="1" i="0" u="none" strike="noStrike" kern="1200" cap="none" spc="0" normalizeH="0" baseline="0">
                <a:solidFill>
                  <a:srgbClr val="FF8A2D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15</a:t>
            </a:r>
            <a:r>
              <a:rPr kumimoji="0" lang="en-US" altLang="ko-KR" sz="1600" b="1" i="0" u="none" strike="noStrike" kern="1200" cap="none" spc="0" normalizeH="0" baseline="0">
                <a:solidFill>
                  <a:srgbClr val="FF8A2D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%</a:t>
            </a:r>
            <a:endParaRPr kumimoji="0" lang="en-US" altLang="ko-KR" sz="1600" b="1" i="0" u="none" strike="noStrike" kern="1200" cap="none" spc="0" normalizeH="0" baseline="0">
              <a:solidFill>
                <a:srgbClr val="FF8A2D"/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181" name="양쪽 모서리가 둥근 사각형 180"/>
          <p:cNvSpPr/>
          <p:nvPr/>
        </p:nvSpPr>
        <p:spPr>
          <a:xfrm rot="5400000">
            <a:off x="12576649" y="4541146"/>
            <a:ext cx="907577" cy="1003308"/>
          </a:xfrm>
          <a:prstGeom prst="round2SameRect">
            <a:avLst>
              <a:gd name="adj1" fmla="val 16667"/>
              <a:gd name="adj2" fmla="val 0"/>
            </a:avLst>
          </a:prstGeom>
          <a:solidFill>
            <a:schemeClr val="bg1"/>
          </a:solidFill>
          <a:ln w="28575">
            <a:solidFill>
              <a:srgbClr val="4C474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457200" marR="0" lvl="1" indent="0" algn="l" defTabSz="914400" rtl="0" eaLnBrk="1" latin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endParaRPr kumimoji="0" lang="ko-KR" altLang="en-US" sz="1000" b="0" i="0" u="none" strike="noStrike" kern="1200" cap="none" spc="0" normalizeH="0" baseline="0">
              <a:solidFill>
                <a:prstClr val="white"/>
              </a:solidFill>
              <a:effectLst/>
              <a:uLnTx/>
              <a:uFillTx/>
              <a:latin typeface="맑은 고딕"/>
              <a:ea typeface="맑은 고딕"/>
              <a:cs typeface="+mn-cs"/>
            </a:endParaRPr>
          </a:p>
        </p:txBody>
      </p:sp>
      <p:sp>
        <p:nvSpPr>
          <p:cNvPr id="182" name="직사각형 181"/>
          <p:cNvSpPr/>
          <p:nvPr/>
        </p:nvSpPr>
        <p:spPr>
          <a:xfrm>
            <a:off x="13134142" y="2142479"/>
            <a:ext cx="89960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r>
              <a:rPr kumimoji="0" lang="en-US" altLang="ko-KR" sz="3600" b="1" i="0" u="none" strike="noStrike" kern="1200" cap="none" spc="0" normalizeH="0" baseline="0" dirty="0">
                <a:solidFill>
                  <a:srgbClr val="FF8A2D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15</a:t>
            </a:r>
            <a:r>
              <a:rPr kumimoji="0" lang="en-US" altLang="ko-KR" sz="1600" b="1" i="0" u="none" strike="noStrike" kern="1200" cap="none" spc="0" normalizeH="0" baseline="0" dirty="0">
                <a:solidFill>
                  <a:srgbClr val="FF8A2D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%</a:t>
            </a:r>
            <a:endParaRPr kumimoji="0" lang="en-US" altLang="ko-KR" sz="1600" b="1" i="0" u="none" strike="noStrike" kern="1200" cap="none" spc="0" normalizeH="0" baseline="0" dirty="0">
              <a:solidFill>
                <a:srgbClr val="FF8A2D"/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8" name="사각형: 둥근 모서리 7">
            <a:extLst>
              <a:ext uri="{FF2B5EF4-FFF2-40B4-BE49-F238E27FC236}">
                <a16:creationId xmlns:a16="http://schemas.microsoft.com/office/drawing/2014/main" id="{8F7AA2A7-55B1-E88E-F1BB-45FE35A30A85}"/>
              </a:ext>
            </a:extLst>
          </p:cNvPr>
          <p:cNvSpPr/>
          <p:nvPr/>
        </p:nvSpPr>
        <p:spPr>
          <a:xfrm>
            <a:off x="103885" y="725312"/>
            <a:ext cx="3095674" cy="408345"/>
          </a:xfrm>
          <a:prstGeom prst="round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>
                <a:solidFill>
                  <a:schemeClr val="tx1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S-1. </a:t>
            </a:r>
            <a:r>
              <a:rPr lang="ko-KR" altLang="en-US" dirty="0" err="1">
                <a:solidFill>
                  <a:schemeClr val="tx1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분성마을</a:t>
            </a:r>
            <a:r>
              <a:rPr lang="en-US" altLang="ko-KR" dirty="0">
                <a:solidFill>
                  <a:schemeClr val="tx1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3</a:t>
            </a:r>
            <a:r>
              <a:rPr lang="ko-KR" altLang="en-US" dirty="0" err="1">
                <a:solidFill>
                  <a:schemeClr val="tx1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단지동원로얄듀크</a:t>
            </a:r>
            <a:endParaRPr lang="ko-KR" altLang="en-US" dirty="0">
              <a:solidFill>
                <a:schemeClr val="tx1"/>
              </a:solidFill>
              <a:latin typeface="이사만루체 Light" panose="00000300000000000000" pitchFamily="2" charset="-127"/>
              <a:ea typeface="이사만루체 Light" panose="00000300000000000000" pitchFamily="2" charset="-127"/>
            </a:endParaRPr>
          </a:p>
        </p:txBody>
      </p:sp>
      <p:sp>
        <p:nvSpPr>
          <p:cNvPr id="3" name="TextBox 2">
            <a:hlinkClick r:id="rId2"/>
            <a:extLst>
              <a:ext uri="{FF2B5EF4-FFF2-40B4-BE49-F238E27FC236}">
                <a16:creationId xmlns:a16="http://schemas.microsoft.com/office/drawing/2014/main" id="{ED188ACB-F78B-CF3B-EDD8-87D8291EB78F}"/>
              </a:ext>
            </a:extLst>
          </p:cNvPr>
          <p:cNvSpPr txBox="1"/>
          <p:nvPr/>
        </p:nvSpPr>
        <p:spPr>
          <a:xfrm>
            <a:off x="12192000" y="656636"/>
            <a:ext cx="19228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err="1"/>
              <a:t>부자아내제인</a:t>
            </a:r>
            <a:endParaRPr lang="ko-KR" altLang="en-US" dirty="0"/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27EE134C-5DAE-5F21-2C79-05CB6055576B}"/>
              </a:ext>
            </a:extLst>
          </p:cNvPr>
          <p:cNvSpPr/>
          <p:nvPr/>
        </p:nvSpPr>
        <p:spPr>
          <a:xfrm>
            <a:off x="0" y="0"/>
            <a:ext cx="12192000" cy="489526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400" b="1" dirty="0">
                <a:solidFill>
                  <a:schemeClr val="bg1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단지분석 </a:t>
            </a:r>
            <a:r>
              <a:rPr lang="en-US" altLang="ko-KR" sz="1400" b="1" dirty="0">
                <a:solidFill>
                  <a:schemeClr val="bg1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– S-1. </a:t>
            </a:r>
            <a:r>
              <a:rPr lang="ko-KR" altLang="en-US" sz="1400" b="1" dirty="0" err="1">
                <a:solidFill>
                  <a:schemeClr val="bg1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장유동</a:t>
            </a:r>
            <a:r>
              <a:rPr lang="ko-KR" altLang="en-US" sz="1400" b="1" dirty="0">
                <a:solidFill>
                  <a:schemeClr val="bg1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 </a:t>
            </a:r>
          </a:p>
        </p:txBody>
      </p:sp>
      <p:pic>
        <p:nvPicPr>
          <p:cNvPr id="7" name="그림 6">
            <a:extLst>
              <a:ext uri="{FF2B5EF4-FFF2-40B4-BE49-F238E27FC236}">
                <a16:creationId xmlns:a16="http://schemas.microsoft.com/office/drawing/2014/main" id="{8ADE6781-377D-6C5E-30A9-5BD8402BF4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1070" y="1369442"/>
            <a:ext cx="2959090" cy="2195793"/>
          </a:xfrm>
          <a:prstGeom prst="rect">
            <a:avLst/>
          </a:prstGeom>
          <a:ln w="15875">
            <a:solidFill>
              <a:schemeClr val="tx1"/>
            </a:solidFill>
          </a:ln>
        </p:spPr>
      </p:pic>
      <p:pic>
        <p:nvPicPr>
          <p:cNvPr id="10" name="그림 9">
            <a:extLst>
              <a:ext uri="{FF2B5EF4-FFF2-40B4-BE49-F238E27FC236}">
                <a16:creationId xmlns:a16="http://schemas.microsoft.com/office/drawing/2014/main" id="{0D708586-FCD1-E711-6359-704287051EA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3284" y="3855867"/>
            <a:ext cx="2936876" cy="836205"/>
          </a:xfrm>
          <a:prstGeom prst="rect">
            <a:avLst/>
          </a:prstGeom>
          <a:ln w="15875">
            <a:solidFill>
              <a:schemeClr val="tx1"/>
            </a:solidFill>
          </a:ln>
        </p:spPr>
      </p:pic>
      <p:graphicFrame>
        <p:nvGraphicFramePr>
          <p:cNvPr id="11" name="표 10">
            <a:extLst>
              <a:ext uri="{FF2B5EF4-FFF2-40B4-BE49-F238E27FC236}">
                <a16:creationId xmlns:a16="http://schemas.microsoft.com/office/drawing/2014/main" id="{EA6B938A-FA66-55E0-F10A-624391651CE0}"/>
              </a:ext>
            </a:extLst>
          </p:cNvPr>
          <p:cNvGraphicFramePr>
            <a:graphicFrameLocks noGrp="1"/>
          </p:cNvGraphicFramePr>
          <p:nvPr/>
        </p:nvGraphicFramePr>
        <p:xfrm>
          <a:off x="161070" y="5160152"/>
          <a:ext cx="2936876" cy="9725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9669">
                  <a:extLst>
                    <a:ext uri="{9D8B030D-6E8A-4147-A177-3AD203B41FA5}">
                      <a16:colId xmlns:a16="http://schemas.microsoft.com/office/drawing/2014/main" val="1754638359"/>
                    </a:ext>
                  </a:extLst>
                </a:gridCol>
                <a:gridCol w="989669">
                  <a:extLst>
                    <a:ext uri="{9D8B030D-6E8A-4147-A177-3AD203B41FA5}">
                      <a16:colId xmlns:a16="http://schemas.microsoft.com/office/drawing/2014/main" val="2975725959"/>
                    </a:ext>
                  </a:extLst>
                </a:gridCol>
                <a:gridCol w="957538">
                  <a:extLst>
                    <a:ext uri="{9D8B030D-6E8A-4147-A177-3AD203B41FA5}">
                      <a16:colId xmlns:a16="http://schemas.microsoft.com/office/drawing/2014/main" val="1530565623"/>
                    </a:ext>
                  </a:extLst>
                </a:gridCol>
              </a:tblGrid>
              <a:tr h="362936"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>
                          <a:solidFill>
                            <a:srgbClr val="00B0F0"/>
                          </a:solidFill>
                          <a:highlight>
                            <a:srgbClr val="FFFF00"/>
                          </a:highlight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23.11 </a:t>
                      </a:r>
                      <a:r>
                        <a:rPr lang="ko-KR" altLang="en-US" sz="1400" dirty="0">
                          <a:solidFill>
                            <a:srgbClr val="00B0F0"/>
                          </a:solidFill>
                          <a:highlight>
                            <a:srgbClr val="FFFF00"/>
                          </a:highlight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기준 네이버 호가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solidFill>
                          <a:srgbClr val="00B0F0"/>
                        </a:solidFill>
                        <a:latin typeface="경기천년제목 Bold" panose="02020803020101020101" pitchFamily="18" charset="-127"/>
                        <a:ea typeface="경기천년제목 Bold" panose="02020803020101020101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solidFill>
                          <a:srgbClr val="00B050"/>
                        </a:solidFill>
                        <a:latin typeface="경기천년제목 Bold" panose="02020803020101020101" pitchFamily="18" charset="-127"/>
                        <a:ea typeface="경기천년제목 Bold" panose="02020803020101020101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46325273"/>
                  </a:ext>
                </a:extLst>
              </a:tr>
              <a:tr h="23431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>
                          <a:solidFill>
                            <a:srgbClr val="FF0000"/>
                          </a:solidFill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매매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>
                          <a:solidFill>
                            <a:srgbClr val="0070C0"/>
                          </a:solidFill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전세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solidFill>
                            <a:schemeClr val="tx1"/>
                          </a:solidFill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전세가율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7421253"/>
                  </a:ext>
                </a:extLst>
              </a:tr>
              <a:tr h="20764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23,000</a:t>
                      </a:r>
                      <a:endParaRPr lang="ko-KR" altLang="en-US" sz="1400" dirty="0"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19,000</a:t>
                      </a:r>
                      <a:endParaRPr lang="ko-KR" altLang="en-US" sz="1400" dirty="0"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83%</a:t>
                      </a:r>
                      <a:endParaRPr lang="ko-KR" altLang="en-US" sz="1400" dirty="0"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140006"/>
                  </a:ext>
                </a:extLst>
              </a:tr>
            </a:tbl>
          </a:graphicData>
        </a:graphic>
      </p:graphicFrame>
      <p:pic>
        <p:nvPicPr>
          <p:cNvPr id="15" name="그림 14">
            <a:extLst>
              <a:ext uri="{FF2B5EF4-FFF2-40B4-BE49-F238E27FC236}">
                <a16:creationId xmlns:a16="http://schemas.microsoft.com/office/drawing/2014/main" id="{F298F3E8-1971-5AE1-AFE2-577BEE78033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89245" y="781049"/>
            <a:ext cx="2821144" cy="2405495"/>
          </a:xfrm>
          <a:prstGeom prst="rect">
            <a:avLst/>
          </a:prstGeom>
          <a:ln w="15875">
            <a:solidFill>
              <a:schemeClr val="tx1"/>
            </a:solidFill>
          </a:ln>
        </p:spPr>
      </p:pic>
      <p:pic>
        <p:nvPicPr>
          <p:cNvPr id="17" name="그림 16">
            <a:extLst>
              <a:ext uri="{FF2B5EF4-FFF2-40B4-BE49-F238E27FC236}">
                <a16:creationId xmlns:a16="http://schemas.microsoft.com/office/drawing/2014/main" id="{9100FE9A-0E90-E0BA-72DB-3808D21911F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70557" y="3461209"/>
            <a:ext cx="2831363" cy="2837439"/>
          </a:xfrm>
          <a:prstGeom prst="rect">
            <a:avLst/>
          </a:prstGeom>
          <a:ln w="15875">
            <a:solidFill>
              <a:schemeClr val="tx1"/>
            </a:solidFill>
          </a:ln>
        </p:spPr>
      </p:pic>
      <p:graphicFrame>
        <p:nvGraphicFramePr>
          <p:cNvPr id="18" name="표 24">
            <a:extLst>
              <a:ext uri="{FF2B5EF4-FFF2-40B4-BE49-F238E27FC236}">
                <a16:creationId xmlns:a16="http://schemas.microsoft.com/office/drawing/2014/main" id="{39F42226-F3E8-350F-E487-4331F64D406D}"/>
              </a:ext>
            </a:extLst>
          </p:cNvPr>
          <p:cNvGraphicFramePr>
            <a:graphicFrameLocks noGrp="1"/>
          </p:cNvGraphicFramePr>
          <p:nvPr/>
        </p:nvGraphicFramePr>
        <p:xfrm>
          <a:off x="6356351" y="781050"/>
          <a:ext cx="2797173" cy="1143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32391">
                  <a:extLst>
                    <a:ext uri="{9D8B030D-6E8A-4147-A177-3AD203B41FA5}">
                      <a16:colId xmlns:a16="http://schemas.microsoft.com/office/drawing/2014/main" val="3219045834"/>
                    </a:ext>
                  </a:extLst>
                </a:gridCol>
                <a:gridCol w="932391">
                  <a:extLst>
                    <a:ext uri="{9D8B030D-6E8A-4147-A177-3AD203B41FA5}">
                      <a16:colId xmlns:a16="http://schemas.microsoft.com/office/drawing/2014/main" val="855906887"/>
                    </a:ext>
                  </a:extLst>
                </a:gridCol>
                <a:gridCol w="932391">
                  <a:extLst>
                    <a:ext uri="{9D8B030D-6E8A-4147-A177-3AD203B41FA5}">
                      <a16:colId xmlns:a16="http://schemas.microsoft.com/office/drawing/2014/main" val="3069419114"/>
                    </a:ext>
                  </a:extLst>
                </a:gridCol>
              </a:tblGrid>
              <a:tr h="36293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solidFill>
                            <a:srgbClr val="FF0000"/>
                          </a:solidFill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환경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solidFill>
                            <a:srgbClr val="00B0F0"/>
                          </a:solidFill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학군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solidFill>
                            <a:srgbClr val="00B050"/>
                          </a:solidFill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교통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20048000"/>
                  </a:ext>
                </a:extLst>
              </a:tr>
              <a:tr h="20764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C</a:t>
                      </a:r>
                      <a:endParaRPr lang="ko-KR" altLang="en-US" dirty="0"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C</a:t>
                      </a:r>
                      <a:endParaRPr lang="ko-KR" altLang="en-US" dirty="0"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92981695"/>
                  </a:ext>
                </a:extLst>
              </a:tr>
              <a:tr h="37098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1km</a:t>
                      </a:r>
                      <a:r>
                        <a:rPr lang="ko-KR" altLang="en-US" sz="1050" dirty="0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내</a:t>
                      </a:r>
                      <a:endParaRPr lang="en-US" altLang="ko-KR" sz="1050" dirty="0"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  <a:p>
                      <a:pPr algn="ctr" latinLnBrk="1"/>
                      <a:r>
                        <a:rPr lang="ko-KR" altLang="en-US" sz="1050" dirty="0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백화점 없음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김해신명초</a:t>
                      </a: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22.3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명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1400" dirty="0"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82725130"/>
                  </a:ext>
                </a:extLst>
              </a:tr>
            </a:tbl>
          </a:graphicData>
        </a:graphic>
      </p:graphicFrame>
      <p:sp>
        <p:nvSpPr>
          <p:cNvPr id="19" name="직사각형 18">
            <a:extLst>
              <a:ext uri="{FF2B5EF4-FFF2-40B4-BE49-F238E27FC236}">
                <a16:creationId xmlns:a16="http://schemas.microsoft.com/office/drawing/2014/main" id="{87E578A7-268F-7772-4FDE-BFD557C1F769}"/>
              </a:ext>
            </a:extLst>
          </p:cNvPr>
          <p:cNvSpPr/>
          <p:nvPr/>
        </p:nvSpPr>
        <p:spPr>
          <a:xfrm>
            <a:off x="6372226" y="2080565"/>
            <a:ext cx="2810797" cy="160020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100" dirty="0" err="1">
                <a:solidFill>
                  <a:srgbClr val="1F1F1F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비발디센텀과</a:t>
            </a:r>
            <a:r>
              <a:rPr lang="ko-KR" altLang="en-US" sz="1100" dirty="0">
                <a:solidFill>
                  <a:srgbClr val="1F1F1F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 붙어있음</a:t>
            </a:r>
            <a:r>
              <a:rPr lang="en-US" altLang="ko-KR" sz="1100" dirty="0">
                <a:solidFill>
                  <a:srgbClr val="1F1F1F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. </a:t>
            </a:r>
            <a:r>
              <a:rPr lang="ko-KR" altLang="en-US" sz="1100" dirty="0" err="1">
                <a:solidFill>
                  <a:srgbClr val="1F1F1F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길건너</a:t>
            </a:r>
            <a:r>
              <a:rPr lang="ko-KR" altLang="en-US" sz="1100" dirty="0">
                <a:solidFill>
                  <a:srgbClr val="1F1F1F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 </a:t>
            </a:r>
            <a:r>
              <a:rPr lang="ko-KR" altLang="en-US" sz="1100" dirty="0" err="1">
                <a:solidFill>
                  <a:srgbClr val="1F1F1F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초등학교가기전</a:t>
            </a:r>
            <a:r>
              <a:rPr lang="ko-KR" altLang="en-US" sz="1100" dirty="0">
                <a:solidFill>
                  <a:srgbClr val="1F1F1F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 생활권상권 있음</a:t>
            </a:r>
            <a:r>
              <a:rPr lang="en-US" altLang="ko-KR" sz="1100" dirty="0">
                <a:solidFill>
                  <a:srgbClr val="1F1F1F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. </a:t>
            </a:r>
            <a:r>
              <a:rPr lang="ko-KR" altLang="en-US" sz="1100" dirty="0">
                <a:solidFill>
                  <a:srgbClr val="1F1F1F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생각보다 관리가 잘되어서 깔끔하다</a:t>
            </a:r>
            <a:r>
              <a:rPr lang="en-US" altLang="ko-KR" sz="1100" dirty="0">
                <a:solidFill>
                  <a:srgbClr val="1F1F1F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. </a:t>
            </a:r>
            <a:r>
              <a:rPr lang="ko-KR" altLang="en-US" sz="1100" dirty="0" err="1">
                <a:solidFill>
                  <a:srgbClr val="1F1F1F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외벽도색작업을</a:t>
            </a:r>
            <a:r>
              <a:rPr lang="ko-KR" altLang="en-US" sz="1100" dirty="0">
                <a:solidFill>
                  <a:srgbClr val="1F1F1F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 </a:t>
            </a:r>
            <a:r>
              <a:rPr lang="ko-KR" altLang="en-US" sz="1100" dirty="0" err="1">
                <a:solidFill>
                  <a:srgbClr val="1F1F1F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한듯</a:t>
            </a:r>
            <a:r>
              <a:rPr lang="ko-KR" altLang="en-US" sz="1100" dirty="0">
                <a:solidFill>
                  <a:srgbClr val="1F1F1F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 깔끔했고</a:t>
            </a:r>
            <a:r>
              <a:rPr lang="en-US" altLang="ko-KR" sz="1100" dirty="0">
                <a:solidFill>
                  <a:srgbClr val="1F1F1F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, </a:t>
            </a:r>
            <a:r>
              <a:rPr lang="ko-KR" altLang="en-US" sz="1100" dirty="0" err="1">
                <a:solidFill>
                  <a:srgbClr val="1F1F1F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중형마트</a:t>
            </a:r>
            <a:r>
              <a:rPr lang="ko-KR" altLang="en-US" sz="1100" dirty="0">
                <a:solidFill>
                  <a:srgbClr val="1F1F1F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 </a:t>
            </a:r>
            <a:r>
              <a:rPr lang="en-US" altLang="ko-KR" sz="1100" dirty="0">
                <a:solidFill>
                  <a:srgbClr val="1F1F1F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2</a:t>
            </a:r>
            <a:r>
              <a:rPr lang="ko-KR" altLang="en-US" sz="1100" dirty="0">
                <a:solidFill>
                  <a:srgbClr val="1F1F1F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개가 바로 앞이 있어서 실거주시 생활하기에 </a:t>
            </a:r>
            <a:r>
              <a:rPr lang="ko-KR" altLang="en-US" sz="1100" dirty="0" err="1">
                <a:solidFill>
                  <a:srgbClr val="1F1F1F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좋을것</a:t>
            </a:r>
            <a:r>
              <a:rPr lang="ko-KR" altLang="en-US" sz="1100" dirty="0">
                <a:solidFill>
                  <a:srgbClr val="1F1F1F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 같음</a:t>
            </a:r>
            <a:r>
              <a:rPr lang="en-US" altLang="ko-KR" sz="1100" dirty="0">
                <a:solidFill>
                  <a:srgbClr val="1F1F1F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. </a:t>
            </a:r>
            <a:r>
              <a:rPr lang="ko-KR" altLang="en-US" sz="1100" dirty="0" err="1">
                <a:solidFill>
                  <a:srgbClr val="1F1F1F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주차난</a:t>
            </a:r>
            <a:r>
              <a:rPr lang="ko-KR" altLang="en-US" sz="1100" dirty="0">
                <a:solidFill>
                  <a:srgbClr val="1F1F1F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 예상됨</a:t>
            </a:r>
            <a:r>
              <a:rPr lang="en-US" altLang="ko-KR" sz="1100" dirty="0">
                <a:solidFill>
                  <a:srgbClr val="1F1F1F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. </a:t>
            </a:r>
            <a:endParaRPr lang="en-US" altLang="ko-KR" sz="1100" dirty="0">
              <a:solidFill>
                <a:prstClr val="black"/>
              </a:solidFill>
              <a:latin typeface="이사만루체 Light" panose="00000300000000000000" pitchFamily="2" charset="-127"/>
              <a:ea typeface="이사만루체 Light" panose="00000300000000000000" pitchFamily="2" charset="-127"/>
            </a:endParaRPr>
          </a:p>
        </p:txBody>
      </p:sp>
      <p:pic>
        <p:nvPicPr>
          <p:cNvPr id="21" name="그림 20">
            <a:extLst>
              <a:ext uri="{FF2B5EF4-FFF2-40B4-BE49-F238E27FC236}">
                <a16:creationId xmlns:a16="http://schemas.microsoft.com/office/drawing/2014/main" id="{B82B11B3-FDA5-4D23-211E-78DEBC384EF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72227" y="3855868"/>
            <a:ext cx="2961776" cy="2479477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23" name="그림 22">
            <a:extLst>
              <a:ext uri="{FF2B5EF4-FFF2-40B4-BE49-F238E27FC236}">
                <a16:creationId xmlns:a16="http://schemas.microsoft.com/office/drawing/2014/main" id="{79E1C349-579A-F898-32E6-7E2C320F302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342472" y="781049"/>
            <a:ext cx="2437286" cy="5433629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29901836"/>
      </p:ext>
    </p:extLst>
  </p:cSld>
  <p:clrMapOvr>
    <a:masterClrMapping/>
  </p:clrMapOvr>
  <p:transition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양쪽 모서리가 둥근 사각형 168"/>
          <p:cNvSpPr/>
          <p:nvPr/>
        </p:nvSpPr>
        <p:spPr>
          <a:xfrm rot="5400000">
            <a:off x="13078304" y="3303255"/>
            <a:ext cx="907577" cy="1003308"/>
          </a:xfrm>
          <a:prstGeom prst="round2SameRect">
            <a:avLst>
              <a:gd name="adj1" fmla="val 16667"/>
              <a:gd name="adj2" fmla="val 0"/>
            </a:avLst>
          </a:prstGeom>
          <a:solidFill>
            <a:schemeClr val="bg1"/>
          </a:solidFill>
          <a:ln w="28575">
            <a:solidFill>
              <a:srgbClr val="4C474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457200" marR="0" lvl="1" indent="0" algn="l" defTabSz="914400" rtl="0" eaLnBrk="1" latin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endParaRPr kumimoji="0" lang="ko-KR" altLang="en-US" sz="1000" b="0" i="0" u="none" strike="noStrike" kern="1200" cap="none" spc="0" normalizeH="0" baseline="0">
              <a:solidFill>
                <a:prstClr val="white"/>
              </a:solidFill>
              <a:effectLst/>
              <a:uLnTx/>
              <a:uFillTx/>
              <a:latin typeface="맑은 고딕"/>
              <a:ea typeface="맑은 고딕"/>
              <a:cs typeface="+mn-cs"/>
            </a:endParaRPr>
          </a:p>
        </p:txBody>
      </p:sp>
      <p:sp>
        <p:nvSpPr>
          <p:cNvPr id="168" name="직사각형 167"/>
          <p:cNvSpPr/>
          <p:nvPr/>
        </p:nvSpPr>
        <p:spPr>
          <a:xfrm>
            <a:off x="13723392" y="5009620"/>
            <a:ext cx="899605" cy="6368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r>
              <a:rPr kumimoji="0" lang="en-US" altLang="ko-KR" sz="3600" b="1" i="0" u="none" strike="noStrike" kern="1200" cap="none" spc="0" normalizeH="0" baseline="0">
                <a:solidFill>
                  <a:srgbClr val="FF8A2D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15</a:t>
            </a:r>
            <a:r>
              <a:rPr kumimoji="0" lang="en-US" altLang="ko-KR" sz="1600" b="1" i="0" u="none" strike="noStrike" kern="1200" cap="none" spc="0" normalizeH="0" baseline="0">
                <a:solidFill>
                  <a:srgbClr val="FF8A2D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%</a:t>
            </a:r>
            <a:endParaRPr kumimoji="0" lang="en-US" altLang="ko-KR" sz="1600" b="1" i="0" u="none" strike="noStrike" kern="1200" cap="none" spc="0" normalizeH="0" baseline="0">
              <a:solidFill>
                <a:srgbClr val="FF8A2D"/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173" name="직사각형 172"/>
          <p:cNvSpPr/>
          <p:nvPr/>
        </p:nvSpPr>
        <p:spPr>
          <a:xfrm>
            <a:off x="14418125" y="3481744"/>
            <a:ext cx="89960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r>
              <a:rPr kumimoji="0" lang="en-US" altLang="ko-KR" sz="3600" b="1" i="0" u="none" strike="noStrike" kern="1200" cap="none" spc="0" normalizeH="0" baseline="0">
                <a:solidFill>
                  <a:srgbClr val="FF8A2D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15</a:t>
            </a:r>
            <a:r>
              <a:rPr kumimoji="0" lang="en-US" altLang="ko-KR" sz="1600" b="1" i="0" u="none" strike="noStrike" kern="1200" cap="none" spc="0" normalizeH="0" baseline="0">
                <a:solidFill>
                  <a:srgbClr val="FF8A2D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%</a:t>
            </a:r>
            <a:endParaRPr kumimoji="0" lang="en-US" altLang="ko-KR" sz="1600" b="1" i="0" u="none" strike="noStrike" kern="1200" cap="none" spc="0" normalizeH="0" baseline="0">
              <a:solidFill>
                <a:srgbClr val="FF8A2D"/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181" name="양쪽 모서리가 둥근 사각형 180"/>
          <p:cNvSpPr/>
          <p:nvPr/>
        </p:nvSpPr>
        <p:spPr>
          <a:xfrm rot="5400000">
            <a:off x="12576649" y="4541146"/>
            <a:ext cx="907577" cy="1003308"/>
          </a:xfrm>
          <a:prstGeom prst="round2SameRect">
            <a:avLst>
              <a:gd name="adj1" fmla="val 16667"/>
              <a:gd name="adj2" fmla="val 0"/>
            </a:avLst>
          </a:prstGeom>
          <a:solidFill>
            <a:schemeClr val="bg1"/>
          </a:solidFill>
          <a:ln w="28575">
            <a:solidFill>
              <a:srgbClr val="4C474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457200" marR="0" lvl="1" indent="0" algn="l" defTabSz="914400" rtl="0" eaLnBrk="1" latin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endParaRPr kumimoji="0" lang="ko-KR" altLang="en-US" sz="1000" b="0" i="0" u="none" strike="noStrike" kern="1200" cap="none" spc="0" normalizeH="0" baseline="0">
              <a:solidFill>
                <a:prstClr val="white"/>
              </a:solidFill>
              <a:effectLst/>
              <a:uLnTx/>
              <a:uFillTx/>
              <a:latin typeface="맑은 고딕"/>
              <a:ea typeface="맑은 고딕"/>
              <a:cs typeface="+mn-cs"/>
            </a:endParaRPr>
          </a:p>
        </p:txBody>
      </p:sp>
      <p:sp>
        <p:nvSpPr>
          <p:cNvPr id="182" name="직사각형 181"/>
          <p:cNvSpPr/>
          <p:nvPr/>
        </p:nvSpPr>
        <p:spPr>
          <a:xfrm>
            <a:off x="13134142" y="2142479"/>
            <a:ext cx="89960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r>
              <a:rPr kumimoji="0" lang="en-US" altLang="ko-KR" sz="3600" b="1" i="0" u="none" strike="noStrike" kern="1200" cap="none" spc="0" normalizeH="0" baseline="0" dirty="0">
                <a:solidFill>
                  <a:srgbClr val="FF8A2D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15</a:t>
            </a:r>
            <a:r>
              <a:rPr kumimoji="0" lang="en-US" altLang="ko-KR" sz="1600" b="1" i="0" u="none" strike="noStrike" kern="1200" cap="none" spc="0" normalizeH="0" baseline="0" dirty="0">
                <a:solidFill>
                  <a:srgbClr val="FF8A2D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%</a:t>
            </a:r>
            <a:endParaRPr kumimoji="0" lang="en-US" altLang="ko-KR" sz="1600" b="1" i="0" u="none" strike="noStrike" kern="1200" cap="none" spc="0" normalizeH="0" baseline="0" dirty="0">
              <a:solidFill>
                <a:srgbClr val="FF8A2D"/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8" name="사각형: 둥근 모서리 7">
            <a:extLst>
              <a:ext uri="{FF2B5EF4-FFF2-40B4-BE49-F238E27FC236}">
                <a16:creationId xmlns:a16="http://schemas.microsoft.com/office/drawing/2014/main" id="{8F7AA2A7-55B1-E88E-F1BB-45FE35A30A85}"/>
              </a:ext>
            </a:extLst>
          </p:cNvPr>
          <p:cNvSpPr/>
          <p:nvPr/>
        </p:nvSpPr>
        <p:spPr>
          <a:xfrm>
            <a:off x="103885" y="725312"/>
            <a:ext cx="3095674" cy="408345"/>
          </a:xfrm>
          <a:prstGeom prst="round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>
                <a:solidFill>
                  <a:schemeClr val="tx1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S-1. </a:t>
            </a:r>
            <a:r>
              <a:rPr lang="ko-KR" altLang="en-US" dirty="0" err="1">
                <a:solidFill>
                  <a:schemeClr val="tx1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분성마을</a:t>
            </a:r>
            <a:r>
              <a:rPr lang="en-US" altLang="ko-KR" dirty="0">
                <a:solidFill>
                  <a:schemeClr val="tx1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2</a:t>
            </a:r>
            <a:r>
              <a:rPr lang="ko-KR" altLang="en-US" dirty="0">
                <a:solidFill>
                  <a:schemeClr val="tx1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단지부영</a:t>
            </a:r>
          </a:p>
        </p:txBody>
      </p:sp>
      <p:sp>
        <p:nvSpPr>
          <p:cNvPr id="3" name="TextBox 2">
            <a:hlinkClick r:id="rId2"/>
            <a:extLst>
              <a:ext uri="{FF2B5EF4-FFF2-40B4-BE49-F238E27FC236}">
                <a16:creationId xmlns:a16="http://schemas.microsoft.com/office/drawing/2014/main" id="{ED188ACB-F78B-CF3B-EDD8-87D8291EB78F}"/>
              </a:ext>
            </a:extLst>
          </p:cNvPr>
          <p:cNvSpPr txBox="1"/>
          <p:nvPr/>
        </p:nvSpPr>
        <p:spPr>
          <a:xfrm>
            <a:off x="12192000" y="656636"/>
            <a:ext cx="19228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err="1"/>
              <a:t>부자아내제인</a:t>
            </a:r>
            <a:endParaRPr lang="ko-KR" altLang="en-US" dirty="0"/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27EE134C-5DAE-5F21-2C79-05CB6055576B}"/>
              </a:ext>
            </a:extLst>
          </p:cNvPr>
          <p:cNvSpPr/>
          <p:nvPr/>
        </p:nvSpPr>
        <p:spPr>
          <a:xfrm>
            <a:off x="0" y="0"/>
            <a:ext cx="12192000" cy="489526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400" b="1" dirty="0">
                <a:solidFill>
                  <a:schemeClr val="bg1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단지분석 </a:t>
            </a:r>
            <a:r>
              <a:rPr lang="en-US" altLang="ko-KR" sz="1400" b="1" dirty="0">
                <a:solidFill>
                  <a:schemeClr val="bg1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– S-1. </a:t>
            </a:r>
            <a:r>
              <a:rPr lang="ko-KR" altLang="en-US" sz="1400" b="1" dirty="0" err="1">
                <a:solidFill>
                  <a:schemeClr val="bg1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장유동</a:t>
            </a:r>
            <a:r>
              <a:rPr lang="ko-KR" altLang="en-US" sz="1400" b="1" dirty="0">
                <a:solidFill>
                  <a:schemeClr val="bg1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 </a:t>
            </a:r>
          </a:p>
        </p:txBody>
      </p:sp>
      <p:pic>
        <p:nvPicPr>
          <p:cNvPr id="7" name="그림 6">
            <a:extLst>
              <a:ext uri="{FF2B5EF4-FFF2-40B4-BE49-F238E27FC236}">
                <a16:creationId xmlns:a16="http://schemas.microsoft.com/office/drawing/2014/main" id="{8ADE6781-377D-6C5E-30A9-5BD8402BF4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3970" y="1369442"/>
            <a:ext cx="2853289" cy="2195793"/>
          </a:xfrm>
          <a:prstGeom prst="rect">
            <a:avLst/>
          </a:prstGeom>
          <a:ln w="15875">
            <a:solidFill>
              <a:schemeClr val="tx1"/>
            </a:solidFill>
          </a:ln>
        </p:spPr>
      </p:pic>
      <p:pic>
        <p:nvPicPr>
          <p:cNvPr id="10" name="그림 9">
            <a:extLst>
              <a:ext uri="{FF2B5EF4-FFF2-40B4-BE49-F238E27FC236}">
                <a16:creationId xmlns:a16="http://schemas.microsoft.com/office/drawing/2014/main" id="{0D708586-FCD1-E711-6359-704287051EA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3284" y="3801020"/>
            <a:ext cx="2936876" cy="972536"/>
          </a:xfrm>
          <a:prstGeom prst="rect">
            <a:avLst/>
          </a:prstGeom>
          <a:ln w="15875">
            <a:solidFill>
              <a:schemeClr val="tx1"/>
            </a:solidFill>
          </a:ln>
        </p:spPr>
      </p:pic>
      <p:graphicFrame>
        <p:nvGraphicFramePr>
          <p:cNvPr id="11" name="표 10">
            <a:extLst>
              <a:ext uri="{FF2B5EF4-FFF2-40B4-BE49-F238E27FC236}">
                <a16:creationId xmlns:a16="http://schemas.microsoft.com/office/drawing/2014/main" id="{EA6B938A-FA66-55E0-F10A-624391651CE0}"/>
              </a:ext>
            </a:extLst>
          </p:cNvPr>
          <p:cNvGraphicFramePr>
            <a:graphicFrameLocks noGrp="1"/>
          </p:cNvGraphicFramePr>
          <p:nvPr/>
        </p:nvGraphicFramePr>
        <p:xfrm>
          <a:off x="161070" y="5160152"/>
          <a:ext cx="2936876" cy="9725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9669">
                  <a:extLst>
                    <a:ext uri="{9D8B030D-6E8A-4147-A177-3AD203B41FA5}">
                      <a16:colId xmlns:a16="http://schemas.microsoft.com/office/drawing/2014/main" val="1754638359"/>
                    </a:ext>
                  </a:extLst>
                </a:gridCol>
                <a:gridCol w="989669">
                  <a:extLst>
                    <a:ext uri="{9D8B030D-6E8A-4147-A177-3AD203B41FA5}">
                      <a16:colId xmlns:a16="http://schemas.microsoft.com/office/drawing/2014/main" val="2975725959"/>
                    </a:ext>
                  </a:extLst>
                </a:gridCol>
                <a:gridCol w="957538">
                  <a:extLst>
                    <a:ext uri="{9D8B030D-6E8A-4147-A177-3AD203B41FA5}">
                      <a16:colId xmlns:a16="http://schemas.microsoft.com/office/drawing/2014/main" val="1530565623"/>
                    </a:ext>
                  </a:extLst>
                </a:gridCol>
              </a:tblGrid>
              <a:tr h="362936"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>
                          <a:solidFill>
                            <a:srgbClr val="00B0F0"/>
                          </a:solidFill>
                          <a:highlight>
                            <a:srgbClr val="FFFF00"/>
                          </a:highlight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23.11 </a:t>
                      </a:r>
                      <a:r>
                        <a:rPr lang="ko-KR" altLang="en-US" sz="1400" dirty="0">
                          <a:solidFill>
                            <a:srgbClr val="00B0F0"/>
                          </a:solidFill>
                          <a:highlight>
                            <a:srgbClr val="FFFF00"/>
                          </a:highlight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기준 네이버 호가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solidFill>
                          <a:srgbClr val="00B0F0"/>
                        </a:solidFill>
                        <a:latin typeface="경기천년제목 Bold" panose="02020803020101020101" pitchFamily="18" charset="-127"/>
                        <a:ea typeface="경기천년제목 Bold" panose="02020803020101020101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solidFill>
                          <a:srgbClr val="00B050"/>
                        </a:solidFill>
                        <a:latin typeface="경기천년제목 Bold" panose="02020803020101020101" pitchFamily="18" charset="-127"/>
                        <a:ea typeface="경기천년제목 Bold" panose="02020803020101020101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46325273"/>
                  </a:ext>
                </a:extLst>
              </a:tr>
              <a:tr h="23431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>
                          <a:solidFill>
                            <a:srgbClr val="FF0000"/>
                          </a:solidFill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매매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>
                          <a:solidFill>
                            <a:srgbClr val="0070C0"/>
                          </a:solidFill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전세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solidFill>
                            <a:schemeClr val="tx1"/>
                          </a:solidFill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전세가율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7421253"/>
                  </a:ext>
                </a:extLst>
              </a:tr>
              <a:tr h="20764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19,500</a:t>
                      </a:r>
                      <a:endParaRPr lang="ko-KR" altLang="en-US" sz="1400" dirty="0"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18,000</a:t>
                      </a:r>
                      <a:endParaRPr lang="ko-KR" altLang="en-US" sz="1400" dirty="0"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92%</a:t>
                      </a:r>
                      <a:endParaRPr lang="ko-KR" altLang="en-US" sz="1400" dirty="0"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140006"/>
                  </a:ext>
                </a:extLst>
              </a:tr>
            </a:tbl>
          </a:graphicData>
        </a:graphic>
      </p:graphicFrame>
      <p:pic>
        <p:nvPicPr>
          <p:cNvPr id="15" name="그림 14">
            <a:extLst>
              <a:ext uri="{FF2B5EF4-FFF2-40B4-BE49-F238E27FC236}">
                <a16:creationId xmlns:a16="http://schemas.microsoft.com/office/drawing/2014/main" id="{F298F3E8-1971-5AE1-AFE2-577BEE78033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89245" y="781049"/>
            <a:ext cx="2821144" cy="2570071"/>
          </a:xfrm>
          <a:prstGeom prst="rect">
            <a:avLst/>
          </a:prstGeom>
          <a:ln w="15875">
            <a:solidFill>
              <a:schemeClr val="tx1"/>
            </a:solidFill>
          </a:ln>
        </p:spPr>
      </p:pic>
      <p:pic>
        <p:nvPicPr>
          <p:cNvPr id="17" name="그림 16">
            <a:extLst>
              <a:ext uri="{FF2B5EF4-FFF2-40B4-BE49-F238E27FC236}">
                <a16:creationId xmlns:a16="http://schemas.microsoft.com/office/drawing/2014/main" id="{9100FE9A-0E90-E0BA-72DB-3808D21911F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70557" y="3476270"/>
            <a:ext cx="2831363" cy="2807317"/>
          </a:xfrm>
          <a:prstGeom prst="rect">
            <a:avLst/>
          </a:prstGeom>
          <a:ln w="15875">
            <a:solidFill>
              <a:schemeClr val="tx1"/>
            </a:solidFill>
          </a:ln>
        </p:spPr>
      </p:pic>
      <p:graphicFrame>
        <p:nvGraphicFramePr>
          <p:cNvPr id="18" name="표 24">
            <a:extLst>
              <a:ext uri="{FF2B5EF4-FFF2-40B4-BE49-F238E27FC236}">
                <a16:creationId xmlns:a16="http://schemas.microsoft.com/office/drawing/2014/main" id="{39F42226-F3E8-350F-E487-4331F64D406D}"/>
              </a:ext>
            </a:extLst>
          </p:cNvPr>
          <p:cNvGraphicFramePr>
            <a:graphicFrameLocks noGrp="1"/>
          </p:cNvGraphicFramePr>
          <p:nvPr/>
        </p:nvGraphicFramePr>
        <p:xfrm>
          <a:off x="6356351" y="781050"/>
          <a:ext cx="2797173" cy="1143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32391">
                  <a:extLst>
                    <a:ext uri="{9D8B030D-6E8A-4147-A177-3AD203B41FA5}">
                      <a16:colId xmlns:a16="http://schemas.microsoft.com/office/drawing/2014/main" val="3219045834"/>
                    </a:ext>
                  </a:extLst>
                </a:gridCol>
                <a:gridCol w="932391">
                  <a:extLst>
                    <a:ext uri="{9D8B030D-6E8A-4147-A177-3AD203B41FA5}">
                      <a16:colId xmlns:a16="http://schemas.microsoft.com/office/drawing/2014/main" val="855906887"/>
                    </a:ext>
                  </a:extLst>
                </a:gridCol>
                <a:gridCol w="932391">
                  <a:extLst>
                    <a:ext uri="{9D8B030D-6E8A-4147-A177-3AD203B41FA5}">
                      <a16:colId xmlns:a16="http://schemas.microsoft.com/office/drawing/2014/main" val="3069419114"/>
                    </a:ext>
                  </a:extLst>
                </a:gridCol>
              </a:tblGrid>
              <a:tr h="36293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solidFill>
                            <a:srgbClr val="FF0000"/>
                          </a:solidFill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환경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solidFill>
                            <a:srgbClr val="00B0F0"/>
                          </a:solidFill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학군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solidFill>
                            <a:srgbClr val="00B050"/>
                          </a:solidFill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교통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20048000"/>
                  </a:ext>
                </a:extLst>
              </a:tr>
              <a:tr h="20764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C</a:t>
                      </a:r>
                      <a:endParaRPr lang="ko-KR" altLang="en-US" dirty="0"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C</a:t>
                      </a:r>
                      <a:endParaRPr lang="ko-KR" altLang="en-US" dirty="0"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92981695"/>
                  </a:ext>
                </a:extLst>
              </a:tr>
              <a:tr h="37098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1km</a:t>
                      </a:r>
                      <a:r>
                        <a:rPr lang="ko-KR" altLang="en-US" sz="1050" dirty="0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내</a:t>
                      </a:r>
                      <a:endParaRPr lang="en-US" altLang="ko-KR" sz="1050" dirty="0"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  <a:p>
                      <a:pPr algn="ctr" latinLnBrk="1"/>
                      <a:r>
                        <a:rPr lang="ko-KR" altLang="en-US" sz="1050" dirty="0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백화점 없음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삼계초</a:t>
                      </a: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22.7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명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1400" dirty="0"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82725130"/>
                  </a:ext>
                </a:extLst>
              </a:tr>
            </a:tbl>
          </a:graphicData>
        </a:graphic>
      </p:graphicFrame>
      <p:sp>
        <p:nvSpPr>
          <p:cNvPr id="19" name="직사각형 18">
            <a:extLst>
              <a:ext uri="{FF2B5EF4-FFF2-40B4-BE49-F238E27FC236}">
                <a16:creationId xmlns:a16="http://schemas.microsoft.com/office/drawing/2014/main" id="{87E578A7-268F-7772-4FDE-BFD557C1F769}"/>
              </a:ext>
            </a:extLst>
          </p:cNvPr>
          <p:cNvSpPr/>
          <p:nvPr/>
        </p:nvSpPr>
        <p:spPr>
          <a:xfrm>
            <a:off x="6372226" y="2080565"/>
            <a:ext cx="2810797" cy="160020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100" b="0" i="0" dirty="0" err="1">
                <a:solidFill>
                  <a:srgbClr val="1F1F1F"/>
                </a:solidFill>
                <a:effectLst/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분성마을</a:t>
            </a:r>
            <a:r>
              <a:rPr lang="ko-KR" altLang="en-US" sz="1100" b="0" i="0" dirty="0">
                <a:solidFill>
                  <a:srgbClr val="1F1F1F"/>
                </a:solidFill>
                <a:effectLst/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 아파트들을 기준으로 열십자로 골목길 들이 있어 서로 다니기 </a:t>
            </a:r>
            <a:r>
              <a:rPr lang="ko-KR" altLang="en-US" sz="1100" b="0" i="0" dirty="0" err="1">
                <a:solidFill>
                  <a:srgbClr val="1F1F1F"/>
                </a:solidFill>
                <a:effectLst/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편리해보임</a:t>
            </a:r>
            <a:r>
              <a:rPr lang="en-US" altLang="ko-KR" sz="1100" b="0" i="0" dirty="0">
                <a:solidFill>
                  <a:srgbClr val="1F1F1F"/>
                </a:solidFill>
                <a:effectLst/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. </a:t>
            </a:r>
            <a:r>
              <a:rPr lang="ko-KR" altLang="en-US" sz="1100" b="0" i="0" dirty="0">
                <a:solidFill>
                  <a:srgbClr val="1F1F1F"/>
                </a:solidFill>
                <a:effectLst/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관리가 잘되어 있다</a:t>
            </a:r>
            <a:r>
              <a:rPr lang="en-US" altLang="ko-KR" sz="1100" b="0" i="0" dirty="0">
                <a:solidFill>
                  <a:srgbClr val="1F1F1F"/>
                </a:solidFill>
                <a:effectLst/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. </a:t>
            </a:r>
            <a:r>
              <a:rPr lang="ko-KR" altLang="en-US" sz="1100" dirty="0" err="1">
                <a:solidFill>
                  <a:srgbClr val="1F1F1F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주차난</a:t>
            </a:r>
            <a:r>
              <a:rPr lang="ko-KR" altLang="en-US" sz="1100" dirty="0">
                <a:solidFill>
                  <a:srgbClr val="1F1F1F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 예상</a:t>
            </a:r>
            <a:r>
              <a:rPr lang="en-US" altLang="ko-KR" sz="1100" dirty="0">
                <a:solidFill>
                  <a:srgbClr val="1F1F1F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. </a:t>
            </a:r>
            <a:r>
              <a:rPr lang="ko-KR" altLang="en-US" sz="1100" dirty="0" err="1">
                <a:solidFill>
                  <a:srgbClr val="1F1F1F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동간거리</a:t>
            </a:r>
            <a:r>
              <a:rPr lang="ko-KR" altLang="en-US" sz="1100" dirty="0">
                <a:solidFill>
                  <a:srgbClr val="1F1F1F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 넓은데 경사가 오르락 </a:t>
            </a:r>
            <a:r>
              <a:rPr lang="ko-KR" altLang="en-US" sz="1100" dirty="0" err="1">
                <a:solidFill>
                  <a:srgbClr val="1F1F1F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내리락</a:t>
            </a:r>
            <a:r>
              <a:rPr lang="en-US" altLang="ko-KR" sz="1100" dirty="0">
                <a:solidFill>
                  <a:srgbClr val="1F1F1F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. </a:t>
            </a:r>
            <a:r>
              <a:rPr lang="ko-KR" altLang="en-US" sz="1100" dirty="0">
                <a:solidFill>
                  <a:srgbClr val="1F1F1F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동원이 차라리 조금 더 </a:t>
            </a:r>
            <a:r>
              <a:rPr lang="ko-KR" altLang="en-US" sz="1100" dirty="0" err="1">
                <a:solidFill>
                  <a:srgbClr val="1F1F1F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나아보임</a:t>
            </a:r>
            <a:r>
              <a:rPr lang="en-US" altLang="ko-KR" sz="1100" dirty="0">
                <a:solidFill>
                  <a:srgbClr val="1F1F1F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. </a:t>
            </a:r>
            <a:r>
              <a:rPr lang="ko-KR" altLang="en-US" sz="1100" dirty="0">
                <a:solidFill>
                  <a:srgbClr val="1F1F1F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전세가 하락이 심하다</a:t>
            </a:r>
            <a:r>
              <a:rPr lang="en-US" altLang="ko-KR" sz="1100" dirty="0">
                <a:solidFill>
                  <a:srgbClr val="1F1F1F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. </a:t>
            </a:r>
            <a:r>
              <a:rPr lang="ko-KR" altLang="en-US" sz="1100" dirty="0">
                <a:solidFill>
                  <a:srgbClr val="1F1F1F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매매로 전환되는 중이라서 매매가 올라가고 </a:t>
            </a:r>
            <a:r>
              <a:rPr lang="ko-KR" altLang="en-US" sz="1100" dirty="0" err="1">
                <a:solidFill>
                  <a:srgbClr val="1F1F1F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있는걸까</a:t>
            </a:r>
            <a:r>
              <a:rPr lang="en-US" altLang="ko-KR" sz="1100" dirty="0">
                <a:solidFill>
                  <a:srgbClr val="1F1F1F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?</a:t>
            </a:r>
            <a:endParaRPr lang="en-US" altLang="ko-KR" sz="1100" dirty="0">
              <a:solidFill>
                <a:prstClr val="black"/>
              </a:solidFill>
              <a:latin typeface="이사만루체 Light" panose="00000300000000000000" pitchFamily="2" charset="-127"/>
              <a:ea typeface="이사만루체 Light" panose="00000300000000000000" pitchFamily="2" charset="-127"/>
            </a:endParaRPr>
          </a:p>
        </p:txBody>
      </p:sp>
      <p:pic>
        <p:nvPicPr>
          <p:cNvPr id="21" name="그림 20">
            <a:extLst>
              <a:ext uri="{FF2B5EF4-FFF2-40B4-BE49-F238E27FC236}">
                <a16:creationId xmlns:a16="http://schemas.microsoft.com/office/drawing/2014/main" id="{B82B11B3-FDA5-4D23-211E-78DEBC384EF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52243" y="3855868"/>
            <a:ext cx="2810797" cy="2479477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23" name="그림 22">
            <a:extLst>
              <a:ext uri="{FF2B5EF4-FFF2-40B4-BE49-F238E27FC236}">
                <a16:creationId xmlns:a16="http://schemas.microsoft.com/office/drawing/2014/main" id="{79E1C349-579A-F898-32E6-7E2C320F302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342472" y="781049"/>
            <a:ext cx="2437286" cy="5554295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223176758"/>
      </p:ext>
    </p:extLst>
  </p:cSld>
  <p:clrMapOvr>
    <a:masterClrMapping/>
  </p:clrMapOvr>
  <p:transition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양쪽 모서리가 둥근 사각형 168"/>
          <p:cNvSpPr/>
          <p:nvPr/>
        </p:nvSpPr>
        <p:spPr>
          <a:xfrm rot="5400000">
            <a:off x="13078304" y="3303255"/>
            <a:ext cx="907577" cy="1003308"/>
          </a:xfrm>
          <a:prstGeom prst="round2SameRect">
            <a:avLst>
              <a:gd name="adj1" fmla="val 16667"/>
              <a:gd name="adj2" fmla="val 0"/>
            </a:avLst>
          </a:prstGeom>
          <a:solidFill>
            <a:schemeClr val="bg1"/>
          </a:solidFill>
          <a:ln w="28575">
            <a:solidFill>
              <a:srgbClr val="4C474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457200" marR="0" lvl="1" indent="0" algn="l" defTabSz="914400" rtl="0" eaLnBrk="1" latin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endParaRPr kumimoji="0" lang="ko-KR" altLang="en-US" sz="1000" b="0" i="0" u="none" strike="noStrike" kern="1200" cap="none" spc="0" normalizeH="0" baseline="0">
              <a:solidFill>
                <a:prstClr val="white"/>
              </a:solidFill>
              <a:effectLst/>
              <a:uLnTx/>
              <a:uFillTx/>
              <a:latin typeface="맑은 고딕"/>
              <a:ea typeface="맑은 고딕"/>
              <a:cs typeface="+mn-cs"/>
            </a:endParaRPr>
          </a:p>
        </p:txBody>
      </p:sp>
      <p:sp>
        <p:nvSpPr>
          <p:cNvPr id="168" name="직사각형 167"/>
          <p:cNvSpPr/>
          <p:nvPr/>
        </p:nvSpPr>
        <p:spPr>
          <a:xfrm>
            <a:off x="13723392" y="5009620"/>
            <a:ext cx="899605" cy="6368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r>
              <a:rPr kumimoji="0" lang="en-US" altLang="ko-KR" sz="3600" b="1" i="0" u="none" strike="noStrike" kern="1200" cap="none" spc="0" normalizeH="0" baseline="0">
                <a:solidFill>
                  <a:srgbClr val="FF8A2D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15</a:t>
            </a:r>
            <a:r>
              <a:rPr kumimoji="0" lang="en-US" altLang="ko-KR" sz="1600" b="1" i="0" u="none" strike="noStrike" kern="1200" cap="none" spc="0" normalizeH="0" baseline="0">
                <a:solidFill>
                  <a:srgbClr val="FF8A2D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%</a:t>
            </a:r>
            <a:endParaRPr kumimoji="0" lang="en-US" altLang="ko-KR" sz="1600" b="1" i="0" u="none" strike="noStrike" kern="1200" cap="none" spc="0" normalizeH="0" baseline="0">
              <a:solidFill>
                <a:srgbClr val="FF8A2D"/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173" name="직사각형 172"/>
          <p:cNvSpPr/>
          <p:nvPr/>
        </p:nvSpPr>
        <p:spPr>
          <a:xfrm>
            <a:off x="14418125" y="3481744"/>
            <a:ext cx="89960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r>
              <a:rPr kumimoji="0" lang="en-US" altLang="ko-KR" sz="3600" b="1" i="0" u="none" strike="noStrike" kern="1200" cap="none" spc="0" normalizeH="0" baseline="0">
                <a:solidFill>
                  <a:srgbClr val="FF8A2D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15</a:t>
            </a:r>
            <a:r>
              <a:rPr kumimoji="0" lang="en-US" altLang="ko-KR" sz="1600" b="1" i="0" u="none" strike="noStrike" kern="1200" cap="none" spc="0" normalizeH="0" baseline="0">
                <a:solidFill>
                  <a:srgbClr val="FF8A2D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%</a:t>
            </a:r>
            <a:endParaRPr kumimoji="0" lang="en-US" altLang="ko-KR" sz="1600" b="1" i="0" u="none" strike="noStrike" kern="1200" cap="none" spc="0" normalizeH="0" baseline="0">
              <a:solidFill>
                <a:srgbClr val="FF8A2D"/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181" name="양쪽 모서리가 둥근 사각형 180"/>
          <p:cNvSpPr/>
          <p:nvPr/>
        </p:nvSpPr>
        <p:spPr>
          <a:xfrm rot="5400000">
            <a:off x="12576649" y="4541146"/>
            <a:ext cx="907577" cy="1003308"/>
          </a:xfrm>
          <a:prstGeom prst="round2SameRect">
            <a:avLst>
              <a:gd name="adj1" fmla="val 16667"/>
              <a:gd name="adj2" fmla="val 0"/>
            </a:avLst>
          </a:prstGeom>
          <a:solidFill>
            <a:schemeClr val="bg1"/>
          </a:solidFill>
          <a:ln w="28575">
            <a:solidFill>
              <a:srgbClr val="4C474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457200" marR="0" lvl="1" indent="0" algn="l" defTabSz="914400" rtl="0" eaLnBrk="1" latin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endParaRPr kumimoji="0" lang="ko-KR" altLang="en-US" sz="1000" b="0" i="0" u="none" strike="noStrike" kern="1200" cap="none" spc="0" normalizeH="0" baseline="0">
              <a:solidFill>
                <a:prstClr val="white"/>
              </a:solidFill>
              <a:effectLst/>
              <a:uLnTx/>
              <a:uFillTx/>
              <a:latin typeface="맑은 고딕"/>
              <a:ea typeface="맑은 고딕"/>
              <a:cs typeface="+mn-cs"/>
            </a:endParaRPr>
          </a:p>
        </p:txBody>
      </p:sp>
      <p:sp>
        <p:nvSpPr>
          <p:cNvPr id="182" name="직사각형 181"/>
          <p:cNvSpPr/>
          <p:nvPr/>
        </p:nvSpPr>
        <p:spPr>
          <a:xfrm>
            <a:off x="13134142" y="2142479"/>
            <a:ext cx="89960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r>
              <a:rPr kumimoji="0" lang="en-US" altLang="ko-KR" sz="3600" b="1" i="0" u="none" strike="noStrike" kern="1200" cap="none" spc="0" normalizeH="0" baseline="0" dirty="0">
                <a:solidFill>
                  <a:srgbClr val="FF8A2D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15</a:t>
            </a:r>
            <a:r>
              <a:rPr kumimoji="0" lang="en-US" altLang="ko-KR" sz="1600" b="1" i="0" u="none" strike="noStrike" kern="1200" cap="none" spc="0" normalizeH="0" baseline="0" dirty="0">
                <a:solidFill>
                  <a:srgbClr val="FF8A2D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%</a:t>
            </a:r>
            <a:endParaRPr kumimoji="0" lang="en-US" altLang="ko-KR" sz="1600" b="1" i="0" u="none" strike="noStrike" kern="1200" cap="none" spc="0" normalizeH="0" baseline="0" dirty="0">
              <a:solidFill>
                <a:srgbClr val="FF8A2D"/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8" name="사각형: 둥근 모서리 7">
            <a:extLst>
              <a:ext uri="{FF2B5EF4-FFF2-40B4-BE49-F238E27FC236}">
                <a16:creationId xmlns:a16="http://schemas.microsoft.com/office/drawing/2014/main" id="{8F7AA2A7-55B1-E88E-F1BB-45FE35A30A85}"/>
              </a:ext>
            </a:extLst>
          </p:cNvPr>
          <p:cNvSpPr/>
          <p:nvPr/>
        </p:nvSpPr>
        <p:spPr>
          <a:xfrm>
            <a:off x="103885" y="725312"/>
            <a:ext cx="3095674" cy="408345"/>
          </a:xfrm>
          <a:prstGeom prst="round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>
                <a:solidFill>
                  <a:schemeClr val="tx1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S-1. </a:t>
            </a:r>
            <a:r>
              <a:rPr lang="ko-KR" altLang="en-US" dirty="0" err="1">
                <a:solidFill>
                  <a:schemeClr val="tx1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분성마을</a:t>
            </a:r>
            <a:r>
              <a:rPr lang="en-US" altLang="ko-KR" dirty="0">
                <a:solidFill>
                  <a:schemeClr val="tx1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1</a:t>
            </a:r>
            <a:r>
              <a:rPr lang="ko-KR" altLang="en-US" dirty="0">
                <a:solidFill>
                  <a:schemeClr val="tx1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단지현대</a:t>
            </a:r>
          </a:p>
        </p:txBody>
      </p:sp>
      <p:sp>
        <p:nvSpPr>
          <p:cNvPr id="3" name="TextBox 2">
            <a:hlinkClick r:id="rId2"/>
            <a:extLst>
              <a:ext uri="{FF2B5EF4-FFF2-40B4-BE49-F238E27FC236}">
                <a16:creationId xmlns:a16="http://schemas.microsoft.com/office/drawing/2014/main" id="{ED188ACB-F78B-CF3B-EDD8-87D8291EB78F}"/>
              </a:ext>
            </a:extLst>
          </p:cNvPr>
          <p:cNvSpPr txBox="1"/>
          <p:nvPr/>
        </p:nvSpPr>
        <p:spPr>
          <a:xfrm>
            <a:off x="12192000" y="656636"/>
            <a:ext cx="19228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err="1"/>
              <a:t>부자아내제인</a:t>
            </a:r>
            <a:endParaRPr lang="ko-KR" altLang="en-US" dirty="0"/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27EE134C-5DAE-5F21-2C79-05CB6055576B}"/>
              </a:ext>
            </a:extLst>
          </p:cNvPr>
          <p:cNvSpPr/>
          <p:nvPr/>
        </p:nvSpPr>
        <p:spPr>
          <a:xfrm>
            <a:off x="0" y="0"/>
            <a:ext cx="12192000" cy="489526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400" b="1" dirty="0">
                <a:solidFill>
                  <a:schemeClr val="bg1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단지분석 </a:t>
            </a:r>
            <a:r>
              <a:rPr lang="en-US" altLang="ko-KR" sz="1400" b="1" dirty="0">
                <a:solidFill>
                  <a:schemeClr val="bg1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– S-1. </a:t>
            </a:r>
            <a:r>
              <a:rPr lang="ko-KR" altLang="en-US" sz="1400" b="1" dirty="0" err="1">
                <a:solidFill>
                  <a:schemeClr val="bg1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장유동</a:t>
            </a:r>
            <a:r>
              <a:rPr lang="ko-KR" altLang="en-US" sz="1400" b="1" dirty="0">
                <a:solidFill>
                  <a:schemeClr val="bg1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 </a:t>
            </a:r>
          </a:p>
        </p:txBody>
      </p:sp>
      <p:pic>
        <p:nvPicPr>
          <p:cNvPr id="7" name="그림 6">
            <a:extLst>
              <a:ext uri="{FF2B5EF4-FFF2-40B4-BE49-F238E27FC236}">
                <a16:creationId xmlns:a16="http://schemas.microsoft.com/office/drawing/2014/main" id="{8ADE6781-377D-6C5E-30A9-5BD8402BF4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3970" y="1302327"/>
            <a:ext cx="2853289" cy="2378438"/>
          </a:xfrm>
          <a:prstGeom prst="rect">
            <a:avLst/>
          </a:prstGeom>
          <a:ln w="15875">
            <a:solidFill>
              <a:schemeClr val="tx1"/>
            </a:solidFill>
          </a:ln>
        </p:spPr>
      </p:pic>
      <p:pic>
        <p:nvPicPr>
          <p:cNvPr id="10" name="그림 9">
            <a:extLst>
              <a:ext uri="{FF2B5EF4-FFF2-40B4-BE49-F238E27FC236}">
                <a16:creationId xmlns:a16="http://schemas.microsoft.com/office/drawing/2014/main" id="{0D708586-FCD1-E711-6359-704287051EA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3284" y="3911058"/>
            <a:ext cx="2936876" cy="972536"/>
          </a:xfrm>
          <a:prstGeom prst="rect">
            <a:avLst/>
          </a:prstGeom>
          <a:ln w="15875">
            <a:solidFill>
              <a:schemeClr val="tx1"/>
            </a:solidFill>
          </a:ln>
        </p:spPr>
      </p:pic>
      <p:graphicFrame>
        <p:nvGraphicFramePr>
          <p:cNvPr id="11" name="표 10">
            <a:extLst>
              <a:ext uri="{FF2B5EF4-FFF2-40B4-BE49-F238E27FC236}">
                <a16:creationId xmlns:a16="http://schemas.microsoft.com/office/drawing/2014/main" id="{EA6B938A-FA66-55E0-F10A-624391651CE0}"/>
              </a:ext>
            </a:extLst>
          </p:cNvPr>
          <p:cNvGraphicFramePr>
            <a:graphicFrameLocks noGrp="1"/>
          </p:cNvGraphicFramePr>
          <p:nvPr/>
        </p:nvGraphicFramePr>
        <p:xfrm>
          <a:off x="161070" y="5160152"/>
          <a:ext cx="2936876" cy="9725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9669">
                  <a:extLst>
                    <a:ext uri="{9D8B030D-6E8A-4147-A177-3AD203B41FA5}">
                      <a16:colId xmlns:a16="http://schemas.microsoft.com/office/drawing/2014/main" val="1754638359"/>
                    </a:ext>
                  </a:extLst>
                </a:gridCol>
                <a:gridCol w="989669">
                  <a:extLst>
                    <a:ext uri="{9D8B030D-6E8A-4147-A177-3AD203B41FA5}">
                      <a16:colId xmlns:a16="http://schemas.microsoft.com/office/drawing/2014/main" val="2975725959"/>
                    </a:ext>
                  </a:extLst>
                </a:gridCol>
                <a:gridCol w="957538">
                  <a:extLst>
                    <a:ext uri="{9D8B030D-6E8A-4147-A177-3AD203B41FA5}">
                      <a16:colId xmlns:a16="http://schemas.microsoft.com/office/drawing/2014/main" val="1530565623"/>
                    </a:ext>
                  </a:extLst>
                </a:gridCol>
              </a:tblGrid>
              <a:tr h="362936"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>
                          <a:solidFill>
                            <a:srgbClr val="00B0F0"/>
                          </a:solidFill>
                          <a:highlight>
                            <a:srgbClr val="FFFF00"/>
                          </a:highlight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23.11 </a:t>
                      </a:r>
                      <a:r>
                        <a:rPr lang="ko-KR" altLang="en-US" sz="1400" dirty="0">
                          <a:solidFill>
                            <a:srgbClr val="00B0F0"/>
                          </a:solidFill>
                          <a:highlight>
                            <a:srgbClr val="FFFF00"/>
                          </a:highlight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기준 네이버 호가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solidFill>
                          <a:srgbClr val="00B0F0"/>
                        </a:solidFill>
                        <a:latin typeface="경기천년제목 Bold" panose="02020803020101020101" pitchFamily="18" charset="-127"/>
                        <a:ea typeface="경기천년제목 Bold" panose="02020803020101020101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solidFill>
                          <a:srgbClr val="00B050"/>
                        </a:solidFill>
                        <a:latin typeface="경기천년제목 Bold" panose="02020803020101020101" pitchFamily="18" charset="-127"/>
                        <a:ea typeface="경기천년제목 Bold" panose="02020803020101020101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46325273"/>
                  </a:ext>
                </a:extLst>
              </a:tr>
              <a:tr h="23431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>
                          <a:solidFill>
                            <a:srgbClr val="FF0000"/>
                          </a:solidFill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매매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>
                          <a:solidFill>
                            <a:srgbClr val="0070C0"/>
                          </a:solidFill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전세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solidFill>
                            <a:schemeClr val="tx1"/>
                          </a:solidFill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전세가율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7421253"/>
                  </a:ext>
                </a:extLst>
              </a:tr>
              <a:tr h="20764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18,000</a:t>
                      </a:r>
                      <a:endParaRPr lang="ko-KR" altLang="en-US" sz="1400" dirty="0"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16,500</a:t>
                      </a:r>
                      <a:endParaRPr lang="ko-KR" altLang="en-US" sz="1400" dirty="0"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92%</a:t>
                      </a:r>
                      <a:endParaRPr lang="ko-KR" altLang="en-US" sz="1400" dirty="0"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140006"/>
                  </a:ext>
                </a:extLst>
              </a:tr>
            </a:tbl>
          </a:graphicData>
        </a:graphic>
      </p:graphicFrame>
      <p:pic>
        <p:nvPicPr>
          <p:cNvPr id="15" name="그림 14">
            <a:extLst>
              <a:ext uri="{FF2B5EF4-FFF2-40B4-BE49-F238E27FC236}">
                <a16:creationId xmlns:a16="http://schemas.microsoft.com/office/drawing/2014/main" id="{F298F3E8-1971-5AE1-AFE2-577BEE78033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89245" y="781049"/>
            <a:ext cx="2821144" cy="2451678"/>
          </a:xfrm>
          <a:prstGeom prst="rect">
            <a:avLst/>
          </a:prstGeom>
          <a:ln w="15875">
            <a:solidFill>
              <a:schemeClr val="tx1"/>
            </a:solidFill>
          </a:ln>
        </p:spPr>
      </p:pic>
      <p:pic>
        <p:nvPicPr>
          <p:cNvPr id="17" name="그림 16">
            <a:extLst>
              <a:ext uri="{FF2B5EF4-FFF2-40B4-BE49-F238E27FC236}">
                <a16:creationId xmlns:a16="http://schemas.microsoft.com/office/drawing/2014/main" id="{9100FE9A-0E90-E0BA-72DB-3808D21911F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73485" y="3476270"/>
            <a:ext cx="2825506" cy="2807317"/>
          </a:xfrm>
          <a:prstGeom prst="rect">
            <a:avLst/>
          </a:prstGeom>
          <a:ln w="15875">
            <a:solidFill>
              <a:schemeClr val="tx1"/>
            </a:solidFill>
          </a:ln>
        </p:spPr>
      </p:pic>
      <p:graphicFrame>
        <p:nvGraphicFramePr>
          <p:cNvPr id="18" name="표 24">
            <a:extLst>
              <a:ext uri="{FF2B5EF4-FFF2-40B4-BE49-F238E27FC236}">
                <a16:creationId xmlns:a16="http://schemas.microsoft.com/office/drawing/2014/main" id="{39F42226-F3E8-350F-E487-4331F64D406D}"/>
              </a:ext>
            </a:extLst>
          </p:cNvPr>
          <p:cNvGraphicFramePr>
            <a:graphicFrameLocks noGrp="1"/>
          </p:cNvGraphicFramePr>
          <p:nvPr/>
        </p:nvGraphicFramePr>
        <p:xfrm>
          <a:off x="6356351" y="781050"/>
          <a:ext cx="2797173" cy="1143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32391">
                  <a:extLst>
                    <a:ext uri="{9D8B030D-6E8A-4147-A177-3AD203B41FA5}">
                      <a16:colId xmlns:a16="http://schemas.microsoft.com/office/drawing/2014/main" val="3219045834"/>
                    </a:ext>
                  </a:extLst>
                </a:gridCol>
                <a:gridCol w="932391">
                  <a:extLst>
                    <a:ext uri="{9D8B030D-6E8A-4147-A177-3AD203B41FA5}">
                      <a16:colId xmlns:a16="http://schemas.microsoft.com/office/drawing/2014/main" val="855906887"/>
                    </a:ext>
                  </a:extLst>
                </a:gridCol>
                <a:gridCol w="932391">
                  <a:extLst>
                    <a:ext uri="{9D8B030D-6E8A-4147-A177-3AD203B41FA5}">
                      <a16:colId xmlns:a16="http://schemas.microsoft.com/office/drawing/2014/main" val="3069419114"/>
                    </a:ext>
                  </a:extLst>
                </a:gridCol>
              </a:tblGrid>
              <a:tr h="36293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solidFill>
                            <a:srgbClr val="FF0000"/>
                          </a:solidFill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환경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solidFill>
                            <a:srgbClr val="00B0F0"/>
                          </a:solidFill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학군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solidFill>
                            <a:srgbClr val="00B050"/>
                          </a:solidFill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교통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20048000"/>
                  </a:ext>
                </a:extLst>
              </a:tr>
              <a:tr h="20764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C</a:t>
                      </a:r>
                      <a:endParaRPr lang="ko-KR" altLang="en-US" dirty="0"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C</a:t>
                      </a:r>
                      <a:endParaRPr lang="ko-KR" altLang="en-US" dirty="0"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92981695"/>
                  </a:ext>
                </a:extLst>
              </a:tr>
              <a:tr h="37098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1km</a:t>
                      </a:r>
                      <a:r>
                        <a:rPr lang="ko-KR" altLang="en-US" sz="1050" dirty="0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내</a:t>
                      </a:r>
                      <a:endParaRPr lang="en-US" altLang="ko-KR" sz="1050" dirty="0"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  <a:p>
                      <a:pPr algn="ctr" latinLnBrk="1"/>
                      <a:r>
                        <a:rPr lang="ko-KR" altLang="en-US" sz="1050" dirty="0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백화점 없음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삼계초</a:t>
                      </a: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22.7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명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1400" dirty="0"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82725130"/>
                  </a:ext>
                </a:extLst>
              </a:tr>
            </a:tbl>
          </a:graphicData>
        </a:graphic>
      </p:graphicFrame>
      <p:sp>
        <p:nvSpPr>
          <p:cNvPr id="19" name="직사각형 18">
            <a:extLst>
              <a:ext uri="{FF2B5EF4-FFF2-40B4-BE49-F238E27FC236}">
                <a16:creationId xmlns:a16="http://schemas.microsoft.com/office/drawing/2014/main" id="{87E578A7-268F-7772-4FDE-BFD557C1F769}"/>
              </a:ext>
            </a:extLst>
          </p:cNvPr>
          <p:cNvSpPr/>
          <p:nvPr/>
        </p:nvSpPr>
        <p:spPr>
          <a:xfrm>
            <a:off x="6372226" y="2080565"/>
            <a:ext cx="2810797" cy="160020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100" dirty="0" err="1">
                <a:solidFill>
                  <a:srgbClr val="1F1F1F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다른구축과</a:t>
            </a:r>
            <a:r>
              <a:rPr lang="ko-KR" altLang="en-US" sz="1100" dirty="0">
                <a:solidFill>
                  <a:srgbClr val="1F1F1F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 비슷하게 쓰레기 </a:t>
            </a:r>
            <a:r>
              <a:rPr lang="ko-KR" altLang="en-US" sz="1100" dirty="0" err="1">
                <a:solidFill>
                  <a:srgbClr val="1F1F1F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버리는날이</a:t>
            </a:r>
            <a:r>
              <a:rPr lang="ko-KR" altLang="en-US" sz="1100" dirty="0">
                <a:solidFill>
                  <a:srgbClr val="1F1F1F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 </a:t>
            </a:r>
            <a:r>
              <a:rPr lang="ko-KR" altLang="en-US" sz="1100" dirty="0" err="1">
                <a:solidFill>
                  <a:srgbClr val="1F1F1F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정해져있어</a:t>
            </a:r>
            <a:r>
              <a:rPr lang="ko-KR" altLang="en-US" sz="1100" dirty="0">
                <a:solidFill>
                  <a:srgbClr val="1F1F1F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 불편해 보임</a:t>
            </a:r>
            <a:r>
              <a:rPr lang="en-US" altLang="ko-KR" sz="1100" dirty="0">
                <a:solidFill>
                  <a:srgbClr val="1F1F1F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. </a:t>
            </a:r>
            <a:r>
              <a:rPr lang="ko-KR" altLang="en-US" sz="1100" dirty="0" err="1">
                <a:solidFill>
                  <a:srgbClr val="1F1F1F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동간거리는</a:t>
            </a:r>
            <a:r>
              <a:rPr lang="ko-KR" altLang="en-US" sz="1100" dirty="0">
                <a:solidFill>
                  <a:srgbClr val="1F1F1F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 넓다</a:t>
            </a:r>
            <a:r>
              <a:rPr lang="en-US" altLang="ko-KR" sz="1100" dirty="0">
                <a:solidFill>
                  <a:srgbClr val="1F1F1F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. </a:t>
            </a:r>
            <a:r>
              <a:rPr lang="ko-KR" altLang="en-US" sz="1100" dirty="0">
                <a:solidFill>
                  <a:srgbClr val="1F1F1F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제법 </a:t>
            </a:r>
            <a:r>
              <a:rPr lang="ko-KR" altLang="en-US" sz="1100" dirty="0" err="1">
                <a:solidFill>
                  <a:srgbClr val="1F1F1F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구축티가</a:t>
            </a:r>
            <a:r>
              <a:rPr lang="ko-KR" altLang="en-US" sz="1100" dirty="0">
                <a:solidFill>
                  <a:srgbClr val="1F1F1F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 난다 부영보다</a:t>
            </a:r>
            <a:r>
              <a:rPr lang="en-US" altLang="ko-KR" sz="1100" dirty="0">
                <a:solidFill>
                  <a:srgbClr val="1F1F1F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. </a:t>
            </a:r>
            <a:r>
              <a:rPr lang="ko-KR" altLang="en-US" sz="1100" dirty="0">
                <a:solidFill>
                  <a:srgbClr val="1F1F1F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모래 놀이터 보유</a:t>
            </a:r>
            <a:r>
              <a:rPr lang="en-US" altLang="ko-KR" sz="1100" dirty="0">
                <a:solidFill>
                  <a:srgbClr val="1F1F1F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. </a:t>
            </a:r>
            <a:r>
              <a:rPr lang="ko-KR" altLang="en-US" sz="1100" dirty="0" err="1">
                <a:solidFill>
                  <a:srgbClr val="1F1F1F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젊은사람도</a:t>
            </a:r>
            <a:r>
              <a:rPr lang="ko-KR" altLang="en-US" sz="1100" dirty="0">
                <a:solidFill>
                  <a:srgbClr val="1F1F1F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 보임</a:t>
            </a:r>
            <a:r>
              <a:rPr lang="en-US" altLang="ko-KR" sz="1100" dirty="0">
                <a:solidFill>
                  <a:srgbClr val="1F1F1F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. </a:t>
            </a:r>
            <a:r>
              <a:rPr lang="ko-KR" altLang="en-US" sz="1100" dirty="0" err="1">
                <a:solidFill>
                  <a:srgbClr val="1F1F1F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주차난</a:t>
            </a:r>
            <a:r>
              <a:rPr lang="ko-KR" altLang="en-US" sz="1100" dirty="0">
                <a:solidFill>
                  <a:srgbClr val="1F1F1F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 엄청나게 예상됨</a:t>
            </a:r>
            <a:r>
              <a:rPr lang="en-US" altLang="ko-KR" sz="1100" dirty="0">
                <a:solidFill>
                  <a:srgbClr val="1F1F1F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. </a:t>
            </a:r>
            <a:r>
              <a:rPr lang="ko-KR" altLang="en-US" sz="1100" dirty="0">
                <a:solidFill>
                  <a:srgbClr val="1F1F1F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생각보다 대단지다</a:t>
            </a:r>
            <a:r>
              <a:rPr lang="en-US" altLang="ko-KR" sz="1100" dirty="0">
                <a:solidFill>
                  <a:srgbClr val="1F1F1F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. </a:t>
            </a:r>
            <a:endParaRPr lang="en-US" altLang="ko-KR" sz="1100" dirty="0">
              <a:solidFill>
                <a:prstClr val="black"/>
              </a:solidFill>
              <a:latin typeface="이사만루체 Light" panose="00000300000000000000" pitchFamily="2" charset="-127"/>
              <a:ea typeface="이사만루체 Light" panose="00000300000000000000" pitchFamily="2" charset="-127"/>
            </a:endParaRPr>
          </a:p>
        </p:txBody>
      </p:sp>
      <p:pic>
        <p:nvPicPr>
          <p:cNvPr id="21" name="그림 20">
            <a:extLst>
              <a:ext uri="{FF2B5EF4-FFF2-40B4-BE49-F238E27FC236}">
                <a16:creationId xmlns:a16="http://schemas.microsoft.com/office/drawing/2014/main" id="{B82B11B3-FDA5-4D23-211E-78DEBC384EF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72226" y="3855868"/>
            <a:ext cx="2825506" cy="2479477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23" name="그림 22">
            <a:extLst>
              <a:ext uri="{FF2B5EF4-FFF2-40B4-BE49-F238E27FC236}">
                <a16:creationId xmlns:a16="http://schemas.microsoft.com/office/drawing/2014/main" id="{79E1C349-579A-F898-32E6-7E2C320F302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342472" y="781050"/>
            <a:ext cx="2437286" cy="5474354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975690404"/>
      </p:ext>
    </p:extLst>
  </p:cSld>
  <p:clrMapOvr>
    <a:masterClrMapping/>
  </p:clrMapOvr>
  <p:transition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양쪽 모서리가 둥근 사각형 168"/>
          <p:cNvSpPr/>
          <p:nvPr/>
        </p:nvSpPr>
        <p:spPr>
          <a:xfrm rot="5400000">
            <a:off x="13078304" y="3303255"/>
            <a:ext cx="907577" cy="1003308"/>
          </a:xfrm>
          <a:prstGeom prst="round2SameRect">
            <a:avLst>
              <a:gd name="adj1" fmla="val 16667"/>
              <a:gd name="adj2" fmla="val 0"/>
            </a:avLst>
          </a:prstGeom>
          <a:solidFill>
            <a:schemeClr val="bg1"/>
          </a:solidFill>
          <a:ln w="28575">
            <a:solidFill>
              <a:srgbClr val="4C474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457200" marR="0" lvl="1" indent="0" algn="l" defTabSz="914400" rtl="0" eaLnBrk="1" latin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endParaRPr kumimoji="0" lang="ko-KR" altLang="en-US" sz="1000" b="0" i="0" u="none" strike="noStrike" kern="1200" cap="none" spc="0" normalizeH="0" baseline="0">
              <a:solidFill>
                <a:prstClr val="white"/>
              </a:solidFill>
              <a:effectLst/>
              <a:uLnTx/>
              <a:uFillTx/>
              <a:latin typeface="맑은 고딕"/>
              <a:ea typeface="맑은 고딕"/>
              <a:cs typeface="+mn-cs"/>
            </a:endParaRPr>
          </a:p>
        </p:txBody>
      </p:sp>
      <p:sp>
        <p:nvSpPr>
          <p:cNvPr id="168" name="직사각형 167"/>
          <p:cNvSpPr/>
          <p:nvPr/>
        </p:nvSpPr>
        <p:spPr>
          <a:xfrm>
            <a:off x="13723392" y="5009620"/>
            <a:ext cx="899605" cy="6368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r>
              <a:rPr kumimoji="0" lang="en-US" altLang="ko-KR" sz="3600" b="1" i="0" u="none" strike="noStrike" kern="1200" cap="none" spc="0" normalizeH="0" baseline="0">
                <a:solidFill>
                  <a:srgbClr val="FF8A2D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15</a:t>
            </a:r>
            <a:r>
              <a:rPr kumimoji="0" lang="en-US" altLang="ko-KR" sz="1600" b="1" i="0" u="none" strike="noStrike" kern="1200" cap="none" spc="0" normalizeH="0" baseline="0">
                <a:solidFill>
                  <a:srgbClr val="FF8A2D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%</a:t>
            </a:r>
            <a:endParaRPr kumimoji="0" lang="en-US" altLang="ko-KR" sz="1600" b="1" i="0" u="none" strike="noStrike" kern="1200" cap="none" spc="0" normalizeH="0" baseline="0">
              <a:solidFill>
                <a:srgbClr val="FF8A2D"/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173" name="직사각형 172"/>
          <p:cNvSpPr/>
          <p:nvPr/>
        </p:nvSpPr>
        <p:spPr>
          <a:xfrm>
            <a:off x="14418125" y="3481744"/>
            <a:ext cx="89960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r>
              <a:rPr kumimoji="0" lang="en-US" altLang="ko-KR" sz="3600" b="1" i="0" u="none" strike="noStrike" kern="1200" cap="none" spc="0" normalizeH="0" baseline="0">
                <a:solidFill>
                  <a:srgbClr val="FF8A2D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15</a:t>
            </a:r>
            <a:r>
              <a:rPr kumimoji="0" lang="en-US" altLang="ko-KR" sz="1600" b="1" i="0" u="none" strike="noStrike" kern="1200" cap="none" spc="0" normalizeH="0" baseline="0">
                <a:solidFill>
                  <a:srgbClr val="FF8A2D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%</a:t>
            </a:r>
            <a:endParaRPr kumimoji="0" lang="en-US" altLang="ko-KR" sz="1600" b="1" i="0" u="none" strike="noStrike" kern="1200" cap="none" spc="0" normalizeH="0" baseline="0">
              <a:solidFill>
                <a:srgbClr val="FF8A2D"/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181" name="양쪽 모서리가 둥근 사각형 180"/>
          <p:cNvSpPr/>
          <p:nvPr/>
        </p:nvSpPr>
        <p:spPr>
          <a:xfrm rot="5400000">
            <a:off x="12576649" y="4541146"/>
            <a:ext cx="907577" cy="1003308"/>
          </a:xfrm>
          <a:prstGeom prst="round2SameRect">
            <a:avLst>
              <a:gd name="adj1" fmla="val 16667"/>
              <a:gd name="adj2" fmla="val 0"/>
            </a:avLst>
          </a:prstGeom>
          <a:solidFill>
            <a:schemeClr val="bg1"/>
          </a:solidFill>
          <a:ln w="28575">
            <a:solidFill>
              <a:srgbClr val="4C474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457200" marR="0" lvl="1" indent="0" algn="l" defTabSz="914400" rtl="0" eaLnBrk="1" latin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endParaRPr kumimoji="0" lang="ko-KR" altLang="en-US" sz="1000" b="0" i="0" u="none" strike="noStrike" kern="1200" cap="none" spc="0" normalizeH="0" baseline="0">
              <a:solidFill>
                <a:prstClr val="white"/>
              </a:solidFill>
              <a:effectLst/>
              <a:uLnTx/>
              <a:uFillTx/>
              <a:latin typeface="맑은 고딕"/>
              <a:ea typeface="맑은 고딕"/>
              <a:cs typeface="+mn-cs"/>
            </a:endParaRPr>
          </a:p>
        </p:txBody>
      </p:sp>
      <p:sp>
        <p:nvSpPr>
          <p:cNvPr id="182" name="직사각형 181"/>
          <p:cNvSpPr/>
          <p:nvPr/>
        </p:nvSpPr>
        <p:spPr>
          <a:xfrm>
            <a:off x="13134142" y="2142479"/>
            <a:ext cx="89960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r>
              <a:rPr kumimoji="0" lang="en-US" altLang="ko-KR" sz="3600" b="1" i="0" u="none" strike="noStrike" kern="1200" cap="none" spc="0" normalizeH="0" baseline="0" dirty="0">
                <a:solidFill>
                  <a:srgbClr val="FF8A2D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15</a:t>
            </a:r>
            <a:r>
              <a:rPr kumimoji="0" lang="en-US" altLang="ko-KR" sz="1600" b="1" i="0" u="none" strike="noStrike" kern="1200" cap="none" spc="0" normalizeH="0" baseline="0" dirty="0">
                <a:solidFill>
                  <a:srgbClr val="FF8A2D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%</a:t>
            </a:r>
            <a:endParaRPr kumimoji="0" lang="en-US" altLang="ko-KR" sz="1600" b="1" i="0" u="none" strike="noStrike" kern="1200" cap="none" spc="0" normalizeH="0" baseline="0" dirty="0">
              <a:solidFill>
                <a:srgbClr val="FF8A2D"/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8" name="사각형: 둥근 모서리 7">
            <a:extLst>
              <a:ext uri="{FF2B5EF4-FFF2-40B4-BE49-F238E27FC236}">
                <a16:creationId xmlns:a16="http://schemas.microsoft.com/office/drawing/2014/main" id="{8F7AA2A7-55B1-E88E-F1BB-45FE35A30A85}"/>
              </a:ext>
            </a:extLst>
          </p:cNvPr>
          <p:cNvSpPr/>
          <p:nvPr/>
        </p:nvSpPr>
        <p:spPr>
          <a:xfrm>
            <a:off x="103885" y="725312"/>
            <a:ext cx="3095674" cy="408345"/>
          </a:xfrm>
          <a:prstGeom prst="round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>
                <a:solidFill>
                  <a:schemeClr val="tx1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S-1. </a:t>
            </a:r>
            <a:r>
              <a:rPr lang="ko-KR" altLang="en-US" dirty="0" err="1">
                <a:solidFill>
                  <a:schemeClr val="tx1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분성마을</a:t>
            </a:r>
            <a:r>
              <a:rPr lang="en-US" altLang="ko-KR" dirty="0">
                <a:solidFill>
                  <a:schemeClr val="tx1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4</a:t>
            </a:r>
            <a:r>
              <a:rPr lang="ko-KR" altLang="en-US" dirty="0" err="1">
                <a:solidFill>
                  <a:schemeClr val="tx1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단지한솔솔파크</a:t>
            </a:r>
            <a:endParaRPr lang="ko-KR" altLang="en-US" dirty="0">
              <a:solidFill>
                <a:schemeClr val="tx1"/>
              </a:solidFill>
              <a:latin typeface="이사만루체 Light" panose="00000300000000000000" pitchFamily="2" charset="-127"/>
              <a:ea typeface="이사만루체 Light" panose="00000300000000000000" pitchFamily="2" charset="-127"/>
            </a:endParaRPr>
          </a:p>
        </p:txBody>
      </p:sp>
      <p:sp>
        <p:nvSpPr>
          <p:cNvPr id="3" name="TextBox 2">
            <a:hlinkClick r:id="rId2"/>
            <a:extLst>
              <a:ext uri="{FF2B5EF4-FFF2-40B4-BE49-F238E27FC236}">
                <a16:creationId xmlns:a16="http://schemas.microsoft.com/office/drawing/2014/main" id="{ED188ACB-F78B-CF3B-EDD8-87D8291EB78F}"/>
              </a:ext>
            </a:extLst>
          </p:cNvPr>
          <p:cNvSpPr txBox="1"/>
          <p:nvPr/>
        </p:nvSpPr>
        <p:spPr>
          <a:xfrm>
            <a:off x="12192000" y="656636"/>
            <a:ext cx="19228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err="1"/>
              <a:t>부자아내제인</a:t>
            </a:r>
            <a:endParaRPr lang="ko-KR" altLang="en-US" dirty="0"/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27EE134C-5DAE-5F21-2C79-05CB6055576B}"/>
              </a:ext>
            </a:extLst>
          </p:cNvPr>
          <p:cNvSpPr/>
          <p:nvPr/>
        </p:nvSpPr>
        <p:spPr>
          <a:xfrm>
            <a:off x="0" y="0"/>
            <a:ext cx="12192000" cy="489526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400" b="1" dirty="0">
                <a:solidFill>
                  <a:schemeClr val="bg1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단지분석 </a:t>
            </a:r>
            <a:r>
              <a:rPr lang="en-US" altLang="ko-KR" sz="1400" b="1" dirty="0">
                <a:solidFill>
                  <a:schemeClr val="bg1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– S-1. </a:t>
            </a:r>
            <a:r>
              <a:rPr lang="ko-KR" altLang="en-US" sz="1400" b="1" dirty="0" err="1">
                <a:solidFill>
                  <a:schemeClr val="bg1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장유동</a:t>
            </a:r>
            <a:r>
              <a:rPr lang="ko-KR" altLang="en-US" sz="1400" b="1" dirty="0">
                <a:solidFill>
                  <a:schemeClr val="bg1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 </a:t>
            </a:r>
          </a:p>
        </p:txBody>
      </p:sp>
      <p:pic>
        <p:nvPicPr>
          <p:cNvPr id="7" name="그림 6">
            <a:extLst>
              <a:ext uri="{FF2B5EF4-FFF2-40B4-BE49-F238E27FC236}">
                <a16:creationId xmlns:a16="http://schemas.microsoft.com/office/drawing/2014/main" id="{8ADE6781-377D-6C5E-30A9-5BD8402BF4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1070" y="1302327"/>
            <a:ext cx="2968726" cy="2378438"/>
          </a:xfrm>
          <a:prstGeom prst="rect">
            <a:avLst/>
          </a:prstGeom>
          <a:ln w="15875">
            <a:solidFill>
              <a:schemeClr val="tx1"/>
            </a:solidFill>
          </a:ln>
        </p:spPr>
      </p:pic>
      <p:pic>
        <p:nvPicPr>
          <p:cNvPr id="10" name="그림 9">
            <a:extLst>
              <a:ext uri="{FF2B5EF4-FFF2-40B4-BE49-F238E27FC236}">
                <a16:creationId xmlns:a16="http://schemas.microsoft.com/office/drawing/2014/main" id="{0D708586-FCD1-E711-6359-704287051EA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3284" y="3810255"/>
            <a:ext cx="2936876" cy="1094254"/>
          </a:xfrm>
          <a:prstGeom prst="rect">
            <a:avLst/>
          </a:prstGeom>
          <a:ln w="15875">
            <a:solidFill>
              <a:schemeClr val="tx1"/>
            </a:solidFill>
          </a:ln>
        </p:spPr>
      </p:pic>
      <p:graphicFrame>
        <p:nvGraphicFramePr>
          <p:cNvPr id="11" name="표 10">
            <a:extLst>
              <a:ext uri="{FF2B5EF4-FFF2-40B4-BE49-F238E27FC236}">
                <a16:creationId xmlns:a16="http://schemas.microsoft.com/office/drawing/2014/main" id="{EA6B938A-FA66-55E0-F10A-624391651CE0}"/>
              </a:ext>
            </a:extLst>
          </p:cNvPr>
          <p:cNvGraphicFramePr>
            <a:graphicFrameLocks noGrp="1"/>
          </p:cNvGraphicFramePr>
          <p:nvPr/>
        </p:nvGraphicFramePr>
        <p:xfrm>
          <a:off x="161070" y="5160152"/>
          <a:ext cx="2936876" cy="9725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9669">
                  <a:extLst>
                    <a:ext uri="{9D8B030D-6E8A-4147-A177-3AD203B41FA5}">
                      <a16:colId xmlns:a16="http://schemas.microsoft.com/office/drawing/2014/main" val="1754638359"/>
                    </a:ext>
                  </a:extLst>
                </a:gridCol>
                <a:gridCol w="989669">
                  <a:extLst>
                    <a:ext uri="{9D8B030D-6E8A-4147-A177-3AD203B41FA5}">
                      <a16:colId xmlns:a16="http://schemas.microsoft.com/office/drawing/2014/main" val="2975725959"/>
                    </a:ext>
                  </a:extLst>
                </a:gridCol>
                <a:gridCol w="957538">
                  <a:extLst>
                    <a:ext uri="{9D8B030D-6E8A-4147-A177-3AD203B41FA5}">
                      <a16:colId xmlns:a16="http://schemas.microsoft.com/office/drawing/2014/main" val="1530565623"/>
                    </a:ext>
                  </a:extLst>
                </a:gridCol>
              </a:tblGrid>
              <a:tr h="362936"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>
                          <a:solidFill>
                            <a:srgbClr val="00B0F0"/>
                          </a:solidFill>
                          <a:highlight>
                            <a:srgbClr val="FFFF00"/>
                          </a:highlight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23.11 </a:t>
                      </a:r>
                      <a:r>
                        <a:rPr lang="ko-KR" altLang="en-US" sz="1400" dirty="0">
                          <a:solidFill>
                            <a:srgbClr val="00B0F0"/>
                          </a:solidFill>
                          <a:highlight>
                            <a:srgbClr val="FFFF00"/>
                          </a:highlight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기준 네이버 호가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solidFill>
                          <a:srgbClr val="00B0F0"/>
                        </a:solidFill>
                        <a:latin typeface="경기천년제목 Bold" panose="02020803020101020101" pitchFamily="18" charset="-127"/>
                        <a:ea typeface="경기천년제목 Bold" panose="02020803020101020101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solidFill>
                          <a:srgbClr val="00B050"/>
                        </a:solidFill>
                        <a:latin typeface="경기천년제목 Bold" panose="02020803020101020101" pitchFamily="18" charset="-127"/>
                        <a:ea typeface="경기천년제목 Bold" panose="02020803020101020101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46325273"/>
                  </a:ext>
                </a:extLst>
              </a:tr>
              <a:tr h="23431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>
                          <a:solidFill>
                            <a:srgbClr val="FF0000"/>
                          </a:solidFill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매매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>
                          <a:solidFill>
                            <a:srgbClr val="0070C0"/>
                          </a:solidFill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전세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solidFill>
                            <a:schemeClr val="tx1"/>
                          </a:solidFill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전세가율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7421253"/>
                  </a:ext>
                </a:extLst>
              </a:tr>
              <a:tr h="20764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20,000</a:t>
                      </a:r>
                      <a:endParaRPr lang="ko-KR" altLang="en-US" sz="1400" dirty="0"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18,000</a:t>
                      </a:r>
                      <a:endParaRPr lang="ko-KR" altLang="en-US" sz="1400" dirty="0"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90%</a:t>
                      </a:r>
                      <a:endParaRPr lang="ko-KR" altLang="en-US" sz="1400" dirty="0"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140006"/>
                  </a:ext>
                </a:extLst>
              </a:tr>
            </a:tbl>
          </a:graphicData>
        </a:graphic>
      </p:graphicFrame>
      <p:pic>
        <p:nvPicPr>
          <p:cNvPr id="15" name="그림 14">
            <a:extLst>
              <a:ext uri="{FF2B5EF4-FFF2-40B4-BE49-F238E27FC236}">
                <a16:creationId xmlns:a16="http://schemas.microsoft.com/office/drawing/2014/main" id="{F298F3E8-1971-5AE1-AFE2-577BEE78033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89245" y="781050"/>
            <a:ext cx="2821144" cy="2470149"/>
          </a:xfrm>
          <a:prstGeom prst="rect">
            <a:avLst/>
          </a:prstGeom>
          <a:ln w="15875">
            <a:solidFill>
              <a:schemeClr val="tx1"/>
            </a:solidFill>
          </a:ln>
        </p:spPr>
      </p:pic>
      <p:pic>
        <p:nvPicPr>
          <p:cNvPr id="17" name="그림 16">
            <a:extLst>
              <a:ext uri="{FF2B5EF4-FFF2-40B4-BE49-F238E27FC236}">
                <a16:creationId xmlns:a16="http://schemas.microsoft.com/office/drawing/2014/main" id="{9100FE9A-0E90-E0BA-72DB-3808D21911F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73485" y="3488039"/>
            <a:ext cx="2825506" cy="2783778"/>
          </a:xfrm>
          <a:prstGeom prst="rect">
            <a:avLst/>
          </a:prstGeom>
          <a:ln w="15875">
            <a:solidFill>
              <a:schemeClr val="tx1"/>
            </a:solidFill>
          </a:ln>
        </p:spPr>
      </p:pic>
      <p:graphicFrame>
        <p:nvGraphicFramePr>
          <p:cNvPr id="18" name="표 24">
            <a:extLst>
              <a:ext uri="{FF2B5EF4-FFF2-40B4-BE49-F238E27FC236}">
                <a16:creationId xmlns:a16="http://schemas.microsoft.com/office/drawing/2014/main" id="{39F42226-F3E8-350F-E487-4331F64D406D}"/>
              </a:ext>
            </a:extLst>
          </p:cNvPr>
          <p:cNvGraphicFramePr>
            <a:graphicFrameLocks noGrp="1"/>
          </p:cNvGraphicFramePr>
          <p:nvPr/>
        </p:nvGraphicFramePr>
        <p:xfrm>
          <a:off x="6356351" y="781050"/>
          <a:ext cx="2797173" cy="1143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32391">
                  <a:extLst>
                    <a:ext uri="{9D8B030D-6E8A-4147-A177-3AD203B41FA5}">
                      <a16:colId xmlns:a16="http://schemas.microsoft.com/office/drawing/2014/main" val="3219045834"/>
                    </a:ext>
                  </a:extLst>
                </a:gridCol>
                <a:gridCol w="932391">
                  <a:extLst>
                    <a:ext uri="{9D8B030D-6E8A-4147-A177-3AD203B41FA5}">
                      <a16:colId xmlns:a16="http://schemas.microsoft.com/office/drawing/2014/main" val="855906887"/>
                    </a:ext>
                  </a:extLst>
                </a:gridCol>
                <a:gridCol w="932391">
                  <a:extLst>
                    <a:ext uri="{9D8B030D-6E8A-4147-A177-3AD203B41FA5}">
                      <a16:colId xmlns:a16="http://schemas.microsoft.com/office/drawing/2014/main" val="3069419114"/>
                    </a:ext>
                  </a:extLst>
                </a:gridCol>
              </a:tblGrid>
              <a:tr h="36293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solidFill>
                            <a:srgbClr val="FF0000"/>
                          </a:solidFill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환경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solidFill>
                            <a:srgbClr val="00B0F0"/>
                          </a:solidFill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학군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solidFill>
                            <a:srgbClr val="00B050"/>
                          </a:solidFill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교통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20048000"/>
                  </a:ext>
                </a:extLst>
              </a:tr>
              <a:tr h="20764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C</a:t>
                      </a:r>
                      <a:endParaRPr lang="ko-KR" altLang="en-US" dirty="0"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C</a:t>
                      </a:r>
                      <a:endParaRPr lang="ko-KR" altLang="en-US" dirty="0"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92981695"/>
                  </a:ext>
                </a:extLst>
              </a:tr>
              <a:tr h="37098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1km</a:t>
                      </a:r>
                      <a:r>
                        <a:rPr lang="ko-KR" altLang="en-US" sz="1050" dirty="0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내</a:t>
                      </a:r>
                      <a:endParaRPr lang="en-US" altLang="ko-KR" sz="1050" dirty="0"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  <a:p>
                      <a:pPr algn="ctr" latinLnBrk="1"/>
                      <a:r>
                        <a:rPr lang="ko-KR" altLang="en-US" sz="1050" dirty="0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백화점 없음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분성초</a:t>
                      </a: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22.3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명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1400" dirty="0"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82725130"/>
                  </a:ext>
                </a:extLst>
              </a:tr>
            </a:tbl>
          </a:graphicData>
        </a:graphic>
      </p:graphicFrame>
      <p:sp>
        <p:nvSpPr>
          <p:cNvPr id="19" name="직사각형 18">
            <a:extLst>
              <a:ext uri="{FF2B5EF4-FFF2-40B4-BE49-F238E27FC236}">
                <a16:creationId xmlns:a16="http://schemas.microsoft.com/office/drawing/2014/main" id="{87E578A7-268F-7772-4FDE-BFD557C1F769}"/>
              </a:ext>
            </a:extLst>
          </p:cNvPr>
          <p:cNvSpPr/>
          <p:nvPr/>
        </p:nvSpPr>
        <p:spPr>
          <a:xfrm>
            <a:off x="6372226" y="2080565"/>
            <a:ext cx="2810797" cy="160020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100" b="0" i="0" dirty="0">
                <a:solidFill>
                  <a:srgbClr val="1F1F1F"/>
                </a:solidFill>
                <a:effectLst/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단지가 </a:t>
            </a:r>
            <a:r>
              <a:rPr lang="ko-KR" altLang="en-US" sz="1100" b="0" i="0" dirty="0" err="1">
                <a:solidFill>
                  <a:srgbClr val="1F1F1F"/>
                </a:solidFill>
                <a:effectLst/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좁다보니</a:t>
            </a:r>
            <a:r>
              <a:rPr lang="ko-KR" altLang="en-US" sz="1100" b="0" i="0" dirty="0">
                <a:solidFill>
                  <a:srgbClr val="1F1F1F"/>
                </a:solidFill>
                <a:effectLst/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 </a:t>
            </a:r>
            <a:r>
              <a:rPr lang="ko-KR" altLang="en-US" sz="1100" b="0" i="0" dirty="0" err="1">
                <a:solidFill>
                  <a:srgbClr val="1F1F1F"/>
                </a:solidFill>
                <a:effectLst/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다른애들보다</a:t>
            </a:r>
            <a:r>
              <a:rPr lang="ko-KR" altLang="en-US" sz="1100" b="0" i="0" dirty="0">
                <a:solidFill>
                  <a:srgbClr val="1F1F1F"/>
                </a:solidFill>
                <a:effectLst/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 조금 </a:t>
            </a:r>
            <a:r>
              <a:rPr lang="ko-KR" altLang="en-US" sz="1100" b="0" i="0" dirty="0" err="1">
                <a:solidFill>
                  <a:srgbClr val="1F1F1F"/>
                </a:solidFill>
                <a:effectLst/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약해보임</a:t>
            </a:r>
            <a:r>
              <a:rPr lang="en-US" altLang="ko-KR" sz="1100" b="0" i="0" dirty="0">
                <a:solidFill>
                  <a:srgbClr val="1F1F1F"/>
                </a:solidFill>
                <a:effectLst/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. </a:t>
            </a:r>
            <a:r>
              <a:rPr lang="ko-KR" altLang="en-US" sz="1100" b="0" i="0" dirty="0">
                <a:solidFill>
                  <a:srgbClr val="1F1F1F"/>
                </a:solidFill>
                <a:effectLst/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깔끔함</a:t>
            </a:r>
            <a:r>
              <a:rPr lang="en-US" altLang="ko-KR" sz="1100" b="0" i="0" dirty="0">
                <a:solidFill>
                  <a:srgbClr val="1F1F1F"/>
                </a:solidFill>
                <a:effectLst/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. </a:t>
            </a:r>
            <a:r>
              <a:rPr lang="ko-KR" altLang="en-US" sz="1100" b="0" i="0" dirty="0" err="1">
                <a:solidFill>
                  <a:srgbClr val="1F1F1F"/>
                </a:solidFill>
                <a:effectLst/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체력단련하는</a:t>
            </a:r>
            <a:r>
              <a:rPr lang="ko-KR" altLang="en-US" sz="1100" b="0" i="0" dirty="0">
                <a:solidFill>
                  <a:srgbClr val="1F1F1F"/>
                </a:solidFill>
                <a:effectLst/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 기구와 작은 도서관 같은데 야외에 있음</a:t>
            </a:r>
            <a:r>
              <a:rPr lang="en-US" altLang="ko-KR" sz="1100" b="0" i="0" dirty="0">
                <a:solidFill>
                  <a:srgbClr val="1F1F1F"/>
                </a:solidFill>
                <a:effectLst/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. </a:t>
            </a:r>
            <a:r>
              <a:rPr lang="ko-KR" altLang="en-US" sz="1100" b="0" i="0" dirty="0">
                <a:solidFill>
                  <a:srgbClr val="1F1F1F"/>
                </a:solidFill>
                <a:effectLst/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신기하지만 지저분해 보임</a:t>
            </a:r>
            <a:r>
              <a:rPr lang="en-US" altLang="ko-KR" sz="1100" b="0" i="0" dirty="0">
                <a:solidFill>
                  <a:srgbClr val="1F1F1F"/>
                </a:solidFill>
                <a:effectLst/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. </a:t>
            </a:r>
            <a:r>
              <a:rPr lang="ko-KR" altLang="en-US" sz="1100" b="0" i="0" dirty="0">
                <a:solidFill>
                  <a:srgbClr val="1F1F1F"/>
                </a:solidFill>
                <a:effectLst/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젊은 사람 종종 보임</a:t>
            </a:r>
            <a:r>
              <a:rPr lang="en-US" altLang="ko-KR" sz="1100" b="0" i="0" dirty="0">
                <a:solidFill>
                  <a:srgbClr val="1F1F1F"/>
                </a:solidFill>
                <a:effectLst/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. </a:t>
            </a:r>
            <a:r>
              <a:rPr lang="ko-KR" altLang="en-US" sz="1100" dirty="0" err="1">
                <a:solidFill>
                  <a:srgbClr val="1F1F1F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분성초를</a:t>
            </a:r>
            <a:r>
              <a:rPr lang="ko-KR" altLang="en-US" sz="1100" dirty="0">
                <a:solidFill>
                  <a:srgbClr val="1F1F1F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 </a:t>
            </a:r>
            <a:r>
              <a:rPr lang="ko-KR" altLang="en-US" sz="1100" dirty="0" err="1">
                <a:solidFill>
                  <a:srgbClr val="1F1F1F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가다보니</a:t>
            </a:r>
            <a:r>
              <a:rPr lang="ko-KR" altLang="en-US" sz="1100" dirty="0">
                <a:solidFill>
                  <a:srgbClr val="1F1F1F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 나름 </a:t>
            </a:r>
            <a:r>
              <a:rPr lang="ko-KR" altLang="en-US" sz="1100" dirty="0" err="1">
                <a:solidFill>
                  <a:srgbClr val="1F1F1F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가까워보임</a:t>
            </a:r>
            <a:r>
              <a:rPr lang="en-US" altLang="ko-KR" sz="1100" dirty="0">
                <a:solidFill>
                  <a:srgbClr val="1F1F1F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. </a:t>
            </a:r>
            <a:r>
              <a:rPr lang="ko-KR" altLang="en-US" sz="1100" dirty="0">
                <a:solidFill>
                  <a:srgbClr val="1F1F1F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경사 등이 </a:t>
            </a:r>
            <a:r>
              <a:rPr lang="ko-KR" altLang="en-US" sz="1100" dirty="0" err="1">
                <a:solidFill>
                  <a:srgbClr val="1F1F1F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있다보니</a:t>
            </a:r>
            <a:r>
              <a:rPr lang="ko-KR" altLang="en-US" sz="1100" dirty="0">
                <a:solidFill>
                  <a:srgbClr val="1F1F1F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 다니기 </a:t>
            </a:r>
            <a:r>
              <a:rPr lang="ko-KR" altLang="en-US" sz="1100" dirty="0" err="1">
                <a:solidFill>
                  <a:srgbClr val="1F1F1F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힘듬</a:t>
            </a:r>
            <a:r>
              <a:rPr lang="en-US" altLang="ko-KR" sz="1100" dirty="0">
                <a:solidFill>
                  <a:srgbClr val="1F1F1F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. </a:t>
            </a:r>
            <a:r>
              <a:rPr lang="ko-KR" altLang="en-US" sz="1100" dirty="0" err="1">
                <a:solidFill>
                  <a:srgbClr val="1F1F1F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동간거리</a:t>
            </a:r>
            <a:r>
              <a:rPr lang="ko-KR" altLang="en-US" sz="1100" dirty="0">
                <a:solidFill>
                  <a:srgbClr val="1F1F1F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 넓음</a:t>
            </a:r>
            <a:r>
              <a:rPr lang="en-US" altLang="ko-KR" sz="1100" dirty="0">
                <a:solidFill>
                  <a:srgbClr val="1F1F1F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. </a:t>
            </a:r>
            <a:r>
              <a:rPr lang="ko-KR" altLang="en-US" sz="1100" dirty="0" err="1">
                <a:solidFill>
                  <a:srgbClr val="1F1F1F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주차난</a:t>
            </a:r>
            <a:r>
              <a:rPr lang="ko-KR" altLang="en-US" sz="1100" dirty="0">
                <a:solidFill>
                  <a:srgbClr val="1F1F1F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 예상</a:t>
            </a:r>
            <a:r>
              <a:rPr lang="en-US" altLang="ko-KR" sz="1100" dirty="0">
                <a:solidFill>
                  <a:srgbClr val="1F1F1F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. </a:t>
            </a:r>
            <a:r>
              <a:rPr lang="ko-KR" altLang="en-US" sz="1100" dirty="0">
                <a:solidFill>
                  <a:srgbClr val="1F1F1F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매가는 </a:t>
            </a:r>
            <a:r>
              <a:rPr lang="ko-KR" altLang="en-US" sz="1100" dirty="0" err="1">
                <a:solidFill>
                  <a:srgbClr val="1F1F1F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조금씩하락</a:t>
            </a:r>
            <a:r>
              <a:rPr lang="en-US" altLang="ko-KR" sz="1100" dirty="0">
                <a:solidFill>
                  <a:srgbClr val="1F1F1F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,</a:t>
            </a:r>
            <a:r>
              <a:rPr lang="ko-KR" altLang="en-US" sz="1100" dirty="0">
                <a:solidFill>
                  <a:srgbClr val="1F1F1F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 전세가는 </a:t>
            </a:r>
            <a:r>
              <a:rPr lang="ko-KR" altLang="en-US" sz="1100" dirty="0" err="1">
                <a:solidFill>
                  <a:srgbClr val="1F1F1F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상승중이다</a:t>
            </a:r>
            <a:r>
              <a:rPr lang="en-US" altLang="ko-KR" sz="1100" dirty="0">
                <a:solidFill>
                  <a:srgbClr val="1F1F1F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.</a:t>
            </a:r>
            <a:endParaRPr lang="en-US" altLang="ko-KR" sz="1100" dirty="0">
              <a:solidFill>
                <a:prstClr val="black"/>
              </a:solidFill>
              <a:latin typeface="이사만루체 Light" panose="00000300000000000000" pitchFamily="2" charset="-127"/>
              <a:ea typeface="이사만루체 Light" panose="00000300000000000000" pitchFamily="2" charset="-127"/>
            </a:endParaRPr>
          </a:p>
        </p:txBody>
      </p:sp>
      <p:pic>
        <p:nvPicPr>
          <p:cNvPr id="21" name="그림 20">
            <a:extLst>
              <a:ext uri="{FF2B5EF4-FFF2-40B4-BE49-F238E27FC236}">
                <a16:creationId xmlns:a16="http://schemas.microsoft.com/office/drawing/2014/main" id="{B82B11B3-FDA5-4D23-211E-78DEBC384EF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72226" y="3855868"/>
            <a:ext cx="2778945" cy="2479477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23" name="그림 22">
            <a:extLst>
              <a:ext uri="{FF2B5EF4-FFF2-40B4-BE49-F238E27FC236}">
                <a16:creationId xmlns:a16="http://schemas.microsoft.com/office/drawing/2014/main" id="{79E1C349-579A-F898-32E6-7E2C320F302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342472" y="781049"/>
            <a:ext cx="2437286" cy="5490767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081634870"/>
      </p:ext>
    </p:extLst>
  </p:cSld>
  <p:clrMapOvr>
    <a:masterClrMapping/>
  </p:clrMapOvr>
  <p:transition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양쪽 모서리가 둥근 사각형 168"/>
          <p:cNvSpPr/>
          <p:nvPr/>
        </p:nvSpPr>
        <p:spPr>
          <a:xfrm rot="5400000">
            <a:off x="13078304" y="3303255"/>
            <a:ext cx="907577" cy="1003308"/>
          </a:xfrm>
          <a:prstGeom prst="round2SameRect">
            <a:avLst>
              <a:gd name="adj1" fmla="val 16667"/>
              <a:gd name="adj2" fmla="val 0"/>
            </a:avLst>
          </a:prstGeom>
          <a:solidFill>
            <a:schemeClr val="bg1"/>
          </a:solidFill>
          <a:ln w="28575">
            <a:solidFill>
              <a:srgbClr val="4C474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457200" marR="0" lvl="1" indent="0" algn="l" defTabSz="914400" rtl="0" eaLnBrk="1" latin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endParaRPr kumimoji="0" lang="ko-KR" altLang="en-US" sz="1000" b="0" i="0" u="none" strike="noStrike" kern="1200" cap="none" spc="0" normalizeH="0" baseline="0">
              <a:solidFill>
                <a:prstClr val="white"/>
              </a:solidFill>
              <a:effectLst/>
              <a:uLnTx/>
              <a:uFillTx/>
              <a:latin typeface="맑은 고딕"/>
              <a:ea typeface="맑은 고딕"/>
              <a:cs typeface="+mn-cs"/>
            </a:endParaRPr>
          </a:p>
        </p:txBody>
      </p:sp>
      <p:sp>
        <p:nvSpPr>
          <p:cNvPr id="168" name="직사각형 167"/>
          <p:cNvSpPr/>
          <p:nvPr/>
        </p:nvSpPr>
        <p:spPr>
          <a:xfrm>
            <a:off x="13723392" y="5009620"/>
            <a:ext cx="899605" cy="6368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r>
              <a:rPr kumimoji="0" lang="en-US" altLang="ko-KR" sz="3600" b="1" i="0" u="none" strike="noStrike" kern="1200" cap="none" spc="0" normalizeH="0" baseline="0">
                <a:solidFill>
                  <a:srgbClr val="FF8A2D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15</a:t>
            </a:r>
            <a:r>
              <a:rPr kumimoji="0" lang="en-US" altLang="ko-KR" sz="1600" b="1" i="0" u="none" strike="noStrike" kern="1200" cap="none" spc="0" normalizeH="0" baseline="0">
                <a:solidFill>
                  <a:srgbClr val="FF8A2D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%</a:t>
            </a:r>
            <a:endParaRPr kumimoji="0" lang="en-US" altLang="ko-KR" sz="1600" b="1" i="0" u="none" strike="noStrike" kern="1200" cap="none" spc="0" normalizeH="0" baseline="0">
              <a:solidFill>
                <a:srgbClr val="FF8A2D"/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173" name="직사각형 172"/>
          <p:cNvSpPr/>
          <p:nvPr/>
        </p:nvSpPr>
        <p:spPr>
          <a:xfrm>
            <a:off x="14418125" y="3481744"/>
            <a:ext cx="89960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r>
              <a:rPr kumimoji="0" lang="en-US" altLang="ko-KR" sz="3600" b="1" i="0" u="none" strike="noStrike" kern="1200" cap="none" spc="0" normalizeH="0" baseline="0">
                <a:solidFill>
                  <a:srgbClr val="FF8A2D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15</a:t>
            </a:r>
            <a:r>
              <a:rPr kumimoji="0" lang="en-US" altLang="ko-KR" sz="1600" b="1" i="0" u="none" strike="noStrike" kern="1200" cap="none" spc="0" normalizeH="0" baseline="0">
                <a:solidFill>
                  <a:srgbClr val="FF8A2D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%</a:t>
            </a:r>
            <a:endParaRPr kumimoji="0" lang="en-US" altLang="ko-KR" sz="1600" b="1" i="0" u="none" strike="noStrike" kern="1200" cap="none" spc="0" normalizeH="0" baseline="0">
              <a:solidFill>
                <a:srgbClr val="FF8A2D"/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181" name="양쪽 모서리가 둥근 사각형 180"/>
          <p:cNvSpPr/>
          <p:nvPr/>
        </p:nvSpPr>
        <p:spPr>
          <a:xfrm rot="5400000">
            <a:off x="12576649" y="4541146"/>
            <a:ext cx="907577" cy="1003308"/>
          </a:xfrm>
          <a:prstGeom prst="round2SameRect">
            <a:avLst>
              <a:gd name="adj1" fmla="val 16667"/>
              <a:gd name="adj2" fmla="val 0"/>
            </a:avLst>
          </a:prstGeom>
          <a:solidFill>
            <a:schemeClr val="bg1"/>
          </a:solidFill>
          <a:ln w="28575">
            <a:solidFill>
              <a:srgbClr val="4C474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457200" marR="0" lvl="1" indent="0" algn="l" defTabSz="914400" rtl="0" eaLnBrk="1" latin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endParaRPr kumimoji="0" lang="ko-KR" altLang="en-US" sz="1000" b="0" i="0" u="none" strike="noStrike" kern="1200" cap="none" spc="0" normalizeH="0" baseline="0">
              <a:solidFill>
                <a:prstClr val="white"/>
              </a:solidFill>
              <a:effectLst/>
              <a:uLnTx/>
              <a:uFillTx/>
              <a:latin typeface="맑은 고딕"/>
              <a:ea typeface="맑은 고딕"/>
              <a:cs typeface="+mn-cs"/>
            </a:endParaRPr>
          </a:p>
        </p:txBody>
      </p:sp>
      <p:sp>
        <p:nvSpPr>
          <p:cNvPr id="182" name="직사각형 181"/>
          <p:cNvSpPr/>
          <p:nvPr/>
        </p:nvSpPr>
        <p:spPr>
          <a:xfrm>
            <a:off x="13134142" y="2142479"/>
            <a:ext cx="89960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r>
              <a:rPr kumimoji="0" lang="en-US" altLang="ko-KR" sz="3600" b="1" i="0" u="none" strike="noStrike" kern="1200" cap="none" spc="0" normalizeH="0" baseline="0" dirty="0">
                <a:solidFill>
                  <a:srgbClr val="FF8A2D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15</a:t>
            </a:r>
            <a:r>
              <a:rPr kumimoji="0" lang="en-US" altLang="ko-KR" sz="1600" b="1" i="0" u="none" strike="noStrike" kern="1200" cap="none" spc="0" normalizeH="0" baseline="0" dirty="0">
                <a:solidFill>
                  <a:srgbClr val="FF8A2D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%</a:t>
            </a:r>
            <a:endParaRPr kumimoji="0" lang="en-US" altLang="ko-KR" sz="1600" b="1" i="0" u="none" strike="noStrike" kern="1200" cap="none" spc="0" normalizeH="0" baseline="0" dirty="0">
              <a:solidFill>
                <a:srgbClr val="FF8A2D"/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8" name="사각형: 둥근 모서리 7">
            <a:extLst>
              <a:ext uri="{FF2B5EF4-FFF2-40B4-BE49-F238E27FC236}">
                <a16:creationId xmlns:a16="http://schemas.microsoft.com/office/drawing/2014/main" id="{8F7AA2A7-55B1-E88E-F1BB-45FE35A30A85}"/>
              </a:ext>
            </a:extLst>
          </p:cNvPr>
          <p:cNvSpPr/>
          <p:nvPr/>
        </p:nvSpPr>
        <p:spPr>
          <a:xfrm>
            <a:off x="103885" y="725312"/>
            <a:ext cx="3095674" cy="408345"/>
          </a:xfrm>
          <a:prstGeom prst="round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>
                <a:solidFill>
                  <a:schemeClr val="tx1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S-1. </a:t>
            </a:r>
            <a:r>
              <a:rPr lang="ko-KR" altLang="en-US" dirty="0">
                <a:solidFill>
                  <a:schemeClr val="tx1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화정마을</a:t>
            </a:r>
            <a:r>
              <a:rPr lang="en-US" altLang="ko-KR" dirty="0">
                <a:solidFill>
                  <a:schemeClr val="tx1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3</a:t>
            </a:r>
            <a:r>
              <a:rPr lang="ko-KR" altLang="en-US" dirty="0">
                <a:solidFill>
                  <a:schemeClr val="tx1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단지부영</a:t>
            </a:r>
          </a:p>
        </p:txBody>
      </p:sp>
      <p:sp>
        <p:nvSpPr>
          <p:cNvPr id="3" name="TextBox 2">
            <a:hlinkClick r:id="rId2"/>
            <a:extLst>
              <a:ext uri="{FF2B5EF4-FFF2-40B4-BE49-F238E27FC236}">
                <a16:creationId xmlns:a16="http://schemas.microsoft.com/office/drawing/2014/main" id="{ED188ACB-F78B-CF3B-EDD8-87D8291EB78F}"/>
              </a:ext>
            </a:extLst>
          </p:cNvPr>
          <p:cNvSpPr txBox="1"/>
          <p:nvPr/>
        </p:nvSpPr>
        <p:spPr>
          <a:xfrm>
            <a:off x="12192000" y="656636"/>
            <a:ext cx="19228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err="1"/>
              <a:t>부자아내제인</a:t>
            </a:r>
            <a:endParaRPr lang="ko-KR" altLang="en-US" dirty="0"/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27EE134C-5DAE-5F21-2C79-05CB6055576B}"/>
              </a:ext>
            </a:extLst>
          </p:cNvPr>
          <p:cNvSpPr/>
          <p:nvPr/>
        </p:nvSpPr>
        <p:spPr>
          <a:xfrm>
            <a:off x="0" y="0"/>
            <a:ext cx="12192000" cy="489526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400" b="1" dirty="0">
                <a:solidFill>
                  <a:schemeClr val="bg1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단지분석 </a:t>
            </a:r>
            <a:r>
              <a:rPr lang="en-US" altLang="ko-KR" sz="1400" b="1" dirty="0">
                <a:solidFill>
                  <a:schemeClr val="bg1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– S-1. </a:t>
            </a:r>
            <a:r>
              <a:rPr lang="ko-KR" altLang="en-US" sz="1400" b="1" dirty="0" err="1">
                <a:solidFill>
                  <a:schemeClr val="bg1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장유동</a:t>
            </a:r>
            <a:r>
              <a:rPr lang="ko-KR" altLang="en-US" sz="1400" b="1" dirty="0">
                <a:solidFill>
                  <a:schemeClr val="bg1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 </a:t>
            </a:r>
          </a:p>
        </p:txBody>
      </p:sp>
      <p:pic>
        <p:nvPicPr>
          <p:cNvPr id="7" name="그림 6">
            <a:extLst>
              <a:ext uri="{FF2B5EF4-FFF2-40B4-BE49-F238E27FC236}">
                <a16:creationId xmlns:a16="http://schemas.microsoft.com/office/drawing/2014/main" id="{8ADE6781-377D-6C5E-30A9-5BD8402BF4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1070" y="1265381"/>
            <a:ext cx="2968726" cy="2415383"/>
          </a:xfrm>
          <a:prstGeom prst="rect">
            <a:avLst/>
          </a:prstGeom>
          <a:ln w="15875">
            <a:solidFill>
              <a:schemeClr val="tx1"/>
            </a:solidFill>
          </a:ln>
        </p:spPr>
      </p:pic>
      <p:pic>
        <p:nvPicPr>
          <p:cNvPr id="10" name="그림 9">
            <a:extLst>
              <a:ext uri="{FF2B5EF4-FFF2-40B4-BE49-F238E27FC236}">
                <a16:creationId xmlns:a16="http://schemas.microsoft.com/office/drawing/2014/main" id="{0D708586-FCD1-E711-6359-704287051EA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3284" y="3812488"/>
            <a:ext cx="2936876" cy="1197132"/>
          </a:xfrm>
          <a:prstGeom prst="rect">
            <a:avLst/>
          </a:prstGeom>
          <a:ln w="15875">
            <a:solidFill>
              <a:schemeClr val="tx1"/>
            </a:solidFill>
          </a:ln>
        </p:spPr>
      </p:pic>
      <p:graphicFrame>
        <p:nvGraphicFramePr>
          <p:cNvPr id="11" name="표 10">
            <a:extLst>
              <a:ext uri="{FF2B5EF4-FFF2-40B4-BE49-F238E27FC236}">
                <a16:creationId xmlns:a16="http://schemas.microsoft.com/office/drawing/2014/main" id="{EA6B938A-FA66-55E0-F10A-624391651CE0}"/>
              </a:ext>
            </a:extLst>
          </p:cNvPr>
          <p:cNvGraphicFramePr>
            <a:graphicFrameLocks noGrp="1"/>
          </p:cNvGraphicFramePr>
          <p:nvPr/>
        </p:nvGraphicFramePr>
        <p:xfrm>
          <a:off x="161070" y="5160152"/>
          <a:ext cx="2936876" cy="9725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9669">
                  <a:extLst>
                    <a:ext uri="{9D8B030D-6E8A-4147-A177-3AD203B41FA5}">
                      <a16:colId xmlns:a16="http://schemas.microsoft.com/office/drawing/2014/main" val="1754638359"/>
                    </a:ext>
                  </a:extLst>
                </a:gridCol>
                <a:gridCol w="989669">
                  <a:extLst>
                    <a:ext uri="{9D8B030D-6E8A-4147-A177-3AD203B41FA5}">
                      <a16:colId xmlns:a16="http://schemas.microsoft.com/office/drawing/2014/main" val="2975725959"/>
                    </a:ext>
                  </a:extLst>
                </a:gridCol>
                <a:gridCol w="957538">
                  <a:extLst>
                    <a:ext uri="{9D8B030D-6E8A-4147-A177-3AD203B41FA5}">
                      <a16:colId xmlns:a16="http://schemas.microsoft.com/office/drawing/2014/main" val="1530565623"/>
                    </a:ext>
                  </a:extLst>
                </a:gridCol>
              </a:tblGrid>
              <a:tr h="362936"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>
                          <a:solidFill>
                            <a:srgbClr val="00B0F0"/>
                          </a:solidFill>
                          <a:highlight>
                            <a:srgbClr val="FFFF00"/>
                          </a:highlight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23.11 </a:t>
                      </a:r>
                      <a:r>
                        <a:rPr lang="ko-KR" altLang="en-US" sz="1400" dirty="0">
                          <a:solidFill>
                            <a:srgbClr val="00B0F0"/>
                          </a:solidFill>
                          <a:highlight>
                            <a:srgbClr val="FFFF00"/>
                          </a:highlight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기준 네이버 호가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solidFill>
                          <a:srgbClr val="00B0F0"/>
                        </a:solidFill>
                        <a:latin typeface="경기천년제목 Bold" panose="02020803020101020101" pitchFamily="18" charset="-127"/>
                        <a:ea typeface="경기천년제목 Bold" panose="02020803020101020101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solidFill>
                          <a:srgbClr val="00B050"/>
                        </a:solidFill>
                        <a:latin typeface="경기천년제목 Bold" panose="02020803020101020101" pitchFamily="18" charset="-127"/>
                        <a:ea typeface="경기천년제목 Bold" panose="02020803020101020101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46325273"/>
                  </a:ext>
                </a:extLst>
              </a:tr>
              <a:tr h="23431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>
                          <a:solidFill>
                            <a:srgbClr val="FF0000"/>
                          </a:solidFill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매매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>
                          <a:solidFill>
                            <a:srgbClr val="0070C0"/>
                          </a:solidFill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전세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solidFill>
                            <a:schemeClr val="tx1"/>
                          </a:solidFill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전세가율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7421253"/>
                  </a:ext>
                </a:extLst>
              </a:tr>
              <a:tr h="20764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18,000</a:t>
                      </a:r>
                      <a:endParaRPr lang="ko-KR" altLang="en-US" sz="1400" dirty="0"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17,000</a:t>
                      </a:r>
                      <a:endParaRPr lang="ko-KR" altLang="en-US" sz="1400" dirty="0"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94%</a:t>
                      </a:r>
                      <a:endParaRPr lang="ko-KR" altLang="en-US" sz="1400" dirty="0"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140006"/>
                  </a:ext>
                </a:extLst>
              </a:tr>
            </a:tbl>
          </a:graphicData>
        </a:graphic>
      </p:graphicFrame>
      <p:pic>
        <p:nvPicPr>
          <p:cNvPr id="15" name="그림 14">
            <a:extLst>
              <a:ext uri="{FF2B5EF4-FFF2-40B4-BE49-F238E27FC236}">
                <a16:creationId xmlns:a16="http://schemas.microsoft.com/office/drawing/2014/main" id="{F298F3E8-1971-5AE1-AFE2-577BEE78033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9592" y="781049"/>
            <a:ext cx="2821144" cy="2570071"/>
          </a:xfrm>
          <a:prstGeom prst="rect">
            <a:avLst/>
          </a:prstGeom>
          <a:ln w="15875">
            <a:solidFill>
              <a:schemeClr val="tx1"/>
            </a:solidFill>
          </a:ln>
        </p:spPr>
      </p:pic>
      <p:pic>
        <p:nvPicPr>
          <p:cNvPr id="17" name="그림 16">
            <a:extLst>
              <a:ext uri="{FF2B5EF4-FFF2-40B4-BE49-F238E27FC236}">
                <a16:creationId xmlns:a16="http://schemas.microsoft.com/office/drawing/2014/main" id="{9100FE9A-0E90-E0BA-72DB-3808D21911F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06195" y="3488039"/>
            <a:ext cx="2760086" cy="2783778"/>
          </a:xfrm>
          <a:prstGeom prst="rect">
            <a:avLst/>
          </a:prstGeom>
          <a:ln w="15875">
            <a:solidFill>
              <a:schemeClr val="tx1"/>
            </a:solidFill>
          </a:ln>
        </p:spPr>
      </p:pic>
      <p:graphicFrame>
        <p:nvGraphicFramePr>
          <p:cNvPr id="18" name="표 24">
            <a:extLst>
              <a:ext uri="{FF2B5EF4-FFF2-40B4-BE49-F238E27FC236}">
                <a16:creationId xmlns:a16="http://schemas.microsoft.com/office/drawing/2014/main" id="{39F42226-F3E8-350F-E487-4331F64D406D}"/>
              </a:ext>
            </a:extLst>
          </p:cNvPr>
          <p:cNvGraphicFramePr>
            <a:graphicFrameLocks noGrp="1"/>
          </p:cNvGraphicFramePr>
          <p:nvPr/>
        </p:nvGraphicFramePr>
        <p:xfrm>
          <a:off x="6356351" y="781050"/>
          <a:ext cx="2797173" cy="1143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32391">
                  <a:extLst>
                    <a:ext uri="{9D8B030D-6E8A-4147-A177-3AD203B41FA5}">
                      <a16:colId xmlns:a16="http://schemas.microsoft.com/office/drawing/2014/main" val="3219045834"/>
                    </a:ext>
                  </a:extLst>
                </a:gridCol>
                <a:gridCol w="932391">
                  <a:extLst>
                    <a:ext uri="{9D8B030D-6E8A-4147-A177-3AD203B41FA5}">
                      <a16:colId xmlns:a16="http://schemas.microsoft.com/office/drawing/2014/main" val="855906887"/>
                    </a:ext>
                  </a:extLst>
                </a:gridCol>
                <a:gridCol w="932391">
                  <a:extLst>
                    <a:ext uri="{9D8B030D-6E8A-4147-A177-3AD203B41FA5}">
                      <a16:colId xmlns:a16="http://schemas.microsoft.com/office/drawing/2014/main" val="3069419114"/>
                    </a:ext>
                  </a:extLst>
                </a:gridCol>
              </a:tblGrid>
              <a:tr h="36293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solidFill>
                            <a:srgbClr val="FF0000"/>
                          </a:solidFill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환경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solidFill>
                            <a:srgbClr val="00B0F0"/>
                          </a:solidFill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학군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solidFill>
                            <a:srgbClr val="00B050"/>
                          </a:solidFill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교통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20048000"/>
                  </a:ext>
                </a:extLst>
              </a:tr>
              <a:tr h="20764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C</a:t>
                      </a:r>
                      <a:endParaRPr lang="ko-KR" altLang="en-US" dirty="0"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C</a:t>
                      </a:r>
                      <a:endParaRPr lang="ko-KR" altLang="en-US" dirty="0"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92981695"/>
                  </a:ext>
                </a:extLst>
              </a:tr>
              <a:tr h="37098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1km</a:t>
                      </a:r>
                      <a:r>
                        <a:rPr lang="ko-KR" altLang="en-US" sz="1050" dirty="0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내</a:t>
                      </a:r>
                      <a:endParaRPr lang="en-US" altLang="ko-KR" sz="1050" dirty="0"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  <a:p>
                      <a:pPr algn="ctr" latinLnBrk="1"/>
                      <a:r>
                        <a:rPr lang="ko-KR" altLang="en-US" sz="1050" dirty="0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백화점 없음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분성초</a:t>
                      </a: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22.3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명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1400" dirty="0"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82725130"/>
                  </a:ext>
                </a:extLst>
              </a:tr>
            </a:tbl>
          </a:graphicData>
        </a:graphic>
      </p:graphicFrame>
      <p:sp>
        <p:nvSpPr>
          <p:cNvPr id="19" name="직사각형 18">
            <a:extLst>
              <a:ext uri="{FF2B5EF4-FFF2-40B4-BE49-F238E27FC236}">
                <a16:creationId xmlns:a16="http://schemas.microsoft.com/office/drawing/2014/main" id="{87E578A7-268F-7772-4FDE-BFD557C1F769}"/>
              </a:ext>
            </a:extLst>
          </p:cNvPr>
          <p:cNvSpPr/>
          <p:nvPr/>
        </p:nvSpPr>
        <p:spPr>
          <a:xfrm>
            <a:off x="6372226" y="2080565"/>
            <a:ext cx="2810797" cy="160020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100" b="0" i="0" dirty="0" err="1">
                <a:solidFill>
                  <a:srgbClr val="1F1F1F"/>
                </a:solidFill>
                <a:effectLst/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분성마을보다</a:t>
            </a:r>
            <a:r>
              <a:rPr lang="ko-KR" altLang="en-US" sz="1100" b="0" i="0" dirty="0">
                <a:solidFill>
                  <a:srgbClr val="1F1F1F"/>
                </a:solidFill>
                <a:effectLst/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 대체적으로 </a:t>
            </a:r>
            <a:r>
              <a:rPr lang="ko-KR" altLang="en-US" sz="1100" b="0" i="0" dirty="0" err="1">
                <a:solidFill>
                  <a:srgbClr val="1F1F1F"/>
                </a:solidFill>
                <a:effectLst/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조금더</a:t>
            </a:r>
            <a:r>
              <a:rPr lang="ko-KR" altLang="en-US" sz="1100" b="0" i="0" dirty="0">
                <a:solidFill>
                  <a:srgbClr val="1F1F1F"/>
                </a:solidFill>
                <a:effectLst/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 연식이 </a:t>
            </a:r>
            <a:r>
              <a:rPr lang="ko-KR" altLang="en-US" sz="1100" b="0" i="0" dirty="0" err="1">
                <a:solidFill>
                  <a:srgbClr val="1F1F1F"/>
                </a:solidFill>
                <a:effectLst/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있어보임</a:t>
            </a:r>
            <a:r>
              <a:rPr lang="en-US" altLang="ko-KR" sz="1100" b="0" i="0" dirty="0">
                <a:solidFill>
                  <a:srgbClr val="1F1F1F"/>
                </a:solidFill>
                <a:effectLst/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. </a:t>
            </a:r>
            <a:r>
              <a:rPr lang="ko-KR" altLang="en-US" sz="1100" b="0" i="0" dirty="0" err="1">
                <a:solidFill>
                  <a:srgbClr val="1F1F1F"/>
                </a:solidFill>
                <a:effectLst/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주차난</a:t>
            </a:r>
            <a:r>
              <a:rPr lang="ko-KR" altLang="en-US" sz="1100" b="0" i="0" dirty="0">
                <a:solidFill>
                  <a:srgbClr val="1F1F1F"/>
                </a:solidFill>
                <a:effectLst/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 </a:t>
            </a:r>
            <a:r>
              <a:rPr lang="ko-KR" altLang="en-US" sz="1100" b="0" i="0" dirty="0" err="1">
                <a:solidFill>
                  <a:srgbClr val="1F1F1F"/>
                </a:solidFill>
                <a:effectLst/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예쌍됨</a:t>
            </a:r>
            <a:r>
              <a:rPr lang="en-US" altLang="ko-KR" sz="1100" b="0" i="0" dirty="0">
                <a:solidFill>
                  <a:srgbClr val="1F1F1F"/>
                </a:solidFill>
                <a:effectLst/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. </a:t>
            </a:r>
            <a:r>
              <a:rPr lang="ko-KR" altLang="en-US" sz="1100" b="0" i="0" dirty="0">
                <a:solidFill>
                  <a:srgbClr val="1F1F1F"/>
                </a:solidFill>
                <a:effectLst/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외벽이 </a:t>
            </a:r>
            <a:r>
              <a:rPr lang="ko-KR" altLang="en-US" sz="1100" b="0" i="0" dirty="0" err="1">
                <a:solidFill>
                  <a:srgbClr val="1F1F1F"/>
                </a:solidFill>
                <a:effectLst/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낡아보여</a:t>
            </a:r>
            <a:r>
              <a:rPr lang="ko-KR" altLang="en-US" sz="1100" b="0" i="0" dirty="0">
                <a:solidFill>
                  <a:srgbClr val="1F1F1F"/>
                </a:solidFill>
                <a:effectLst/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 깔끔한 느낌이 떨어짐</a:t>
            </a:r>
            <a:r>
              <a:rPr lang="en-US" altLang="ko-KR" sz="1100" b="0" i="0" dirty="0">
                <a:solidFill>
                  <a:srgbClr val="1F1F1F"/>
                </a:solidFill>
                <a:effectLst/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. </a:t>
            </a:r>
            <a:r>
              <a:rPr lang="ko-KR" altLang="en-US" sz="1100" b="0" i="0" dirty="0">
                <a:solidFill>
                  <a:srgbClr val="1F1F1F"/>
                </a:solidFill>
                <a:effectLst/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문구점 등이 상가에 </a:t>
            </a:r>
            <a:r>
              <a:rPr lang="ko-KR" altLang="en-US" sz="1100" b="0" i="0" dirty="0" err="1">
                <a:solidFill>
                  <a:srgbClr val="1F1F1F"/>
                </a:solidFill>
                <a:effectLst/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있는것으로</a:t>
            </a:r>
            <a:r>
              <a:rPr lang="ko-KR" altLang="en-US" sz="1100" b="0" i="0" dirty="0">
                <a:solidFill>
                  <a:srgbClr val="1F1F1F"/>
                </a:solidFill>
                <a:effectLst/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 봐 주변에 초등학생들이 제법 </a:t>
            </a:r>
            <a:r>
              <a:rPr lang="ko-KR" altLang="en-US" sz="1100" b="0" i="0" dirty="0" err="1">
                <a:solidFill>
                  <a:srgbClr val="1F1F1F"/>
                </a:solidFill>
                <a:effectLst/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있어보임</a:t>
            </a:r>
            <a:r>
              <a:rPr lang="en-US" altLang="ko-KR" sz="1100" b="0" i="0" dirty="0">
                <a:solidFill>
                  <a:srgbClr val="1F1F1F"/>
                </a:solidFill>
                <a:effectLst/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.</a:t>
            </a:r>
          </a:p>
          <a:p>
            <a:r>
              <a:rPr lang="ko-KR" altLang="en-US" sz="1100" dirty="0">
                <a:solidFill>
                  <a:srgbClr val="1F1F1F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매가가 빠지면서 같이 전세가 빠지고 있다</a:t>
            </a:r>
            <a:endParaRPr lang="en-US" altLang="ko-KR" sz="1100" dirty="0">
              <a:solidFill>
                <a:prstClr val="black"/>
              </a:solidFill>
              <a:latin typeface="이사만루체 Light" panose="00000300000000000000" pitchFamily="2" charset="-127"/>
              <a:ea typeface="이사만루체 Light" panose="00000300000000000000" pitchFamily="2" charset="-127"/>
            </a:endParaRPr>
          </a:p>
        </p:txBody>
      </p:sp>
      <p:pic>
        <p:nvPicPr>
          <p:cNvPr id="21" name="그림 20">
            <a:extLst>
              <a:ext uri="{FF2B5EF4-FFF2-40B4-BE49-F238E27FC236}">
                <a16:creationId xmlns:a16="http://schemas.microsoft.com/office/drawing/2014/main" id="{B82B11B3-FDA5-4D23-211E-78DEBC384EF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56351" y="3855868"/>
            <a:ext cx="2810797" cy="2479477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23" name="그림 22">
            <a:extLst>
              <a:ext uri="{FF2B5EF4-FFF2-40B4-BE49-F238E27FC236}">
                <a16:creationId xmlns:a16="http://schemas.microsoft.com/office/drawing/2014/main" id="{79E1C349-579A-F898-32E6-7E2C320F302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323999" y="781049"/>
            <a:ext cx="2437286" cy="5554295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4181691237"/>
      </p:ext>
    </p:extLst>
  </p:cSld>
  <p:clrMapOvr>
    <a:masterClrMapping/>
  </p:clrMapOvr>
  <p:transition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양쪽 모서리가 둥근 사각형 168"/>
          <p:cNvSpPr/>
          <p:nvPr/>
        </p:nvSpPr>
        <p:spPr>
          <a:xfrm rot="5400000">
            <a:off x="13078304" y="3303255"/>
            <a:ext cx="907577" cy="1003308"/>
          </a:xfrm>
          <a:prstGeom prst="round2SameRect">
            <a:avLst>
              <a:gd name="adj1" fmla="val 16667"/>
              <a:gd name="adj2" fmla="val 0"/>
            </a:avLst>
          </a:prstGeom>
          <a:solidFill>
            <a:schemeClr val="bg1"/>
          </a:solidFill>
          <a:ln w="28575">
            <a:solidFill>
              <a:srgbClr val="4C474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457200" marR="0" lvl="1" indent="0" algn="l" defTabSz="914400" rtl="0" eaLnBrk="1" latin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endParaRPr kumimoji="0" lang="ko-KR" altLang="en-US" sz="1000" b="0" i="0" u="none" strike="noStrike" kern="1200" cap="none" spc="0" normalizeH="0" baseline="0">
              <a:solidFill>
                <a:prstClr val="white"/>
              </a:solidFill>
              <a:effectLst/>
              <a:uLnTx/>
              <a:uFillTx/>
              <a:latin typeface="맑은 고딕"/>
              <a:ea typeface="맑은 고딕"/>
              <a:cs typeface="+mn-cs"/>
            </a:endParaRPr>
          </a:p>
        </p:txBody>
      </p:sp>
      <p:sp>
        <p:nvSpPr>
          <p:cNvPr id="168" name="직사각형 167"/>
          <p:cNvSpPr/>
          <p:nvPr/>
        </p:nvSpPr>
        <p:spPr>
          <a:xfrm>
            <a:off x="13723392" y="5009620"/>
            <a:ext cx="899605" cy="6368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r>
              <a:rPr kumimoji="0" lang="en-US" altLang="ko-KR" sz="3600" b="1" i="0" u="none" strike="noStrike" kern="1200" cap="none" spc="0" normalizeH="0" baseline="0">
                <a:solidFill>
                  <a:srgbClr val="FF8A2D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15</a:t>
            </a:r>
            <a:r>
              <a:rPr kumimoji="0" lang="en-US" altLang="ko-KR" sz="1600" b="1" i="0" u="none" strike="noStrike" kern="1200" cap="none" spc="0" normalizeH="0" baseline="0">
                <a:solidFill>
                  <a:srgbClr val="FF8A2D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%</a:t>
            </a:r>
            <a:endParaRPr kumimoji="0" lang="en-US" altLang="ko-KR" sz="1600" b="1" i="0" u="none" strike="noStrike" kern="1200" cap="none" spc="0" normalizeH="0" baseline="0">
              <a:solidFill>
                <a:srgbClr val="FF8A2D"/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173" name="직사각형 172"/>
          <p:cNvSpPr/>
          <p:nvPr/>
        </p:nvSpPr>
        <p:spPr>
          <a:xfrm>
            <a:off x="14418125" y="3481744"/>
            <a:ext cx="89960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r>
              <a:rPr kumimoji="0" lang="en-US" altLang="ko-KR" sz="3600" b="1" i="0" u="none" strike="noStrike" kern="1200" cap="none" spc="0" normalizeH="0" baseline="0">
                <a:solidFill>
                  <a:srgbClr val="FF8A2D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15</a:t>
            </a:r>
            <a:r>
              <a:rPr kumimoji="0" lang="en-US" altLang="ko-KR" sz="1600" b="1" i="0" u="none" strike="noStrike" kern="1200" cap="none" spc="0" normalizeH="0" baseline="0">
                <a:solidFill>
                  <a:srgbClr val="FF8A2D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%</a:t>
            </a:r>
            <a:endParaRPr kumimoji="0" lang="en-US" altLang="ko-KR" sz="1600" b="1" i="0" u="none" strike="noStrike" kern="1200" cap="none" spc="0" normalizeH="0" baseline="0">
              <a:solidFill>
                <a:srgbClr val="FF8A2D"/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181" name="양쪽 모서리가 둥근 사각형 180"/>
          <p:cNvSpPr/>
          <p:nvPr/>
        </p:nvSpPr>
        <p:spPr>
          <a:xfrm rot="5400000">
            <a:off x="12576649" y="4541146"/>
            <a:ext cx="907577" cy="1003308"/>
          </a:xfrm>
          <a:prstGeom prst="round2SameRect">
            <a:avLst>
              <a:gd name="adj1" fmla="val 16667"/>
              <a:gd name="adj2" fmla="val 0"/>
            </a:avLst>
          </a:prstGeom>
          <a:solidFill>
            <a:schemeClr val="bg1"/>
          </a:solidFill>
          <a:ln w="28575">
            <a:solidFill>
              <a:srgbClr val="4C474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457200" marR="0" lvl="1" indent="0" algn="l" defTabSz="914400" rtl="0" eaLnBrk="1" latin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endParaRPr kumimoji="0" lang="ko-KR" altLang="en-US" sz="1000" b="0" i="0" u="none" strike="noStrike" kern="1200" cap="none" spc="0" normalizeH="0" baseline="0">
              <a:solidFill>
                <a:prstClr val="white"/>
              </a:solidFill>
              <a:effectLst/>
              <a:uLnTx/>
              <a:uFillTx/>
              <a:latin typeface="맑은 고딕"/>
              <a:ea typeface="맑은 고딕"/>
              <a:cs typeface="+mn-cs"/>
            </a:endParaRPr>
          </a:p>
        </p:txBody>
      </p:sp>
      <p:sp>
        <p:nvSpPr>
          <p:cNvPr id="182" name="직사각형 181"/>
          <p:cNvSpPr/>
          <p:nvPr/>
        </p:nvSpPr>
        <p:spPr>
          <a:xfrm>
            <a:off x="13134142" y="2142479"/>
            <a:ext cx="89960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r>
              <a:rPr kumimoji="0" lang="en-US" altLang="ko-KR" sz="3600" b="1" i="0" u="none" strike="noStrike" kern="1200" cap="none" spc="0" normalizeH="0" baseline="0" dirty="0">
                <a:solidFill>
                  <a:srgbClr val="FF8A2D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15</a:t>
            </a:r>
            <a:r>
              <a:rPr kumimoji="0" lang="en-US" altLang="ko-KR" sz="1600" b="1" i="0" u="none" strike="noStrike" kern="1200" cap="none" spc="0" normalizeH="0" baseline="0" dirty="0">
                <a:solidFill>
                  <a:srgbClr val="FF8A2D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%</a:t>
            </a:r>
            <a:endParaRPr kumimoji="0" lang="en-US" altLang="ko-KR" sz="1600" b="1" i="0" u="none" strike="noStrike" kern="1200" cap="none" spc="0" normalizeH="0" baseline="0" dirty="0">
              <a:solidFill>
                <a:srgbClr val="FF8A2D"/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8" name="사각형: 둥근 모서리 7">
            <a:extLst>
              <a:ext uri="{FF2B5EF4-FFF2-40B4-BE49-F238E27FC236}">
                <a16:creationId xmlns:a16="http://schemas.microsoft.com/office/drawing/2014/main" id="{8F7AA2A7-55B1-E88E-F1BB-45FE35A30A85}"/>
              </a:ext>
            </a:extLst>
          </p:cNvPr>
          <p:cNvSpPr/>
          <p:nvPr/>
        </p:nvSpPr>
        <p:spPr>
          <a:xfrm>
            <a:off x="103885" y="725312"/>
            <a:ext cx="3095674" cy="408345"/>
          </a:xfrm>
          <a:prstGeom prst="round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>
                <a:solidFill>
                  <a:schemeClr val="tx1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S-1. </a:t>
            </a:r>
            <a:r>
              <a:rPr lang="ko-KR" altLang="en-US" dirty="0">
                <a:solidFill>
                  <a:schemeClr val="tx1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화정마을</a:t>
            </a:r>
            <a:r>
              <a:rPr lang="en-US" altLang="ko-KR" dirty="0">
                <a:solidFill>
                  <a:schemeClr val="tx1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2</a:t>
            </a:r>
            <a:r>
              <a:rPr lang="ko-KR" altLang="en-US" dirty="0">
                <a:solidFill>
                  <a:schemeClr val="tx1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단지부영</a:t>
            </a:r>
          </a:p>
        </p:txBody>
      </p:sp>
      <p:sp>
        <p:nvSpPr>
          <p:cNvPr id="3" name="TextBox 2">
            <a:hlinkClick r:id="rId2"/>
            <a:extLst>
              <a:ext uri="{FF2B5EF4-FFF2-40B4-BE49-F238E27FC236}">
                <a16:creationId xmlns:a16="http://schemas.microsoft.com/office/drawing/2014/main" id="{ED188ACB-F78B-CF3B-EDD8-87D8291EB78F}"/>
              </a:ext>
            </a:extLst>
          </p:cNvPr>
          <p:cNvSpPr txBox="1"/>
          <p:nvPr/>
        </p:nvSpPr>
        <p:spPr>
          <a:xfrm>
            <a:off x="12192000" y="656636"/>
            <a:ext cx="19228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err="1"/>
              <a:t>부자아내제인</a:t>
            </a:r>
            <a:endParaRPr lang="ko-KR" altLang="en-US" dirty="0"/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27EE134C-5DAE-5F21-2C79-05CB6055576B}"/>
              </a:ext>
            </a:extLst>
          </p:cNvPr>
          <p:cNvSpPr/>
          <p:nvPr/>
        </p:nvSpPr>
        <p:spPr>
          <a:xfrm>
            <a:off x="0" y="0"/>
            <a:ext cx="12192000" cy="489526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400" b="1" dirty="0">
                <a:solidFill>
                  <a:schemeClr val="bg1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단지분석 </a:t>
            </a:r>
            <a:r>
              <a:rPr lang="en-US" altLang="ko-KR" sz="1400" b="1" dirty="0">
                <a:solidFill>
                  <a:schemeClr val="bg1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– S-1. </a:t>
            </a:r>
            <a:r>
              <a:rPr lang="ko-KR" altLang="en-US" sz="1400" b="1" dirty="0" err="1">
                <a:solidFill>
                  <a:schemeClr val="bg1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장유동</a:t>
            </a:r>
            <a:r>
              <a:rPr lang="ko-KR" altLang="en-US" sz="1400" b="1" dirty="0">
                <a:solidFill>
                  <a:schemeClr val="bg1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 </a:t>
            </a:r>
          </a:p>
        </p:txBody>
      </p:sp>
      <p:pic>
        <p:nvPicPr>
          <p:cNvPr id="7" name="그림 6">
            <a:extLst>
              <a:ext uri="{FF2B5EF4-FFF2-40B4-BE49-F238E27FC236}">
                <a16:creationId xmlns:a16="http://schemas.microsoft.com/office/drawing/2014/main" id="{8ADE6781-377D-6C5E-30A9-5BD8402BF4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1070" y="1284190"/>
            <a:ext cx="2968726" cy="2377766"/>
          </a:xfrm>
          <a:prstGeom prst="rect">
            <a:avLst/>
          </a:prstGeom>
          <a:ln w="15875">
            <a:solidFill>
              <a:schemeClr val="tx1"/>
            </a:solidFill>
          </a:ln>
        </p:spPr>
      </p:pic>
      <p:pic>
        <p:nvPicPr>
          <p:cNvPr id="10" name="그림 9">
            <a:extLst>
              <a:ext uri="{FF2B5EF4-FFF2-40B4-BE49-F238E27FC236}">
                <a16:creationId xmlns:a16="http://schemas.microsoft.com/office/drawing/2014/main" id="{0D708586-FCD1-E711-6359-704287051EA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3284" y="3855868"/>
            <a:ext cx="2936876" cy="1076349"/>
          </a:xfrm>
          <a:prstGeom prst="rect">
            <a:avLst/>
          </a:prstGeom>
          <a:ln w="15875">
            <a:solidFill>
              <a:schemeClr val="tx1"/>
            </a:solidFill>
          </a:ln>
        </p:spPr>
      </p:pic>
      <p:graphicFrame>
        <p:nvGraphicFramePr>
          <p:cNvPr id="11" name="표 10">
            <a:extLst>
              <a:ext uri="{FF2B5EF4-FFF2-40B4-BE49-F238E27FC236}">
                <a16:creationId xmlns:a16="http://schemas.microsoft.com/office/drawing/2014/main" id="{EA6B938A-FA66-55E0-F10A-624391651CE0}"/>
              </a:ext>
            </a:extLst>
          </p:cNvPr>
          <p:cNvGraphicFramePr>
            <a:graphicFrameLocks noGrp="1"/>
          </p:cNvGraphicFramePr>
          <p:nvPr/>
        </p:nvGraphicFramePr>
        <p:xfrm>
          <a:off x="161070" y="5160152"/>
          <a:ext cx="2936876" cy="9725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9669">
                  <a:extLst>
                    <a:ext uri="{9D8B030D-6E8A-4147-A177-3AD203B41FA5}">
                      <a16:colId xmlns:a16="http://schemas.microsoft.com/office/drawing/2014/main" val="1754638359"/>
                    </a:ext>
                  </a:extLst>
                </a:gridCol>
                <a:gridCol w="989669">
                  <a:extLst>
                    <a:ext uri="{9D8B030D-6E8A-4147-A177-3AD203B41FA5}">
                      <a16:colId xmlns:a16="http://schemas.microsoft.com/office/drawing/2014/main" val="2975725959"/>
                    </a:ext>
                  </a:extLst>
                </a:gridCol>
                <a:gridCol w="957538">
                  <a:extLst>
                    <a:ext uri="{9D8B030D-6E8A-4147-A177-3AD203B41FA5}">
                      <a16:colId xmlns:a16="http://schemas.microsoft.com/office/drawing/2014/main" val="1530565623"/>
                    </a:ext>
                  </a:extLst>
                </a:gridCol>
              </a:tblGrid>
              <a:tr h="362936"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>
                          <a:solidFill>
                            <a:srgbClr val="00B0F0"/>
                          </a:solidFill>
                          <a:highlight>
                            <a:srgbClr val="FFFF00"/>
                          </a:highlight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23.11 </a:t>
                      </a:r>
                      <a:r>
                        <a:rPr lang="ko-KR" altLang="en-US" sz="1400" dirty="0">
                          <a:solidFill>
                            <a:srgbClr val="00B0F0"/>
                          </a:solidFill>
                          <a:highlight>
                            <a:srgbClr val="FFFF00"/>
                          </a:highlight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기준 네이버 호가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solidFill>
                          <a:srgbClr val="00B0F0"/>
                        </a:solidFill>
                        <a:latin typeface="경기천년제목 Bold" panose="02020803020101020101" pitchFamily="18" charset="-127"/>
                        <a:ea typeface="경기천년제목 Bold" panose="02020803020101020101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solidFill>
                          <a:srgbClr val="00B050"/>
                        </a:solidFill>
                        <a:latin typeface="경기천년제목 Bold" panose="02020803020101020101" pitchFamily="18" charset="-127"/>
                        <a:ea typeface="경기천년제목 Bold" panose="02020803020101020101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46325273"/>
                  </a:ext>
                </a:extLst>
              </a:tr>
              <a:tr h="23431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>
                          <a:solidFill>
                            <a:srgbClr val="FF0000"/>
                          </a:solidFill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매매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>
                          <a:solidFill>
                            <a:srgbClr val="0070C0"/>
                          </a:solidFill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전세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solidFill>
                            <a:schemeClr val="tx1"/>
                          </a:solidFill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전세가율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7421253"/>
                  </a:ext>
                </a:extLst>
              </a:tr>
              <a:tr h="20764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19,500</a:t>
                      </a:r>
                      <a:endParaRPr lang="ko-KR" altLang="en-US" sz="1400" dirty="0"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18,000</a:t>
                      </a:r>
                      <a:endParaRPr lang="ko-KR" altLang="en-US" sz="1400" dirty="0"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92%</a:t>
                      </a:r>
                      <a:endParaRPr lang="ko-KR" altLang="en-US" sz="1400" dirty="0"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140006"/>
                  </a:ext>
                </a:extLst>
              </a:tr>
            </a:tbl>
          </a:graphicData>
        </a:graphic>
      </p:graphicFrame>
      <p:pic>
        <p:nvPicPr>
          <p:cNvPr id="15" name="그림 14">
            <a:extLst>
              <a:ext uri="{FF2B5EF4-FFF2-40B4-BE49-F238E27FC236}">
                <a16:creationId xmlns:a16="http://schemas.microsoft.com/office/drawing/2014/main" id="{F298F3E8-1971-5AE1-AFE2-577BEE78033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9592" y="781048"/>
            <a:ext cx="2821144" cy="2570071"/>
          </a:xfrm>
          <a:prstGeom prst="rect">
            <a:avLst/>
          </a:prstGeom>
          <a:ln w="15875">
            <a:solidFill>
              <a:schemeClr val="tx1"/>
            </a:solidFill>
          </a:ln>
        </p:spPr>
      </p:pic>
      <p:pic>
        <p:nvPicPr>
          <p:cNvPr id="17" name="그림 16">
            <a:extLst>
              <a:ext uri="{FF2B5EF4-FFF2-40B4-BE49-F238E27FC236}">
                <a16:creationId xmlns:a16="http://schemas.microsoft.com/office/drawing/2014/main" id="{9100FE9A-0E90-E0BA-72DB-3808D21911F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06195" y="3499885"/>
            <a:ext cx="2760086" cy="2760086"/>
          </a:xfrm>
          <a:prstGeom prst="rect">
            <a:avLst/>
          </a:prstGeom>
          <a:ln w="15875">
            <a:solidFill>
              <a:schemeClr val="tx1"/>
            </a:solidFill>
          </a:ln>
        </p:spPr>
      </p:pic>
      <p:graphicFrame>
        <p:nvGraphicFramePr>
          <p:cNvPr id="18" name="표 24">
            <a:extLst>
              <a:ext uri="{FF2B5EF4-FFF2-40B4-BE49-F238E27FC236}">
                <a16:creationId xmlns:a16="http://schemas.microsoft.com/office/drawing/2014/main" id="{39F42226-F3E8-350F-E487-4331F64D406D}"/>
              </a:ext>
            </a:extLst>
          </p:cNvPr>
          <p:cNvGraphicFramePr>
            <a:graphicFrameLocks noGrp="1"/>
          </p:cNvGraphicFramePr>
          <p:nvPr/>
        </p:nvGraphicFramePr>
        <p:xfrm>
          <a:off x="6356351" y="781050"/>
          <a:ext cx="2797173" cy="1143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32391">
                  <a:extLst>
                    <a:ext uri="{9D8B030D-6E8A-4147-A177-3AD203B41FA5}">
                      <a16:colId xmlns:a16="http://schemas.microsoft.com/office/drawing/2014/main" val="3219045834"/>
                    </a:ext>
                  </a:extLst>
                </a:gridCol>
                <a:gridCol w="932391">
                  <a:extLst>
                    <a:ext uri="{9D8B030D-6E8A-4147-A177-3AD203B41FA5}">
                      <a16:colId xmlns:a16="http://schemas.microsoft.com/office/drawing/2014/main" val="855906887"/>
                    </a:ext>
                  </a:extLst>
                </a:gridCol>
                <a:gridCol w="932391">
                  <a:extLst>
                    <a:ext uri="{9D8B030D-6E8A-4147-A177-3AD203B41FA5}">
                      <a16:colId xmlns:a16="http://schemas.microsoft.com/office/drawing/2014/main" val="3069419114"/>
                    </a:ext>
                  </a:extLst>
                </a:gridCol>
              </a:tblGrid>
              <a:tr h="36293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solidFill>
                            <a:srgbClr val="FF0000"/>
                          </a:solidFill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환경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solidFill>
                            <a:srgbClr val="00B0F0"/>
                          </a:solidFill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학군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solidFill>
                            <a:srgbClr val="00B050"/>
                          </a:solidFill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교통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20048000"/>
                  </a:ext>
                </a:extLst>
              </a:tr>
              <a:tr h="20764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C</a:t>
                      </a:r>
                      <a:endParaRPr lang="ko-KR" altLang="en-US" dirty="0"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C</a:t>
                      </a:r>
                      <a:endParaRPr lang="ko-KR" altLang="en-US" dirty="0"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92981695"/>
                  </a:ext>
                </a:extLst>
              </a:tr>
              <a:tr h="37098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1km</a:t>
                      </a:r>
                      <a:r>
                        <a:rPr lang="ko-KR" altLang="en-US" sz="1050" dirty="0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내</a:t>
                      </a:r>
                      <a:endParaRPr lang="en-US" altLang="ko-KR" sz="1050" dirty="0"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  <a:p>
                      <a:pPr algn="ctr" latinLnBrk="1"/>
                      <a:r>
                        <a:rPr lang="ko-KR" altLang="en-US" sz="1050" dirty="0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백화점 없음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분성초</a:t>
                      </a: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22.3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명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1400" dirty="0"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82725130"/>
                  </a:ext>
                </a:extLst>
              </a:tr>
            </a:tbl>
          </a:graphicData>
        </a:graphic>
      </p:graphicFrame>
      <p:sp>
        <p:nvSpPr>
          <p:cNvPr id="19" name="직사각형 18">
            <a:extLst>
              <a:ext uri="{FF2B5EF4-FFF2-40B4-BE49-F238E27FC236}">
                <a16:creationId xmlns:a16="http://schemas.microsoft.com/office/drawing/2014/main" id="{87E578A7-268F-7772-4FDE-BFD557C1F769}"/>
              </a:ext>
            </a:extLst>
          </p:cNvPr>
          <p:cNvSpPr/>
          <p:nvPr/>
        </p:nvSpPr>
        <p:spPr>
          <a:xfrm>
            <a:off x="6372226" y="2080565"/>
            <a:ext cx="2810797" cy="160020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100" b="0" i="0" dirty="0" err="1">
                <a:solidFill>
                  <a:srgbClr val="1F1F1F"/>
                </a:solidFill>
                <a:effectLst/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세월감</a:t>
            </a:r>
            <a:r>
              <a:rPr lang="ko-KR" altLang="en-US" sz="1100" b="0" i="0" dirty="0">
                <a:solidFill>
                  <a:srgbClr val="1F1F1F"/>
                </a:solidFill>
                <a:effectLst/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 </a:t>
            </a:r>
            <a:r>
              <a:rPr lang="ko-KR" altLang="en-US" sz="1100" b="0" i="0" dirty="0" err="1">
                <a:solidFill>
                  <a:srgbClr val="1F1F1F"/>
                </a:solidFill>
                <a:effectLst/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느껴짐</a:t>
            </a:r>
            <a:r>
              <a:rPr lang="en-US" altLang="ko-KR" sz="1100" b="0" i="0" dirty="0">
                <a:solidFill>
                  <a:srgbClr val="1F1F1F"/>
                </a:solidFill>
                <a:effectLst/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. </a:t>
            </a:r>
            <a:r>
              <a:rPr lang="ko-KR" altLang="en-US" sz="1100" b="0" i="0" dirty="0" err="1">
                <a:solidFill>
                  <a:srgbClr val="1F1F1F"/>
                </a:solidFill>
                <a:effectLst/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주차난</a:t>
            </a:r>
            <a:r>
              <a:rPr lang="ko-KR" altLang="en-US" sz="1100" b="0" i="0" dirty="0">
                <a:solidFill>
                  <a:srgbClr val="1F1F1F"/>
                </a:solidFill>
                <a:effectLst/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 예상</a:t>
            </a:r>
            <a:r>
              <a:rPr lang="en-US" altLang="ko-KR" sz="1100" b="0" i="0" dirty="0">
                <a:solidFill>
                  <a:srgbClr val="1F1F1F"/>
                </a:solidFill>
                <a:effectLst/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. </a:t>
            </a:r>
            <a:r>
              <a:rPr lang="ko-KR" altLang="en-US" sz="1100" b="0" i="0" dirty="0" err="1">
                <a:solidFill>
                  <a:srgbClr val="1F1F1F"/>
                </a:solidFill>
                <a:effectLst/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동간거리</a:t>
            </a:r>
            <a:r>
              <a:rPr lang="ko-KR" altLang="en-US" sz="1100" b="0" i="0" dirty="0">
                <a:solidFill>
                  <a:srgbClr val="1F1F1F"/>
                </a:solidFill>
                <a:effectLst/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 넓다</a:t>
            </a:r>
            <a:r>
              <a:rPr lang="en-US" altLang="ko-KR" sz="1100" b="0" i="0" dirty="0">
                <a:solidFill>
                  <a:srgbClr val="1F1F1F"/>
                </a:solidFill>
                <a:effectLst/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. </a:t>
            </a:r>
            <a:r>
              <a:rPr lang="ko-KR" altLang="en-US" sz="1100" b="0" i="0" dirty="0">
                <a:solidFill>
                  <a:srgbClr val="1F1F1F"/>
                </a:solidFill>
                <a:effectLst/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아파트상가에 </a:t>
            </a:r>
            <a:r>
              <a:rPr lang="en-US" altLang="ko-KR" sz="1100" b="0" i="0" dirty="0">
                <a:solidFill>
                  <a:srgbClr val="1F1F1F"/>
                </a:solidFill>
                <a:effectLst/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‘</a:t>
            </a:r>
            <a:r>
              <a:rPr lang="ko-KR" altLang="en-US" sz="1100" b="0" i="0" dirty="0">
                <a:solidFill>
                  <a:srgbClr val="1F1F1F"/>
                </a:solidFill>
                <a:effectLst/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고르고</a:t>
            </a:r>
            <a:r>
              <a:rPr lang="en-US" altLang="ko-KR" sz="1100" b="0" i="0" dirty="0">
                <a:solidFill>
                  <a:srgbClr val="1F1F1F"/>
                </a:solidFill>
                <a:effectLst/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‘ </a:t>
            </a:r>
            <a:r>
              <a:rPr lang="ko-KR" altLang="en-US" sz="1100" b="0" i="0" dirty="0">
                <a:solidFill>
                  <a:srgbClr val="1F1F1F"/>
                </a:solidFill>
                <a:effectLst/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채소집에 사람들 많이 있었음</a:t>
            </a:r>
            <a:r>
              <a:rPr lang="en-US" altLang="ko-KR" sz="1100" b="0" i="0" dirty="0">
                <a:solidFill>
                  <a:srgbClr val="1F1F1F"/>
                </a:solidFill>
                <a:effectLst/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.</a:t>
            </a:r>
            <a:r>
              <a:rPr lang="ko-KR" altLang="en-US" sz="1100" dirty="0" err="1">
                <a:solidFill>
                  <a:srgbClr val="1F1F1F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분성초</a:t>
            </a:r>
            <a:r>
              <a:rPr lang="ko-KR" altLang="en-US" sz="1100" dirty="0">
                <a:solidFill>
                  <a:srgbClr val="1F1F1F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 배정</a:t>
            </a:r>
            <a:r>
              <a:rPr lang="en-US" altLang="ko-KR" sz="1100" dirty="0">
                <a:solidFill>
                  <a:srgbClr val="1F1F1F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. </a:t>
            </a:r>
            <a:r>
              <a:rPr lang="ko-KR" altLang="en-US" sz="1100" dirty="0">
                <a:solidFill>
                  <a:srgbClr val="1F1F1F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매가가 최고가를 찍고 계속 하락세이다</a:t>
            </a:r>
            <a:r>
              <a:rPr lang="en-US" altLang="ko-KR" sz="1100" dirty="0">
                <a:solidFill>
                  <a:srgbClr val="1F1F1F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. </a:t>
            </a:r>
            <a:r>
              <a:rPr lang="ko-KR" altLang="en-US" sz="1100" dirty="0" err="1">
                <a:solidFill>
                  <a:srgbClr val="1F1F1F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평균전세가율을</a:t>
            </a:r>
            <a:r>
              <a:rPr lang="ko-KR" altLang="en-US" sz="1100" dirty="0">
                <a:solidFill>
                  <a:srgbClr val="1F1F1F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 </a:t>
            </a:r>
            <a:r>
              <a:rPr lang="ko-KR" altLang="en-US" sz="1100" dirty="0" err="1">
                <a:solidFill>
                  <a:srgbClr val="1F1F1F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훌쩍넘는</a:t>
            </a:r>
            <a:r>
              <a:rPr lang="ko-KR" altLang="en-US" sz="1100" dirty="0">
                <a:solidFill>
                  <a:srgbClr val="1F1F1F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 전세가를 </a:t>
            </a:r>
            <a:r>
              <a:rPr lang="ko-KR" altLang="en-US" sz="1100" dirty="0" err="1">
                <a:solidFill>
                  <a:srgbClr val="1F1F1F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유지중</a:t>
            </a:r>
            <a:r>
              <a:rPr lang="en-US" altLang="ko-KR" sz="1100" dirty="0">
                <a:solidFill>
                  <a:srgbClr val="1F1F1F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. </a:t>
            </a:r>
            <a:endParaRPr lang="en-US" altLang="ko-KR" sz="1100" dirty="0">
              <a:solidFill>
                <a:prstClr val="black"/>
              </a:solidFill>
              <a:latin typeface="이사만루체 Light" panose="00000300000000000000" pitchFamily="2" charset="-127"/>
              <a:ea typeface="이사만루체 Light" panose="00000300000000000000" pitchFamily="2" charset="-127"/>
            </a:endParaRPr>
          </a:p>
        </p:txBody>
      </p:sp>
      <p:pic>
        <p:nvPicPr>
          <p:cNvPr id="21" name="그림 20">
            <a:extLst>
              <a:ext uri="{FF2B5EF4-FFF2-40B4-BE49-F238E27FC236}">
                <a16:creationId xmlns:a16="http://schemas.microsoft.com/office/drawing/2014/main" id="{B82B11B3-FDA5-4D23-211E-78DEBC384EF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72227" y="3855868"/>
            <a:ext cx="2760086" cy="2479477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23" name="그림 22">
            <a:extLst>
              <a:ext uri="{FF2B5EF4-FFF2-40B4-BE49-F238E27FC236}">
                <a16:creationId xmlns:a16="http://schemas.microsoft.com/office/drawing/2014/main" id="{79E1C349-579A-F898-32E6-7E2C320F302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323999" y="781048"/>
            <a:ext cx="2437286" cy="5441353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947161678"/>
      </p:ext>
    </p:extLst>
  </p:cSld>
  <p:clrMapOvr>
    <a:masterClrMapping/>
  </p:clrMapOvr>
  <p:transition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양쪽 모서리가 둥근 사각형 168"/>
          <p:cNvSpPr/>
          <p:nvPr/>
        </p:nvSpPr>
        <p:spPr>
          <a:xfrm rot="5400000">
            <a:off x="13078304" y="3303255"/>
            <a:ext cx="907577" cy="1003308"/>
          </a:xfrm>
          <a:prstGeom prst="round2SameRect">
            <a:avLst>
              <a:gd name="adj1" fmla="val 16667"/>
              <a:gd name="adj2" fmla="val 0"/>
            </a:avLst>
          </a:prstGeom>
          <a:solidFill>
            <a:schemeClr val="bg1"/>
          </a:solidFill>
          <a:ln w="28575">
            <a:solidFill>
              <a:srgbClr val="4C474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457200" marR="0" lvl="1" indent="0" algn="l" defTabSz="914400" rtl="0" eaLnBrk="1" latin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endParaRPr kumimoji="0" lang="ko-KR" altLang="en-US" sz="1000" b="0" i="0" u="none" strike="noStrike" kern="1200" cap="none" spc="0" normalizeH="0" baseline="0">
              <a:solidFill>
                <a:prstClr val="white"/>
              </a:solidFill>
              <a:effectLst/>
              <a:uLnTx/>
              <a:uFillTx/>
              <a:latin typeface="맑은 고딕"/>
              <a:ea typeface="맑은 고딕"/>
              <a:cs typeface="+mn-cs"/>
            </a:endParaRPr>
          </a:p>
        </p:txBody>
      </p:sp>
      <p:sp>
        <p:nvSpPr>
          <p:cNvPr id="168" name="직사각형 167"/>
          <p:cNvSpPr/>
          <p:nvPr/>
        </p:nvSpPr>
        <p:spPr>
          <a:xfrm>
            <a:off x="13723392" y="5009620"/>
            <a:ext cx="899605" cy="6368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r>
              <a:rPr kumimoji="0" lang="en-US" altLang="ko-KR" sz="3600" b="1" i="0" u="none" strike="noStrike" kern="1200" cap="none" spc="0" normalizeH="0" baseline="0">
                <a:solidFill>
                  <a:srgbClr val="FF8A2D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15</a:t>
            </a:r>
            <a:r>
              <a:rPr kumimoji="0" lang="en-US" altLang="ko-KR" sz="1600" b="1" i="0" u="none" strike="noStrike" kern="1200" cap="none" spc="0" normalizeH="0" baseline="0">
                <a:solidFill>
                  <a:srgbClr val="FF8A2D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%</a:t>
            </a:r>
            <a:endParaRPr kumimoji="0" lang="en-US" altLang="ko-KR" sz="1600" b="1" i="0" u="none" strike="noStrike" kern="1200" cap="none" spc="0" normalizeH="0" baseline="0">
              <a:solidFill>
                <a:srgbClr val="FF8A2D"/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173" name="직사각형 172"/>
          <p:cNvSpPr/>
          <p:nvPr/>
        </p:nvSpPr>
        <p:spPr>
          <a:xfrm>
            <a:off x="14418125" y="3481744"/>
            <a:ext cx="89960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r>
              <a:rPr kumimoji="0" lang="en-US" altLang="ko-KR" sz="3600" b="1" i="0" u="none" strike="noStrike" kern="1200" cap="none" spc="0" normalizeH="0" baseline="0">
                <a:solidFill>
                  <a:srgbClr val="FF8A2D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15</a:t>
            </a:r>
            <a:r>
              <a:rPr kumimoji="0" lang="en-US" altLang="ko-KR" sz="1600" b="1" i="0" u="none" strike="noStrike" kern="1200" cap="none" spc="0" normalizeH="0" baseline="0">
                <a:solidFill>
                  <a:srgbClr val="FF8A2D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%</a:t>
            </a:r>
            <a:endParaRPr kumimoji="0" lang="en-US" altLang="ko-KR" sz="1600" b="1" i="0" u="none" strike="noStrike" kern="1200" cap="none" spc="0" normalizeH="0" baseline="0">
              <a:solidFill>
                <a:srgbClr val="FF8A2D"/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181" name="양쪽 모서리가 둥근 사각형 180"/>
          <p:cNvSpPr/>
          <p:nvPr/>
        </p:nvSpPr>
        <p:spPr>
          <a:xfrm rot="5400000">
            <a:off x="12576649" y="4541146"/>
            <a:ext cx="907577" cy="1003308"/>
          </a:xfrm>
          <a:prstGeom prst="round2SameRect">
            <a:avLst>
              <a:gd name="adj1" fmla="val 16667"/>
              <a:gd name="adj2" fmla="val 0"/>
            </a:avLst>
          </a:prstGeom>
          <a:solidFill>
            <a:schemeClr val="bg1"/>
          </a:solidFill>
          <a:ln w="28575">
            <a:solidFill>
              <a:srgbClr val="4C474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457200" marR="0" lvl="1" indent="0" algn="l" defTabSz="914400" rtl="0" eaLnBrk="1" latin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endParaRPr kumimoji="0" lang="ko-KR" altLang="en-US" sz="1000" b="0" i="0" u="none" strike="noStrike" kern="1200" cap="none" spc="0" normalizeH="0" baseline="0">
              <a:solidFill>
                <a:prstClr val="white"/>
              </a:solidFill>
              <a:effectLst/>
              <a:uLnTx/>
              <a:uFillTx/>
              <a:latin typeface="맑은 고딕"/>
              <a:ea typeface="맑은 고딕"/>
              <a:cs typeface="+mn-cs"/>
            </a:endParaRPr>
          </a:p>
        </p:txBody>
      </p:sp>
      <p:sp>
        <p:nvSpPr>
          <p:cNvPr id="182" name="직사각형 181"/>
          <p:cNvSpPr/>
          <p:nvPr/>
        </p:nvSpPr>
        <p:spPr>
          <a:xfrm>
            <a:off x="13134142" y="2142479"/>
            <a:ext cx="89960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r>
              <a:rPr kumimoji="0" lang="en-US" altLang="ko-KR" sz="3600" b="1" i="0" u="none" strike="noStrike" kern="1200" cap="none" spc="0" normalizeH="0" baseline="0" dirty="0">
                <a:solidFill>
                  <a:srgbClr val="FF8A2D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15</a:t>
            </a:r>
            <a:r>
              <a:rPr kumimoji="0" lang="en-US" altLang="ko-KR" sz="1600" b="1" i="0" u="none" strike="noStrike" kern="1200" cap="none" spc="0" normalizeH="0" baseline="0" dirty="0">
                <a:solidFill>
                  <a:srgbClr val="FF8A2D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%</a:t>
            </a:r>
            <a:endParaRPr kumimoji="0" lang="en-US" altLang="ko-KR" sz="1600" b="1" i="0" u="none" strike="noStrike" kern="1200" cap="none" spc="0" normalizeH="0" baseline="0" dirty="0">
              <a:solidFill>
                <a:srgbClr val="FF8A2D"/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8" name="사각형: 둥근 모서리 7">
            <a:extLst>
              <a:ext uri="{FF2B5EF4-FFF2-40B4-BE49-F238E27FC236}">
                <a16:creationId xmlns:a16="http://schemas.microsoft.com/office/drawing/2014/main" id="{8F7AA2A7-55B1-E88E-F1BB-45FE35A30A85}"/>
              </a:ext>
            </a:extLst>
          </p:cNvPr>
          <p:cNvSpPr/>
          <p:nvPr/>
        </p:nvSpPr>
        <p:spPr>
          <a:xfrm>
            <a:off x="103885" y="725312"/>
            <a:ext cx="3095674" cy="408345"/>
          </a:xfrm>
          <a:prstGeom prst="round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>
                <a:solidFill>
                  <a:schemeClr val="tx1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S-1. </a:t>
            </a:r>
            <a:r>
              <a:rPr lang="ko-KR" altLang="en-US" dirty="0">
                <a:solidFill>
                  <a:schemeClr val="tx1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화정마을</a:t>
            </a:r>
            <a:r>
              <a:rPr lang="en-US" altLang="ko-KR" dirty="0">
                <a:solidFill>
                  <a:schemeClr val="tx1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1</a:t>
            </a:r>
            <a:r>
              <a:rPr lang="ko-KR" altLang="en-US" dirty="0">
                <a:solidFill>
                  <a:schemeClr val="tx1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단지부영</a:t>
            </a:r>
          </a:p>
        </p:txBody>
      </p:sp>
      <p:sp>
        <p:nvSpPr>
          <p:cNvPr id="3" name="TextBox 2">
            <a:hlinkClick r:id="rId2"/>
            <a:extLst>
              <a:ext uri="{FF2B5EF4-FFF2-40B4-BE49-F238E27FC236}">
                <a16:creationId xmlns:a16="http://schemas.microsoft.com/office/drawing/2014/main" id="{ED188ACB-F78B-CF3B-EDD8-87D8291EB78F}"/>
              </a:ext>
            </a:extLst>
          </p:cNvPr>
          <p:cNvSpPr txBox="1"/>
          <p:nvPr/>
        </p:nvSpPr>
        <p:spPr>
          <a:xfrm>
            <a:off x="12192000" y="656636"/>
            <a:ext cx="19228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err="1"/>
              <a:t>부자아내제인</a:t>
            </a:r>
            <a:endParaRPr lang="ko-KR" altLang="en-US" dirty="0"/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27EE134C-5DAE-5F21-2C79-05CB6055576B}"/>
              </a:ext>
            </a:extLst>
          </p:cNvPr>
          <p:cNvSpPr/>
          <p:nvPr/>
        </p:nvSpPr>
        <p:spPr>
          <a:xfrm>
            <a:off x="0" y="0"/>
            <a:ext cx="12192000" cy="489526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400" b="1" dirty="0">
                <a:solidFill>
                  <a:schemeClr val="bg1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단지분석 </a:t>
            </a:r>
            <a:r>
              <a:rPr lang="en-US" altLang="ko-KR" sz="1400" b="1" dirty="0">
                <a:solidFill>
                  <a:schemeClr val="bg1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– S-1. </a:t>
            </a:r>
            <a:r>
              <a:rPr lang="ko-KR" altLang="en-US" sz="1400" b="1" dirty="0" err="1">
                <a:solidFill>
                  <a:schemeClr val="bg1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장유동</a:t>
            </a:r>
            <a:r>
              <a:rPr lang="ko-KR" altLang="en-US" sz="1400" b="1" dirty="0">
                <a:solidFill>
                  <a:schemeClr val="bg1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 </a:t>
            </a:r>
          </a:p>
        </p:txBody>
      </p:sp>
      <p:pic>
        <p:nvPicPr>
          <p:cNvPr id="7" name="그림 6">
            <a:extLst>
              <a:ext uri="{FF2B5EF4-FFF2-40B4-BE49-F238E27FC236}">
                <a16:creationId xmlns:a16="http://schemas.microsoft.com/office/drawing/2014/main" id="{8ADE6781-377D-6C5E-30A9-5BD8402BF4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6733" y="1250167"/>
            <a:ext cx="2967648" cy="2377766"/>
          </a:xfrm>
          <a:prstGeom prst="rect">
            <a:avLst/>
          </a:prstGeom>
          <a:ln w="15875">
            <a:solidFill>
              <a:schemeClr val="tx1"/>
            </a:solidFill>
          </a:ln>
        </p:spPr>
      </p:pic>
      <p:pic>
        <p:nvPicPr>
          <p:cNvPr id="10" name="그림 9">
            <a:extLst>
              <a:ext uri="{FF2B5EF4-FFF2-40B4-BE49-F238E27FC236}">
                <a16:creationId xmlns:a16="http://schemas.microsoft.com/office/drawing/2014/main" id="{0D708586-FCD1-E711-6359-704287051EA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3284" y="3855868"/>
            <a:ext cx="2936876" cy="1153752"/>
          </a:xfrm>
          <a:prstGeom prst="rect">
            <a:avLst/>
          </a:prstGeom>
          <a:ln w="15875">
            <a:solidFill>
              <a:schemeClr val="tx1"/>
            </a:solidFill>
          </a:ln>
        </p:spPr>
      </p:pic>
      <p:graphicFrame>
        <p:nvGraphicFramePr>
          <p:cNvPr id="11" name="표 10">
            <a:extLst>
              <a:ext uri="{FF2B5EF4-FFF2-40B4-BE49-F238E27FC236}">
                <a16:creationId xmlns:a16="http://schemas.microsoft.com/office/drawing/2014/main" id="{EA6B938A-FA66-55E0-F10A-624391651CE0}"/>
              </a:ext>
            </a:extLst>
          </p:cNvPr>
          <p:cNvGraphicFramePr>
            <a:graphicFrameLocks noGrp="1"/>
          </p:cNvGraphicFramePr>
          <p:nvPr/>
        </p:nvGraphicFramePr>
        <p:xfrm>
          <a:off x="161070" y="5160152"/>
          <a:ext cx="2936876" cy="9725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9669">
                  <a:extLst>
                    <a:ext uri="{9D8B030D-6E8A-4147-A177-3AD203B41FA5}">
                      <a16:colId xmlns:a16="http://schemas.microsoft.com/office/drawing/2014/main" val="1754638359"/>
                    </a:ext>
                  </a:extLst>
                </a:gridCol>
                <a:gridCol w="989669">
                  <a:extLst>
                    <a:ext uri="{9D8B030D-6E8A-4147-A177-3AD203B41FA5}">
                      <a16:colId xmlns:a16="http://schemas.microsoft.com/office/drawing/2014/main" val="2975725959"/>
                    </a:ext>
                  </a:extLst>
                </a:gridCol>
                <a:gridCol w="957538">
                  <a:extLst>
                    <a:ext uri="{9D8B030D-6E8A-4147-A177-3AD203B41FA5}">
                      <a16:colId xmlns:a16="http://schemas.microsoft.com/office/drawing/2014/main" val="1530565623"/>
                    </a:ext>
                  </a:extLst>
                </a:gridCol>
              </a:tblGrid>
              <a:tr h="362936"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>
                          <a:solidFill>
                            <a:srgbClr val="00B0F0"/>
                          </a:solidFill>
                          <a:highlight>
                            <a:srgbClr val="FFFF00"/>
                          </a:highlight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23.11 </a:t>
                      </a:r>
                      <a:r>
                        <a:rPr lang="ko-KR" altLang="en-US" sz="1400" dirty="0">
                          <a:solidFill>
                            <a:srgbClr val="00B0F0"/>
                          </a:solidFill>
                          <a:highlight>
                            <a:srgbClr val="FFFF00"/>
                          </a:highlight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기준 네이버 호가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solidFill>
                          <a:srgbClr val="00B0F0"/>
                        </a:solidFill>
                        <a:latin typeface="경기천년제목 Bold" panose="02020803020101020101" pitchFamily="18" charset="-127"/>
                        <a:ea typeface="경기천년제목 Bold" panose="02020803020101020101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solidFill>
                          <a:srgbClr val="00B050"/>
                        </a:solidFill>
                        <a:latin typeface="경기천년제목 Bold" panose="02020803020101020101" pitchFamily="18" charset="-127"/>
                        <a:ea typeface="경기천년제목 Bold" panose="02020803020101020101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46325273"/>
                  </a:ext>
                </a:extLst>
              </a:tr>
              <a:tr h="23431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>
                          <a:solidFill>
                            <a:srgbClr val="FF0000"/>
                          </a:solidFill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매매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>
                          <a:solidFill>
                            <a:srgbClr val="0070C0"/>
                          </a:solidFill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전세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solidFill>
                            <a:schemeClr val="tx1"/>
                          </a:solidFill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전세가율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7421253"/>
                  </a:ext>
                </a:extLst>
              </a:tr>
              <a:tr h="20764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18,000</a:t>
                      </a:r>
                      <a:endParaRPr lang="ko-KR" altLang="en-US" sz="1400" dirty="0"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16,000</a:t>
                      </a:r>
                      <a:endParaRPr lang="ko-KR" altLang="en-US" sz="1400" dirty="0"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89%</a:t>
                      </a:r>
                      <a:endParaRPr lang="ko-KR" altLang="en-US" sz="1400" dirty="0"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140006"/>
                  </a:ext>
                </a:extLst>
              </a:tr>
            </a:tbl>
          </a:graphicData>
        </a:graphic>
      </p:graphicFrame>
      <p:pic>
        <p:nvPicPr>
          <p:cNvPr id="15" name="그림 14">
            <a:extLst>
              <a:ext uri="{FF2B5EF4-FFF2-40B4-BE49-F238E27FC236}">
                <a16:creationId xmlns:a16="http://schemas.microsoft.com/office/drawing/2014/main" id="{F298F3E8-1971-5AE1-AFE2-577BEE78033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9592" y="781048"/>
            <a:ext cx="2821144" cy="2470152"/>
          </a:xfrm>
          <a:prstGeom prst="rect">
            <a:avLst/>
          </a:prstGeom>
          <a:ln w="15875">
            <a:solidFill>
              <a:schemeClr val="tx1"/>
            </a:solidFill>
          </a:ln>
        </p:spPr>
      </p:pic>
      <p:pic>
        <p:nvPicPr>
          <p:cNvPr id="17" name="그림 16">
            <a:extLst>
              <a:ext uri="{FF2B5EF4-FFF2-40B4-BE49-F238E27FC236}">
                <a16:creationId xmlns:a16="http://schemas.microsoft.com/office/drawing/2014/main" id="{9100FE9A-0E90-E0BA-72DB-3808D21911F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06195" y="3499885"/>
            <a:ext cx="2760086" cy="2760086"/>
          </a:xfrm>
          <a:prstGeom prst="rect">
            <a:avLst/>
          </a:prstGeom>
          <a:ln w="15875">
            <a:solidFill>
              <a:schemeClr val="tx1"/>
            </a:solidFill>
          </a:ln>
        </p:spPr>
      </p:pic>
      <p:graphicFrame>
        <p:nvGraphicFramePr>
          <p:cNvPr id="18" name="표 24">
            <a:extLst>
              <a:ext uri="{FF2B5EF4-FFF2-40B4-BE49-F238E27FC236}">
                <a16:creationId xmlns:a16="http://schemas.microsoft.com/office/drawing/2014/main" id="{39F42226-F3E8-350F-E487-4331F64D406D}"/>
              </a:ext>
            </a:extLst>
          </p:cNvPr>
          <p:cNvGraphicFramePr>
            <a:graphicFrameLocks noGrp="1"/>
          </p:cNvGraphicFramePr>
          <p:nvPr/>
        </p:nvGraphicFramePr>
        <p:xfrm>
          <a:off x="6356351" y="781050"/>
          <a:ext cx="2797173" cy="1143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32391">
                  <a:extLst>
                    <a:ext uri="{9D8B030D-6E8A-4147-A177-3AD203B41FA5}">
                      <a16:colId xmlns:a16="http://schemas.microsoft.com/office/drawing/2014/main" val="3219045834"/>
                    </a:ext>
                  </a:extLst>
                </a:gridCol>
                <a:gridCol w="932391">
                  <a:extLst>
                    <a:ext uri="{9D8B030D-6E8A-4147-A177-3AD203B41FA5}">
                      <a16:colId xmlns:a16="http://schemas.microsoft.com/office/drawing/2014/main" val="855906887"/>
                    </a:ext>
                  </a:extLst>
                </a:gridCol>
                <a:gridCol w="932391">
                  <a:extLst>
                    <a:ext uri="{9D8B030D-6E8A-4147-A177-3AD203B41FA5}">
                      <a16:colId xmlns:a16="http://schemas.microsoft.com/office/drawing/2014/main" val="3069419114"/>
                    </a:ext>
                  </a:extLst>
                </a:gridCol>
              </a:tblGrid>
              <a:tr h="36293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solidFill>
                            <a:srgbClr val="FF0000"/>
                          </a:solidFill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환경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solidFill>
                            <a:srgbClr val="00B0F0"/>
                          </a:solidFill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학군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solidFill>
                            <a:srgbClr val="00B050"/>
                          </a:solidFill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교통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20048000"/>
                  </a:ext>
                </a:extLst>
              </a:tr>
              <a:tr h="20764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C</a:t>
                      </a:r>
                      <a:endParaRPr lang="ko-KR" altLang="en-US" dirty="0"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C</a:t>
                      </a:r>
                      <a:endParaRPr lang="ko-KR" altLang="en-US" dirty="0"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92981695"/>
                  </a:ext>
                </a:extLst>
              </a:tr>
              <a:tr h="37098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1km</a:t>
                      </a:r>
                      <a:r>
                        <a:rPr lang="ko-KR" altLang="en-US" sz="1050" dirty="0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내</a:t>
                      </a:r>
                      <a:endParaRPr lang="en-US" altLang="ko-KR" sz="1050" dirty="0"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  <a:p>
                      <a:pPr algn="ctr" latinLnBrk="1"/>
                      <a:r>
                        <a:rPr lang="ko-KR" altLang="en-US" sz="1050" dirty="0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백화점 없음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화정초</a:t>
                      </a: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23.2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명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1400" dirty="0"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82725130"/>
                  </a:ext>
                </a:extLst>
              </a:tr>
            </a:tbl>
          </a:graphicData>
        </a:graphic>
      </p:graphicFrame>
      <p:sp>
        <p:nvSpPr>
          <p:cNvPr id="19" name="직사각형 18">
            <a:extLst>
              <a:ext uri="{FF2B5EF4-FFF2-40B4-BE49-F238E27FC236}">
                <a16:creationId xmlns:a16="http://schemas.microsoft.com/office/drawing/2014/main" id="{87E578A7-268F-7772-4FDE-BFD557C1F769}"/>
              </a:ext>
            </a:extLst>
          </p:cNvPr>
          <p:cNvSpPr/>
          <p:nvPr/>
        </p:nvSpPr>
        <p:spPr>
          <a:xfrm>
            <a:off x="6372226" y="2080565"/>
            <a:ext cx="2810797" cy="160020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100" b="0" i="0" dirty="0">
                <a:solidFill>
                  <a:srgbClr val="1F1F1F"/>
                </a:solidFill>
                <a:effectLst/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외벽색상이 이뻐서 </a:t>
            </a:r>
            <a:r>
              <a:rPr lang="ko-KR" altLang="en-US" sz="1100" b="0" i="0" dirty="0" err="1">
                <a:solidFill>
                  <a:srgbClr val="1F1F1F"/>
                </a:solidFill>
                <a:effectLst/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괜히더</a:t>
            </a:r>
            <a:r>
              <a:rPr lang="ko-KR" altLang="en-US" sz="1100" b="0" i="0" dirty="0">
                <a:solidFill>
                  <a:srgbClr val="1F1F1F"/>
                </a:solidFill>
                <a:effectLst/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 </a:t>
            </a:r>
            <a:r>
              <a:rPr lang="ko-KR" altLang="en-US" sz="1100" b="0" i="0" dirty="0" err="1">
                <a:solidFill>
                  <a:srgbClr val="1F1F1F"/>
                </a:solidFill>
                <a:effectLst/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깔끔해보인다</a:t>
            </a:r>
            <a:r>
              <a:rPr lang="en-US" altLang="ko-KR" sz="1100" b="0" i="0" dirty="0">
                <a:solidFill>
                  <a:srgbClr val="1F1F1F"/>
                </a:solidFill>
                <a:effectLst/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. </a:t>
            </a:r>
            <a:r>
              <a:rPr lang="ko-KR" altLang="en-US" sz="1100" b="0" i="0" dirty="0">
                <a:solidFill>
                  <a:srgbClr val="1F1F1F"/>
                </a:solidFill>
                <a:effectLst/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삼각형으로 아파트 배치가 </a:t>
            </a:r>
            <a:r>
              <a:rPr lang="ko-KR" altLang="en-US" sz="1100" b="0" i="0" dirty="0" err="1">
                <a:solidFill>
                  <a:srgbClr val="1F1F1F"/>
                </a:solidFill>
                <a:effectLst/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이루어져있었는데</a:t>
            </a:r>
            <a:r>
              <a:rPr lang="ko-KR" altLang="en-US" sz="1100" b="0" i="0" dirty="0">
                <a:solidFill>
                  <a:srgbClr val="1F1F1F"/>
                </a:solidFill>
                <a:effectLst/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 시원시원하게 </a:t>
            </a:r>
            <a:r>
              <a:rPr lang="ko-KR" altLang="en-US" sz="1100" b="0" i="0" dirty="0" err="1">
                <a:solidFill>
                  <a:srgbClr val="1F1F1F"/>
                </a:solidFill>
                <a:effectLst/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잘빠졌고</a:t>
            </a:r>
            <a:r>
              <a:rPr lang="en-US" altLang="ko-KR" sz="1100" b="0" i="0" dirty="0">
                <a:solidFill>
                  <a:srgbClr val="1F1F1F"/>
                </a:solidFill>
                <a:effectLst/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,</a:t>
            </a:r>
            <a:r>
              <a:rPr lang="ko-KR" altLang="en-US" sz="1100" dirty="0">
                <a:solidFill>
                  <a:srgbClr val="1F1F1F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 </a:t>
            </a:r>
            <a:r>
              <a:rPr lang="ko-KR" altLang="en-US" sz="1100" dirty="0" err="1">
                <a:solidFill>
                  <a:srgbClr val="1F1F1F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넓어보임</a:t>
            </a:r>
            <a:r>
              <a:rPr lang="en-US" altLang="ko-KR" sz="1100" dirty="0">
                <a:solidFill>
                  <a:srgbClr val="1F1F1F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. </a:t>
            </a:r>
            <a:r>
              <a:rPr lang="ko-KR" altLang="en-US" sz="1100" dirty="0">
                <a:solidFill>
                  <a:srgbClr val="1F1F1F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관리 </a:t>
            </a:r>
            <a:r>
              <a:rPr lang="ko-KR" altLang="en-US" sz="1100" dirty="0" err="1">
                <a:solidFill>
                  <a:srgbClr val="1F1F1F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잘되어있었다</a:t>
            </a:r>
            <a:r>
              <a:rPr lang="en-US" altLang="ko-KR" sz="1100" dirty="0">
                <a:solidFill>
                  <a:srgbClr val="1F1F1F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. </a:t>
            </a:r>
            <a:r>
              <a:rPr lang="ko-KR" altLang="en-US" sz="1100" dirty="0" err="1">
                <a:solidFill>
                  <a:srgbClr val="1F1F1F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큰도로</a:t>
            </a:r>
            <a:r>
              <a:rPr lang="ko-KR" altLang="en-US" sz="1100" dirty="0">
                <a:solidFill>
                  <a:srgbClr val="1F1F1F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 또는 경전철까지 가는데 접근성이 </a:t>
            </a:r>
            <a:r>
              <a:rPr lang="ko-KR" altLang="en-US" sz="1100" dirty="0" err="1">
                <a:solidFill>
                  <a:srgbClr val="1F1F1F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좋아보임</a:t>
            </a:r>
            <a:r>
              <a:rPr lang="en-US" altLang="ko-KR" sz="1100" dirty="0">
                <a:solidFill>
                  <a:srgbClr val="1F1F1F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. </a:t>
            </a:r>
            <a:r>
              <a:rPr lang="ko-KR" altLang="en-US" sz="1100" dirty="0">
                <a:solidFill>
                  <a:srgbClr val="1F1F1F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매가와 전세가 모두 </a:t>
            </a:r>
            <a:r>
              <a:rPr lang="ko-KR" altLang="en-US" sz="1100" dirty="0" err="1">
                <a:solidFill>
                  <a:srgbClr val="1F1F1F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빠지는중</a:t>
            </a:r>
            <a:r>
              <a:rPr lang="en-US" altLang="ko-KR" sz="1100" dirty="0">
                <a:solidFill>
                  <a:srgbClr val="1F1F1F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.</a:t>
            </a:r>
            <a:endParaRPr lang="en-US" altLang="ko-KR" sz="1100" dirty="0">
              <a:solidFill>
                <a:prstClr val="black"/>
              </a:solidFill>
              <a:latin typeface="이사만루체 Light" panose="00000300000000000000" pitchFamily="2" charset="-127"/>
              <a:ea typeface="이사만루체 Light" panose="00000300000000000000" pitchFamily="2" charset="-127"/>
            </a:endParaRPr>
          </a:p>
        </p:txBody>
      </p:sp>
      <p:pic>
        <p:nvPicPr>
          <p:cNvPr id="21" name="그림 20">
            <a:extLst>
              <a:ext uri="{FF2B5EF4-FFF2-40B4-BE49-F238E27FC236}">
                <a16:creationId xmlns:a16="http://schemas.microsoft.com/office/drawing/2014/main" id="{B82B11B3-FDA5-4D23-211E-78DEBC384EF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55665" y="3855868"/>
            <a:ext cx="2827358" cy="2479477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23" name="그림 22">
            <a:extLst>
              <a:ext uri="{FF2B5EF4-FFF2-40B4-BE49-F238E27FC236}">
                <a16:creationId xmlns:a16="http://schemas.microsoft.com/office/drawing/2014/main" id="{79E1C349-579A-F898-32E6-7E2C320F302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342117" y="781048"/>
            <a:ext cx="2401049" cy="5374981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246567876"/>
      </p:ext>
    </p:extLst>
  </p:cSld>
  <p:clrMapOvr>
    <a:masterClrMapping/>
  </p:clrMapOvr>
  <p:transition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양쪽 모서리가 둥근 사각형 168"/>
          <p:cNvSpPr/>
          <p:nvPr/>
        </p:nvSpPr>
        <p:spPr>
          <a:xfrm rot="5400000">
            <a:off x="13078304" y="3303255"/>
            <a:ext cx="907577" cy="1003308"/>
          </a:xfrm>
          <a:prstGeom prst="round2SameRect">
            <a:avLst>
              <a:gd name="adj1" fmla="val 16667"/>
              <a:gd name="adj2" fmla="val 0"/>
            </a:avLst>
          </a:prstGeom>
          <a:solidFill>
            <a:schemeClr val="bg1"/>
          </a:solidFill>
          <a:ln w="28575">
            <a:solidFill>
              <a:srgbClr val="4C474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457200" marR="0" lvl="1" indent="0" algn="l" defTabSz="914400" rtl="0" eaLnBrk="1" latin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endParaRPr kumimoji="0" lang="ko-KR" altLang="en-US" sz="1000" b="0" i="0" u="none" strike="noStrike" kern="1200" cap="none" spc="0" normalizeH="0" baseline="0">
              <a:solidFill>
                <a:prstClr val="white"/>
              </a:solidFill>
              <a:effectLst/>
              <a:uLnTx/>
              <a:uFillTx/>
              <a:latin typeface="맑은 고딕"/>
              <a:ea typeface="맑은 고딕"/>
              <a:cs typeface="+mn-cs"/>
            </a:endParaRPr>
          </a:p>
        </p:txBody>
      </p:sp>
      <p:sp>
        <p:nvSpPr>
          <p:cNvPr id="168" name="직사각형 167"/>
          <p:cNvSpPr/>
          <p:nvPr/>
        </p:nvSpPr>
        <p:spPr>
          <a:xfrm>
            <a:off x="13723392" y="5009620"/>
            <a:ext cx="899605" cy="6368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r>
              <a:rPr kumimoji="0" lang="en-US" altLang="ko-KR" sz="3600" b="1" i="0" u="none" strike="noStrike" kern="1200" cap="none" spc="0" normalizeH="0" baseline="0">
                <a:solidFill>
                  <a:srgbClr val="FF8A2D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15</a:t>
            </a:r>
            <a:r>
              <a:rPr kumimoji="0" lang="en-US" altLang="ko-KR" sz="1600" b="1" i="0" u="none" strike="noStrike" kern="1200" cap="none" spc="0" normalizeH="0" baseline="0">
                <a:solidFill>
                  <a:srgbClr val="FF8A2D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%</a:t>
            </a:r>
            <a:endParaRPr kumimoji="0" lang="en-US" altLang="ko-KR" sz="1600" b="1" i="0" u="none" strike="noStrike" kern="1200" cap="none" spc="0" normalizeH="0" baseline="0">
              <a:solidFill>
                <a:srgbClr val="FF8A2D"/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173" name="직사각형 172"/>
          <p:cNvSpPr/>
          <p:nvPr/>
        </p:nvSpPr>
        <p:spPr>
          <a:xfrm>
            <a:off x="14418125" y="3481744"/>
            <a:ext cx="89960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r>
              <a:rPr kumimoji="0" lang="en-US" altLang="ko-KR" sz="3600" b="1" i="0" u="none" strike="noStrike" kern="1200" cap="none" spc="0" normalizeH="0" baseline="0">
                <a:solidFill>
                  <a:srgbClr val="FF8A2D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15</a:t>
            </a:r>
            <a:r>
              <a:rPr kumimoji="0" lang="en-US" altLang="ko-KR" sz="1600" b="1" i="0" u="none" strike="noStrike" kern="1200" cap="none" spc="0" normalizeH="0" baseline="0">
                <a:solidFill>
                  <a:srgbClr val="FF8A2D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%</a:t>
            </a:r>
            <a:endParaRPr kumimoji="0" lang="en-US" altLang="ko-KR" sz="1600" b="1" i="0" u="none" strike="noStrike" kern="1200" cap="none" spc="0" normalizeH="0" baseline="0">
              <a:solidFill>
                <a:srgbClr val="FF8A2D"/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181" name="양쪽 모서리가 둥근 사각형 180"/>
          <p:cNvSpPr/>
          <p:nvPr/>
        </p:nvSpPr>
        <p:spPr>
          <a:xfrm rot="5400000">
            <a:off x="12576649" y="4541146"/>
            <a:ext cx="907577" cy="1003308"/>
          </a:xfrm>
          <a:prstGeom prst="round2SameRect">
            <a:avLst>
              <a:gd name="adj1" fmla="val 16667"/>
              <a:gd name="adj2" fmla="val 0"/>
            </a:avLst>
          </a:prstGeom>
          <a:solidFill>
            <a:schemeClr val="bg1"/>
          </a:solidFill>
          <a:ln w="28575">
            <a:solidFill>
              <a:srgbClr val="4C474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457200" marR="0" lvl="1" indent="0" algn="l" defTabSz="914400" rtl="0" eaLnBrk="1" latin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endParaRPr kumimoji="0" lang="ko-KR" altLang="en-US" sz="1000" b="0" i="0" u="none" strike="noStrike" kern="1200" cap="none" spc="0" normalizeH="0" baseline="0">
              <a:solidFill>
                <a:prstClr val="white"/>
              </a:solidFill>
              <a:effectLst/>
              <a:uLnTx/>
              <a:uFillTx/>
              <a:latin typeface="맑은 고딕"/>
              <a:ea typeface="맑은 고딕"/>
              <a:cs typeface="+mn-cs"/>
            </a:endParaRPr>
          </a:p>
        </p:txBody>
      </p:sp>
      <p:sp>
        <p:nvSpPr>
          <p:cNvPr id="182" name="직사각형 181"/>
          <p:cNvSpPr/>
          <p:nvPr/>
        </p:nvSpPr>
        <p:spPr>
          <a:xfrm>
            <a:off x="13134142" y="2142479"/>
            <a:ext cx="89960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r>
              <a:rPr kumimoji="0" lang="en-US" altLang="ko-KR" sz="3600" b="1" i="0" u="none" strike="noStrike" kern="1200" cap="none" spc="0" normalizeH="0" baseline="0" dirty="0">
                <a:solidFill>
                  <a:srgbClr val="FF8A2D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15</a:t>
            </a:r>
            <a:r>
              <a:rPr kumimoji="0" lang="en-US" altLang="ko-KR" sz="1600" b="1" i="0" u="none" strike="noStrike" kern="1200" cap="none" spc="0" normalizeH="0" baseline="0" dirty="0">
                <a:solidFill>
                  <a:srgbClr val="FF8A2D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%</a:t>
            </a:r>
            <a:endParaRPr kumimoji="0" lang="en-US" altLang="ko-KR" sz="1600" b="1" i="0" u="none" strike="noStrike" kern="1200" cap="none" spc="0" normalizeH="0" baseline="0" dirty="0">
              <a:solidFill>
                <a:srgbClr val="FF8A2D"/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8" name="사각형: 둥근 모서리 7">
            <a:extLst>
              <a:ext uri="{FF2B5EF4-FFF2-40B4-BE49-F238E27FC236}">
                <a16:creationId xmlns:a16="http://schemas.microsoft.com/office/drawing/2014/main" id="{8F7AA2A7-55B1-E88E-F1BB-45FE35A30A85}"/>
              </a:ext>
            </a:extLst>
          </p:cNvPr>
          <p:cNvSpPr/>
          <p:nvPr/>
        </p:nvSpPr>
        <p:spPr>
          <a:xfrm>
            <a:off x="103885" y="725312"/>
            <a:ext cx="3095674" cy="408345"/>
          </a:xfrm>
          <a:prstGeom prst="round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>
                <a:solidFill>
                  <a:schemeClr val="tx1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S-1. </a:t>
            </a:r>
            <a:r>
              <a:rPr lang="ko-KR" altLang="en-US" dirty="0">
                <a:solidFill>
                  <a:schemeClr val="tx1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화정마을</a:t>
            </a:r>
            <a:r>
              <a:rPr lang="en-US" altLang="ko-KR" dirty="0">
                <a:solidFill>
                  <a:schemeClr val="tx1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5</a:t>
            </a:r>
            <a:r>
              <a:rPr lang="ko-KR" altLang="en-US" dirty="0">
                <a:solidFill>
                  <a:schemeClr val="tx1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단지부영</a:t>
            </a:r>
          </a:p>
        </p:txBody>
      </p:sp>
      <p:sp>
        <p:nvSpPr>
          <p:cNvPr id="3" name="TextBox 2">
            <a:hlinkClick r:id="rId2"/>
            <a:extLst>
              <a:ext uri="{FF2B5EF4-FFF2-40B4-BE49-F238E27FC236}">
                <a16:creationId xmlns:a16="http://schemas.microsoft.com/office/drawing/2014/main" id="{ED188ACB-F78B-CF3B-EDD8-87D8291EB78F}"/>
              </a:ext>
            </a:extLst>
          </p:cNvPr>
          <p:cNvSpPr txBox="1"/>
          <p:nvPr/>
        </p:nvSpPr>
        <p:spPr>
          <a:xfrm>
            <a:off x="12192000" y="656636"/>
            <a:ext cx="19228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err="1"/>
              <a:t>부자아내제인</a:t>
            </a:r>
            <a:endParaRPr lang="ko-KR" altLang="en-US" dirty="0"/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27EE134C-5DAE-5F21-2C79-05CB6055576B}"/>
              </a:ext>
            </a:extLst>
          </p:cNvPr>
          <p:cNvSpPr/>
          <p:nvPr/>
        </p:nvSpPr>
        <p:spPr>
          <a:xfrm>
            <a:off x="0" y="0"/>
            <a:ext cx="12192000" cy="489526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400" b="1" dirty="0">
                <a:solidFill>
                  <a:schemeClr val="bg1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단지분석 </a:t>
            </a:r>
            <a:r>
              <a:rPr lang="en-US" altLang="ko-KR" sz="1400" b="1" dirty="0">
                <a:solidFill>
                  <a:schemeClr val="bg1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– S-1. </a:t>
            </a:r>
            <a:r>
              <a:rPr lang="ko-KR" altLang="en-US" sz="1400" b="1" dirty="0" err="1">
                <a:solidFill>
                  <a:schemeClr val="bg1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장유동</a:t>
            </a:r>
            <a:r>
              <a:rPr lang="ko-KR" altLang="en-US" sz="1400" b="1" dirty="0">
                <a:solidFill>
                  <a:schemeClr val="bg1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 </a:t>
            </a:r>
          </a:p>
        </p:txBody>
      </p:sp>
      <p:pic>
        <p:nvPicPr>
          <p:cNvPr id="7" name="그림 6">
            <a:extLst>
              <a:ext uri="{FF2B5EF4-FFF2-40B4-BE49-F238E27FC236}">
                <a16:creationId xmlns:a16="http://schemas.microsoft.com/office/drawing/2014/main" id="{8ADE6781-377D-6C5E-30A9-5BD8402BF4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6194" y="1284189"/>
            <a:ext cx="2968726" cy="2299519"/>
          </a:xfrm>
          <a:prstGeom prst="rect">
            <a:avLst/>
          </a:prstGeom>
          <a:ln w="15875">
            <a:solidFill>
              <a:schemeClr val="tx1"/>
            </a:solidFill>
          </a:ln>
        </p:spPr>
      </p:pic>
      <p:pic>
        <p:nvPicPr>
          <p:cNvPr id="10" name="그림 9">
            <a:extLst>
              <a:ext uri="{FF2B5EF4-FFF2-40B4-BE49-F238E27FC236}">
                <a16:creationId xmlns:a16="http://schemas.microsoft.com/office/drawing/2014/main" id="{0D708586-FCD1-E711-6359-704287051EA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3284" y="3734240"/>
            <a:ext cx="2936876" cy="1275379"/>
          </a:xfrm>
          <a:prstGeom prst="rect">
            <a:avLst/>
          </a:prstGeom>
          <a:ln w="15875">
            <a:solidFill>
              <a:schemeClr val="tx1"/>
            </a:solidFill>
          </a:ln>
        </p:spPr>
      </p:pic>
      <p:graphicFrame>
        <p:nvGraphicFramePr>
          <p:cNvPr id="11" name="표 10">
            <a:extLst>
              <a:ext uri="{FF2B5EF4-FFF2-40B4-BE49-F238E27FC236}">
                <a16:creationId xmlns:a16="http://schemas.microsoft.com/office/drawing/2014/main" id="{EA6B938A-FA66-55E0-F10A-624391651CE0}"/>
              </a:ext>
            </a:extLst>
          </p:cNvPr>
          <p:cNvGraphicFramePr>
            <a:graphicFrameLocks noGrp="1"/>
          </p:cNvGraphicFramePr>
          <p:nvPr/>
        </p:nvGraphicFramePr>
        <p:xfrm>
          <a:off x="161070" y="5160152"/>
          <a:ext cx="2936876" cy="9725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9669">
                  <a:extLst>
                    <a:ext uri="{9D8B030D-6E8A-4147-A177-3AD203B41FA5}">
                      <a16:colId xmlns:a16="http://schemas.microsoft.com/office/drawing/2014/main" val="1754638359"/>
                    </a:ext>
                  </a:extLst>
                </a:gridCol>
                <a:gridCol w="989669">
                  <a:extLst>
                    <a:ext uri="{9D8B030D-6E8A-4147-A177-3AD203B41FA5}">
                      <a16:colId xmlns:a16="http://schemas.microsoft.com/office/drawing/2014/main" val="2975725959"/>
                    </a:ext>
                  </a:extLst>
                </a:gridCol>
                <a:gridCol w="957538">
                  <a:extLst>
                    <a:ext uri="{9D8B030D-6E8A-4147-A177-3AD203B41FA5}">
                      <a16:colId xmlns:a16="http://schemas.microsoft.com/office/drawing/2014/main" val="1530565623"/>
                    </a:ext>
                  </a:extLst>
                </a:gridCol>
              </a:tblGrid>
              <a:tr h="362936"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>
                          <a:solidFill>
                            <a:srgbClr val="00B0F0"/>
                          </a:solidFill>
                          <a:highlight>
                            <a:srgbClr val="FFFF00"/>
                          </a:highlight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23.11 </a:t>
                      </a:r>
                      <a:r>
                        <a:rPr lang="ko-KR" altLang="en-US" sz="1400" dirty="0">
                          <a:solidFill>
                            <a:srgbClr val="00B0F0"/>
                          </a:solidFill>
                          <a:highlight>
                            <a:srgbClr val="FFFF00"/>
                          </a:highlight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기준 네이버 호가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solidFill>
                          <a:srgbClr val="00B0F0"/>
                        </a:solidFill>
                        <a:latin typeface="경기천년제목 Bold" panose="02020803020101020101" pitchFamily="18" charset="-127"/>
                        <a:ea typeface="경기천년제목 Bold" panose="02020803020101020101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solidFill>
                          <a:srgbClr val="00B050"/>
                        </a:solidFill>
                        <a:latin typeface="경기천년제목 Bold" panose="02020803020101020101" pitchFamily="18" charset="-127"/>
                        <a:ea typeface="경기천년제목 Bold" panose="02020803020101020101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46325273"/>
                  </a:ext>
                </a:extLst>
              </a:tr>
              <a:tr h="23431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>
                          <a:solidFill>
                            <a:srgbClr val="FF0000"/>
                          </a:solidFill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매매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>
                          <a:solidFill>
                            <a:srgbClr val="0070C0"/>
                          </a:solidFill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전세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solidFill>
                            <a:schemeClr val="tx1"/>
                          </a:solidFill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전세가율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7421253"/>
                  </a:ext>
                </a:extLst>
              </a:tr>
              <a:tr h="20764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19,000</a:t>
                      </a:r>
                      <a:endParaRPr lang="ko-KR" altLang="en-US" sz="1400" dirty="0"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18,000</a:t>
                      </a:r>
                      <a:endParaRPr lang="ko-KR" altLang="en-US" sz="1400" dirty="0"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95%</a:t>
                      </a:r>
                      <a:endParaRPr lang="ko-KR" altLang="en-US" sz="1400" dirty="0"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140006"/>
                  </a:ext>
                </a:extLst>
              </a:tr>
            </a:tbl>
          </a:graphicData>
        </a:graphic>
      </p:graphicFrame>
      <p:pic>
        <p:nvPicPr>
          <p:cNvPr id="15" name="그림 14">
            <a:extLst>
              <a:ext uri="{FF2B5EF4-FFF2-40B4-BE49-F238E27FC236}">
                <a16:creationId xmlns:a16="http://schemas.microsoft.com/office/drawing/2014/main" id="{F298F3E8-1971-5AE1-AFE2-577BEE78033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9592" y="781048"/>
            <a:ext cx="2821144" cy="2479388"/>
          </a:xfrm>
          <a:prstGeom prst="rect">
            <a:avLst/>
          </a:prstGeom>
          <a:ln w="15875">
            <a:solidFill>
              <a:schemeClr val="tx1"/>
            </a:solidFill>
          </a:ln>
        </p:spPr>
      </p:pic>
      <p:pic>
        <p:nvPicPr>
          <p:cNvPr id="17" name="그림 16">
            <a:extLst>
              <a:ext uri="{FF2B5EF4-FFF2-40B4-BE49-F238E27FC236}">
                <a16:creationId xmlns:a16="http://schemas.microsoft.com/office/drawing/2014/main" id="{9100FE9A-0E90-E0BA-72DB-3808D21911F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9592" y="3491862"/>
            <a:ext cx="2760086" cy="2730597"/>
          </a:xfrm>
          <a:prstGeom prst="rect">
            <a:avLst/>
          </a:prstGeom>
          <a:ln w="15875">
            <a:solidFill>
              <a:schemeClr val="tx1"/>
            </a:solidFill>
          </a:ln>
        </p:spPr>
      </p:pic>
      <p:graphicFrame>
        <p:nvGraphicFramePr>
          <p:cNvPr id="18" name="표 24">
            <a:extLst>
              <a:ext uri="{FF2B5EF4-FFF2-40B4-BE49-F238E27FC236}">
                <a16:creationId xmlns:a16="http://schemas.microsoft.com/office/drawing/2014/main" id="{39F42226-F3E8-350F-E487-4331F64D406D}"/>
              </a:ext>
            </a:extLst>
          </p:cNvPr>
          <p:cNvGraphicFramePr>
            <a:graphicFrameLocks noGrp="1"/>
          </p:cNvGraphicFramePr>
          <p:nvPr/>
        </p:nvGraphicFramePr>
        <p:xfrm>
          <a:off x="6356351" y="781050"/>
          <a:ext cx="2797173" cy="1143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32391">
                  <a:extLst>
                    <a:ext uri="{9D8B030D-6E8A-4147-A177-3AD203B41FA5}">
                      <a16:colId xmlns:a16="http://schemas.microsoft.com/office/drawing/2014/main" val="3219045834"/>
                    </a:ext>
                  </a:extLst>
                </a:gridCol>
                <a:gridCol w="932391">
                  <a:extLst>
                    <a:ext uri="{9D8B030D-6E8A-4147-A177-3AD203B41FA5}">
                      <a16:colId xmlns:a16="http://schemas.microsoft.com/office/drawing/2014/main" val="855906887"/>
                    </a:ext>
                  </a:extLst>
                </a:gridCol>
                <a:gridCol w="932391">
                  <a:extLst>
                    <a:ext uri="{9D8B030D-6E8A-4147-A177-3AD203B41FA5}">
                      <a16:colId xmlns:a16="http://schemas.microsoft.com/office/drawing/2014/main" val="3069419114"/>
                    </a:ext>
                  </a:extLst>
                </a:gridCol>
              </a:tblGrid>
              <a:tr h="36293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solidFill>
                            <a:srgbClr val="FF0000"/>
                          </a:solidFill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환경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solidFill>
                            <a:srgbClr val="00B0F0"/>
                          </a:solidFill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학군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solidFill>
                            <a:srgbClr val="00B050"/>
                          </a:solidFill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교통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20048000"/>
                  </a:ext>
                </a:extLst>
              </a:tr>
              <a:tr h="20764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C</a:t>
                      </a:r>
                      <a:endParaRPr lang="ko-KR" altLang="en-US" dirty="0"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C</a:t>
                      </a:r>
                      <a:endParaRPr lang="ko-KR" altLang="en-US" dirty="0"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92981695"/>
                  </a:ext>
                </a:extLst>
              </a:tr>
              <a:tr h="37098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1km</a:t>
                      </a:r>
                      <a:r>
                        <a:rPr lang="ko-KR" altLang="en-US" sz="1050" dirty="0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내</a:t>
                      </a:r>
                      <a:endParaRPr lang="en-US" altLang="ko-KR" sz="1050" dirty="0"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  <a:p>
                      <a:pPr algn="ctr" latinLnBrk="1"/>
                      <a:r>
                        <a:rPr lang="ko-KR" altLang="en-US" sz="1050" dirty="0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백화점 없음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화정초</a:t>
                      </a: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23.2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명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1400" dirty="0"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82725130"/>
                  </a:ext>
                </a:extLst>
              </a:tr>
            </a:tbl>
          </a:graphicData>
        </a:graphic>
      </p:graphicFrame>
      <p:sp>
        <p:nvSpPr>
          <p:cNvPr id="19" name="직사각형 18">
            <a:extLst>
              <a:ext uri="{FF2B5EF4-FFF2-40B4-BE49-F238E27FC236}">
                <a16:creationId xmlns:a16="http://schemas.microsoft.com/office/drawing/2014/main" id="{87E578A7-268F-7772-4FDE-BFD557C1F769}"/>
              </a:ext>
            </a:extLst>
          </p:cNvPr>
          <p:cNvSpPr/>
          <p:nvPr/>
        </p:nvSpPr>
        <p:spPr>
          <a:xfrm>
            <a:off x="6372226" y="2080565"/>
            <a:ext cx="2810797" cy="160020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100" dirty="0">
                <a:solidFill>
                  <a:srgbClr val="1F1F1F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삼계 상권 뒤쪽으로 이어짐</a:t>
            </a:r>
            <a:r>
              <a:rPr lang="en-US" altLang="ko-KR" sz="1100" dirty="0">
                <a:solidFill>
                  <a:srgbClr val="1F1F1F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. </a:t>
            </a:r>
            <a:r>
              <a:rPr lang="ko-KR" altLang="en-US" sz="1100" dirty="0">
                <a:solidFill>
                  <a:srgbClr val="1F1F1F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아파트 </a:t>
            </a:r>
            <a:r>
              <a:rPr lang="ko-KR" altLang="en-US" sz="1100" dirty="0" err="1">
                <a:solidFill>
                  <a:srgbClr val="1F1F1F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동간거리</a:t>
            </a:r>
            <a:r>
              <a:rPr lang="ko-KR" altLang="en-US" sz="1100" dirty="0">
                <a:solidFill>
                  <a:srgbClr val="1F1F1F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 넓고 관리 무난하게 되고 있었음</a:t>
            </a:r>
            <a:r>
              <a:rPr lang="en-US" altLang="ko-KR" sz="1100" dirty="0">
                <a:solidFill>
                  <a:srgbClr val="1F1F1F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. </a:t>
            </a:r>
            <a:r>
              <a:rPr lang="ko-KR" altLang="en-US" sz="1100" dirty="0" err="1">
                <a:solidFill>
                  <a:srgbClr val="1F1F1F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주차난</a:t>
            </a:r>
            <a:r>
              <a:rPr lang="ko-KR" altLang="en-US" sz="1100" dirty="0">
                <a:solidFill>
                  <a:srgbClr val="1F1F1F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 예상됨</a:t>
            </a:r>
            <a:r>
              <a:rPr lang="en-US" altLang="ko-KR" sz="1100" dirty="0">
                <a:solidFill>
                  <a:srgbClr val="1F1F1F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. </a:t>
            </a:r>
            <a:r>
              <a:rPr lang="ko-KR" altLang="en-US" sz="1100" dirty="0">
                <a:solidFill>
                  <a:srgbClr val="1F1F1F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앞쪽에 파출소가 있음</a:t>
            </a:r>
            <a:r>
              <a:rPr lang="en-US" altLang="ko-KR" sz="1100" dirty="0">
                <a:solidFill>
                  <a:srgbClr val="1F1F1F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. </a:t>
            </a:r>
            <a:r>
              <a:rPr lang="ko-KR" altLang="en-US" sz="1100" dirty="0" err="1">
                <a:solidFill>
                  <a:srgbClr val="1F1F1F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화정초</a:t>
            </a:r>
            <a:r>
              <a:rPr lang="ko-KR" altLang="en-US" sz="1100" dirty="0">
                <a:solidFill>
                  <a:srgbClr val="1F1F1F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 </a:t>
            </a:r>
            <a:r>
              <a:rPr lang="ko-KR" altLang="en-US" sz="1100" dirty="0" err="1">
                <a:solidFill>
                  <a:srgbClr val="1F1F1F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길건너면</a:t>
            </a:r>
            <a:r>
              <a:rPr lang="ko-KR" altLang="en-US" sz="1100" dirty="0">
                <a:solidFill>
                  <a:srgbClr val="1F1F1F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 있어 학교 다니기 </a:t>
            </a:r>
            <a:r>
              <a:rPr lang="ko-KR" altLang="en-US" sz="1100" dirty="0" err="1">
                <a:solidFill>
                  <a:srgbClr val="1F1F1F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편리할듯</a:t>
            </a:r>
            <a:r>
              <a:rPr lang="en-US" altLang="ko-KR" sz="1100" dirty="0">
                <a:solidFill>
                  <a:srgbClr val="1F1F1F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.</a:t>
            </a:r>
            <a:endParaRPr lang="en-US" altLang="ko-KR" sz="1100" dirty="0">
              <a:solidFill>
                <a:prstClr val="black"/>
              </a:solidFill>
              <a:latin typeface="이사만루체 Light" panose="00000300000000000000" pitchFamily="2" charset="-127"/>
              <a:ea typeface="이사만루체 Light" panose="00000300000000000000" pitchFamily="2" charset="-127"/>
            </a:endParaRPr>
          </a:p>
        </p:txBody>
      </p:sp>
      <p:pic>
        <p:nvPicPr>
          <p:cNvPr id="21" name="그림 20">
            <a:extLst>
              <a:ext uri="{FF2B5EF4-FFF2-40B4-BE49-F238E27FC236}">
                <a16:creationId xmlns:a16="http://schemas.microsoft.com/office/drawing/2014/main" id="{B82B11B3-FDA5-4D23-211E-78DEBC384EF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55664" y="3855868"/>
            <a:ext cx="2797173" cy="2479477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23" name="그림 22">
            <a:extLst>
              <a:ext uri="{FF2B5EF4-FFF2-40B4-BE49-F238E27FC236}">
                <a16:creationId xmlns:a16="http://schemas.microsoft.com/office/drawing/2014/main" id="{79E1C349-579A-F898-32E6-7E2C320F302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323999" y="781048"/>
            <a:ext cx="2437286" cy="5374981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955447241"/>
      </p:ext>
    </p:extLst>
  </p:cSld>
  <p:clrMapOvr>
    <a:masterClrMapping/>
  </p:clrMapOvr>
  <p:transition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양쪽 모서리가 둥근 사각형 168"/>
          <p:cNvSpPr/>
          <p:nvPr/>
        </p:nvSpPr>
        <p:spPr>
          <a:xfrm rot="5400000">
            <a:off x="13078304" y="3303255"/>
            <a:ext cx="907577" cy="1003308"/>
          </a:xfrm>
          <a:prstGeom prst="round2SameRect">
            <a:avLst>
              <a:gd name="adj1" fmla="val 16667"/>
              <a:gd name="adj2" fmla="val 0"/>
            </a:avLst>
          </a:prstGeom>
          <a:solidFill>
            <a:schemeClr val="bg1"/>
          </a:solidFill>
          <a:ln w="28575">
            <a:solidFill>
              <a:srgbClr val="4C474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457200" marR="0" lvl="1" indent="0" algn="l" defTabSz="914400" rtl="0" eaLnBrk="1" latin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endParaRPr kumimoji="0" lang="ko-KR" altLang="en-US" sz="1000" b="0" i="0" u="none" strike="noStrike" kern="1200" cap="none" spc="0" normalizeH="0" baseline="0">
              <a:solidFill>
                <a:prstClr val="white"/>
              </a:solidFill>
              <a:effectLst/>
              <a:uLnTx/>
              <a:uFillTx/>
              <a:latin typeface="맑은 고딕"/>
              <a:ea typeface="맑은 고딕"/>
              <a:cs typeface="+mn-cs"/>
            </a:endParaRPr>
          </a:p>
        </p:txBody>
      </p:sp>
      <p:sp>
        <p:nvSpPr>
          <p:cNvPr id="168" name="직사각형 167"/>
          <p:cNvSpPr/>
          <p:nvPr/>
        </p:nvSpPr>
        <p:spPr>
          <a:xfrm>
            <a:off x="13723392" y="5009620"/>
            <a:ext cx="899605" cy="6368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r>
              <a:rPr kumimoji="0" lang="en-US" altLang="ko-KR" sz="3600" b="1" i="0" u="none" strike="noStrike" kern="1200" cap="none" spc="0" normalizeH="0" baseline="0">
                <a:solidFill>
                  <a:srgbClr val="FF8A2D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15</a:t>
            </a:r>
            <a:r>
              <a:rPr kumimoji="0" lang="en-US" altLang="ko-KR" sz="1600" b="1" i="0" u="none" strike="noStrike" kern="1200" cap="none" spc="0" normalizeH="0" baseline="0">
                <a:solidFill>
                  <a:srgbClr val="FF8A2D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%</a:t>
            </a:r>
            <a:endParaRPr kumimoji="0" lang="en-US" altLang="ko-KR" sz="1600" b="1" i="0" u="none" strike="noStrike" kern="1200" cap="none" spc="0" normalizeH="0" baseline="0">
              <a:solidFill>
                <a:srgbClr val="FF8A2D"/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173" name="직사각형 172"/>
          <p:cNvSpPr/>
          <p:nvPr/>
        </p:nvSpPr>
        <p:spPr>
          <a:xfrm>
            <a:off x="14418125" y="3481744"/>
            <a:ext cx="89960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r>
              <a:rPr kumimoji="0" lang="en-US" altLang="ko-KR" sz="3600" b="1" i="0" u="none" strike="noStrike" kern="1200" cap="none" spc="0" normalizeH="0" baseline="0">
                <a:solidFill>
                  <a:srgbClr val="FF8A2D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15</a:t>
            </a:r>
            <a:r>
              <a:rPr kumimoji="0" lang="en-US" altLang="ko-KR" sz="1600" b="1" i="0" u="none" strike="noStrike" kern="1200" cap="none" spc="0" normalizeH="0" baseline="0">
                <a:solidFill>
                  <a:srgbClr val="FF8A2D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%</a:t>
            </a:r>
            <a:endParaRPr kumimoji="0" lang="en-US" altLang="ko-KR" sz="1600" b="1" i="0" u="none" strike="noStrike" kern="1200" cap="none" spc="0" normalizeH="0" baseline="0">
              <a:solidFill>
                <a:srgbClr val="FF8A2D"/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181" name="양쪽 모서리가 둥근 사각형 180"/>
          <p:cNvSpPr/>
          <p:nvPr/>
        </p:nvSpPr>
        <p:spPr>
          <a:xfrm rot="5400000">
            <a:off x="12576649" y="4541146"/>
            <a:ext cx="907577" cy="1003308"/>
          </a:xfrm>
          <a:prstGeom prst="round2SameRect">
            <a:avLst>
              <a:gd name="adj1" fmla="val 16667"/>
              <a:gd name="adj2" fmla="val 0"/>
            </a:avLst>
          </a:prstGeom>
          <a:solidFill>
            <a:schemeClr val="bg1"/>
          </a:solidFill>
          <a:ln w="28575">
            <a:solidFill>
              <a:srgbClr val="4C474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457200" marR="0" lvl="1" indent="0" algn="l" defTabSz="914400" rtl="0" eaLnBrk="1" latin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endParaRPr kumimoji="0" lang="ko-KR" altLang="en-US" sz="1000" b="0" i="0" u="none" strike="noStrike" kern="1200" cap="none" spc="0" normalizeH="0" baseline="0">
              <a:solidFill>
                <a:prstClr val="white"/>
              </a:solidFill>
              <a:effectLst/>
              <a:uLnTx/>
              <a:uFillTx/>
              <a:latin typeface="맑은 고딕"/>
              <a:ea typeface="맑은 고딕"/>
              <a:cs typeface="+mn-cs"/>
            </a:endParaRPr>
          </a:p>
        </p:txBody>
      </p:sp>
      <p:sp>
        <p:nvSpPr>
          <p:cNvPr id="182" name="직사각형 181"/>
          <p:cNvSpPr/>
          <p:nvPr/>
        </p:nvSpPr>
        <p:spPr>
          <a:xfrm>
            <a:off x="13134142" y="2142479"/>
            <a:ext cx="89960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r>
              <a:rPr kumimoji="0" lang="en-US" altLang="ko-KR" sz="3600" b="1" i="0" u="none" strike="noStrike" kern="1200" cap="none" spc="0" normalizeH="0" baseline="0" dirty="0">
                <a:solidFill>
                  <a:srgbClr val="FF8A2D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15</a:t>
            </a:r>
            <a:r>
              <a:rPr kumimoji="0" lang="en-US" altLang="ko-KR" sz="1600" b="1" i="0" u="none" strike="noStrike" kern="1200" cap="none" spc="0" normalizeH="0" baseline="0" dirty="0">
                <a:solidFill>
                  <a:srgbClr val="FF8A2D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%</a:t>
            </a:r>
            <a:endParaRPr kumimoji="0" lang="en-US" altLang="ko-KR" sz="1600" b="1" i="0" u="none" strike="noStrike" kern="1200" cap="none" spc="0" normalizeH="0" baseline="0" dirty="0">
              <a:solidFill>
                <a:srgbClr val="FF8A2D"/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8" name="사각형: 둥근 모서리 7">
            <a:extLst>
              <a:ext uri="{FF2B5EF4-FFF2-40B4-BE49-F238E27FC236}">
                <a16:creationId xmlns:a16="http://schemas.microsoft.com/office/drawing/2014/main" id="{8F7AA2A7-55B1-E88E-F1BB-45FE35A30A85}"/>
              </a:ext>
            </a:extLst>
          </p:cNvPr>
          <p:cNvSpPr/>
          <p:nvPr/>
        </p:nvSpPr>
        <p:spPr>
          <a:xfrm>
            <a:off x="103885" y="725312"/>
            <a:ext cx="3095674" cy="408345"/>
          </a:xfrm>
          <a:prstGeom prst="round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>
                <a:solidFill>
                  <a:schemeClr val="tx1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S-1. </a:t>
            </a:r>
            <a:r>
              <a:rPr lang="ko-KR" altLang="en-US" dirty="0">
                <a:solidFill>
                  <a:schemeClr val="tx1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구지마을</a:t>
            </a:r>
            <a:r>
              <a:rPr lang="en-US" altLang="ko-KR" dirty="0">
                <a:solidFill>
                  <a:schemeClr val="tx1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3</a:t>
            </a:r>
            <a:r>
              <a:rPr lang="ko-KR" altLang="en-US" dirty="0" err="1">
                <a:solidFill>
                  <a:schemeClr val="tx1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단지푸르지오</a:t>
            </a:r>
            <a:endParaRPr lang="ko-KR" altLang="en-US" dirty="0">
              <a:solidFill>
                <a:schemeClr val="tx1"/>
              </a:solidFill>
              <a:latin typeface="이사만루체 Light" panose="00000300000000000000" pitchFamily="2" charset="-127"/>
              <a:ea typeface="이사만루체 Light" panose="00000300000000000000" pitchFamily="2" charset="-127"/>
            </a:endParaRPr>
          </a:p>
        </p:txBody>
      </p:sp>
      <p:sp>
        <p:nvSpPr>
          <p:cNvPr id="3" name="TextBox 2">
            <a:hlinkClick r:id="rId2"/>
            <a:extLst>
              <a:ext uri="{FF2B5EF4-FFF2-40B4-BE49-F238E27FC236}">
                <a16:creationId xmlns:a16="http://schemas.microsoft.com/office/drawing/2014/main" id="{ED188ACB-F78B-CF3B-EDD8-87D8291EB78F}"/>
              </a:ext>
            </a:extLst>
          </p:cNvPr>
          <p:cNvSpPr txBox="1"/>
          <p:nvPr/>
        </p:nvSpPr>
        <p:spPr>
          <a:xfrm>
            <a:off x="12192000" y="656636"/>
            <a:ext cx="19228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err="1"/>
              <a:t>부자아내제인</a:t>
            </a:r>
            <a:endParaRPr lang="ko-KR" altLang="en-US" dirty="0"/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27EE134C-5DAE-5F21-2C79-05CB6055576B}"/>
              </a:ext>
            </a:extLst>
          </p:cNvPr>
          <p:cNvSpPr/>
          <p:nvPr/>
        </p:nvSpPr>
        <p:spPr>
          <a:xfrm>
            <a:off x="0" y="0"/>
            <a:ext cx="12192000" cy="489526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400" b="1" dirty="0">
                <a:solidFill>
                  <a:schemeClr val="bg1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단지분석 </a:t>
            </a:r>
            <a:r>
              <a:rPr lang="en-US" altLang="ko-KR" sz="1400" b="1" dirty="0">
                <a:solidFill>
                  <a:schemeClr val="bg1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– S-1. </a:t>
            </a:r>
            <a:r>
              <a:rPr lang="ko-KR" altLang="en-US" sz="1400" b="1" dirty="0" err="1">
                <a:solidFill>
                  <a:schemeClr val="bg1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장유동</a:t>
            </a:r>
            <a:r>
              <a:rPr lang="ko-KR" altLang="en-US" sz="1400" b="1" dirty="0">
                <a:solidFill>
                  <a:schemeClr val="bg1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 </a:t>
            </a:r>
          </a:p>
        </p:txBody>
      </p:sp>
      <p:pic>
        <p:nvPicPr>
          <p:cNvPr id="7" name="그림 6">
            <a:extLst>
              <a:ext uri="{FF2B5EF4-FFF2-40B4-BE49-F238E27FC236}">
                <a16:creationId xmlns:a16="http://schemas.microsoft.com/office/drawing/2014/main" id="{8ADE6781-377D-6C5E-30A9-5BD8402BF4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3284" y="1284189"/>
            <a:ext cx="2936876" cy="2299519"/>
          </a:xfrm>
          <a:prstGeom prst="rect">
            <a:avLst/>
          </a:prstGeom>
          <a:ln w="15875">
            <a:solidFill>
              <a:schemeClr val="tx1"/>
            </a:solidFill>
          </a:ln>
        </p:spPr>
      </p:pic>
      <p:pic>
        <p:nvPicPr>
          <p:cNvPr id="10" name="그림 9">
            <a:extLst>
              <a:ext uri="{FF2B5EF4-FFF2-40B4-BE49-F238E27FC236}">
                <a16:creationId xmlns:a16="http://schemas.microsoft.com/office/drawing/2014/main" id="{0D708586-FCD1-E711-6359-704287051EA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3284" y="3803061"/>
            <a:ext cx="2936876" cy="1073739"/>
          </a:xfrm>
          <a:prstGeom prst="rect">
            <a:avLst/>
          </a:prstGeom>
          <a:ln w="15875">
            <a:solidFill>
              <a:schemeClr val="tx1"/>
            </a:solidFill>
          </a:ln>
        </p:spPr>
      </p:pic>
      <p:graphicFrame>
        <p:nvGraphicFramePr>
          <p:cNvPr id="11" name="표 10">
            <a:extLst>
              <a:ext uri="{FF2B5EF4-FFF2-40B4-BE49-F238E27FC236}">
                <a16:creationId xmlns:a16="http://schemas.microsoft.com/office/drawing/2014/main" id="{EA6B938A-FA66-55E0-F10A-624391651CE0}"/>
              </a:ext>
            </a:extLst>
          </p:cNvPr>
          <p:cNvGraphicFramePr>
            <a:graphicFrameLocks noGrp="1"/>
          </p:cNvGraphicFramePr>
          <p:nvPr/>
        </p:nvGraphicFramePr>
        <p:xfrm>
          <a:off x="161070" y="5160152"/>
          <a:ext cx="2936876" cy="9725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9669">
                  <a:extLst>
                    <a:ext uri="{9D8B030D-6E8A-4147-A177-3AD203B41FA5}">
                      <a16:colId xmlns:a16="http://schemas.microsoft.com/office/drawing/2014/main" val="1754638359"/>
                    </a:ext>
                  </a:extLst>
                </a:gridCol>
                <a:gridCol w="989669">
                  <a:extLst>
                    <a:ext uri="{9D8B030D-6E8A-4147-A177-3AD203B41FA5}">
                      <a16:colId xmlns:a16="http://schemas.microsoft.com/office/drawing/2014/main" val="2975725959"/>
                    </a:ext>
                  </a:extLst>
                </a:gridCol>
                <a:gridCol w="957538">
                  <a:extLst>
                    <a:ext uri="{9D8B030D-6E8A-4147-A177-3AD203B41FA5}">
                      <a16:colId xmlns:a16="http://schemas.microsoft.com/office/drawing/2014/main" val="1530565623"/>
                    </a:ext>
                  </a:extLst>
                </a:gridCol>
              </a:tblGrid>
              <a:tr h="362936"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>
                          <a:solidFill>
                            <a:srgbClr val="00B0F0"/>
                          </a:solidFill>
                          <a:highlight>
                            <a:srgbClr val="FFFF00"/>
                          </a:highlight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23.11 </a:t>
                      </a:r>
                      <a:r>
                        <a:rPr lang="ko-KR" altLang="en-US" sz="1400" dirty="0">
                          <a:solidFill>
                            <a:srgbClr val="00B0F0"/>
                          </a:solidFill>
                          <a:highlight>
                            <a:srgbClr val="FFFF00"/>
                          </a:highlight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기준 네이버 호가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solidFill>
                          <a:srgbClr val="00B0F0"/>
                        </a:solidFill>
                        <a:latin typeface="경기천년제목 Bold" panose="02020803020101020101" pitchFamily="18" charset="-127"/>
                        <a:ea typeface="경기천년제목 Bold" panose="02020803020101020101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solidFill>
                          <a:srgbClr val="00B050"/>
                        </a:solidFill>
                        <a:latin typeface="경기천년제목 Bold" panose="02020803020101020101" pitchFamily="18" charset="-127"/>
                        <a:ea typeface="경기천년제목 Bold" panose="02020803020101020101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46325273"/>
                  </a:ext>
                </a:extLst>
              </a:tr>
              <a:tr h="23431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>
                          <a:solidFill>
                            <a:srgbClr val="FF0000"/>
                          </a:solidFill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매매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>
                          <a:solidFill>
                            <a:srgbClr val="0070C0"/>
                          </a:solidFill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전세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solidFill>
                            <a:schemeClr val="tx1"/>
                          </a:solidFill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전세가율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7421253"/>
                  </a:ext>
                </a:extLst>
              </a:tr>
              <a:tr h="20764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38,000</a:t>
                      </a:r>
                      <a:endParaRPr lang="ko-KR" altLang="en-US" sz="1400" dirty="0"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24,000</a:t>
                      </a:r>
                      <a:endParaRPr lang="ko-KR" altLang="en-US" sz="1400" dirty="0"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63%</a:t>
                      </a:r>
                      <a:endParaRPr lang="ko-KR" altLang="en-US" sz="1400" dirty="0"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140006"/>
                  </a:ext>
                </a:extLst>
              </a:tr>
            </a:tbl>
          </a:graphicData>
        </a:graphic>
      </p:graphicFrame>
      <p:pic>
        <p:nvPicPr>
          <p:cNvPr id="15" name="그림 14">
            <a:extLst>
              <a:ext uri="{FF2B5EF4-FFF2-40B4-BE49-F238E27FC236}">
                <a16:creationId xmlns:a16="http://schemas.microsoft.com/office/drawing/2014/main" id="{F298F3E8-1971-5AE1-AFE2-577BEE78033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9592" y="725313"/>
            <a:ext cx="2821144" cy="2488942"/>
          </a:xfrm>
          <a:prstGeom prst="rect">
            <a:avLst/>
          </a:prstGeom>
          <a:ln w="15875">
            <a:solidFill>
              <a:schemeClr val="tx1"/>
            </a:solidFill>
          </a:ln>
        </p:spPr>
      </p:pic>
      <p:pic>
        <p:nvPicPr>
          <p:cNvPr id="17" name="그림 16">
            <a:extLst>
              <a:ext uri="{FF2B5EF4-FFF2-40B4-BE49-F238E27FC236}">
                <a16:creationId xmlns:a16="http://schemas.microsoft.com/office/drawing/2014/main" id="{9100FE9A-0E90-E0BA-72DB-3808D21911F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14336" y="3491862"/>
            <a:ext cx="2730597" cy="2730597"/>
          </a:xfrm>
          <a:prstGeom prst="rect">
            <a:avLst/>
          </a:prstGeom>
          <a:ln w="15875">
            <a:solidFill>
              <a:schemeClr val="tx1"/>
            </a:solidFill>
          </a:ln>
        </p:spPr>
      </p:pic>
      <p:graphicFrame>
        <p:nvGraphicFramePr>
          <p:cNvPr id="18" name="표 24">
            <a:extLst>
              <a:ext uri="{FF2B5EF4-FFF2-40B4-BE49-F238E27FC236}">
                <a16:creationId xmlns:a16="http://schemas.microsoft.com/office/drawing/2014/main" id="{39F42226-F3E8-350F-E487-4331F64D406D}"/>
              </a:ext>
            </a:extLst>
          </p:cNvPr>
          <p:cNvGraphicFramePr>
            <a:graphicFrameLocks noGrp="1"/>
          </p:cNvGraphicFramePr>
          <p:nvPr/>
        </p:nvGraphicFramePr>
        <p:xfrm>
          <a:off x="6356351" y="781050"/>
          <a:ext cx="2797173" cy="1143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32391">
                  <a:extLst>
                    <a:ext uri="{9D8B030D-6E8A-4147-A177-3AD203B41FA5}">
                      <a16:colId xmlns:a16="http://schemas.microsoft.com/office/drawing/2014/main" val="3219045834"/>
                    </a:ext>
                  </a:extLst>
                </a:gridCol>
                <a:gridCol w="932391">
                  <a:extLst>
                    <a:ext uri="{9D8B030D-6E8A-4147-A177-3AD203B41FA5}">
                      <a16:colId xmlns:a16="http://schemas.microsoft.com/office/drawing/2014/main" val="855906887"/>
                    </a:ext>
                  </a:extLst>
                </a:gridCol>
                <a:gridCol w="932391">
                  <a:extLst>
                    <a:ext uri="{9D8B030D-6E8A-4147-A177-3AD203B41FA5}">
                      <a16:colId xmlns:a16="http://schemas.microsoft.com/office/drawing/2014/main" val="3069419114"/>
                    </a:ext>
                  </a:extLst>
                </a:gridCol>
              </a:tblGrid>
              <a:tr h="36293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solidFill>
                            <a:srgbClr val="FF0000"/>
                          </a:solidFill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환경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solidFill>
                            <a:srgbClr val="00B0F0"/>
                          </a:solidFill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학군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solidFill>
                            <a:srgbClr val="00B050"/>
                          </a:solidFill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교통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20048000"/>
                  </a:ext>
                </a:extLst>
              </a:tr>
              <a:tr h="20764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C</a:t>
                      </a:r>
                      <a:endParaRPr lang="ko-KR" altLang="en-US" dirty="0"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C</a:t>
                      </a:r>
                      <a:endParaRPr lang="ko-KR" altLang="en-US" dirty="0"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92981695"/>
                  </a:ext>
                </a:extLst>
              </a:tr>
              <a:tr h="37098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1km</a:t>
                      </a:r>
                      <a:r>
                        <a:rPr lang="ko-KR" altLang="en-US" sz="1050" dirty="0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내</a:t>
                      </a:r>
                      <a:endParaRPr lang="en-US" altLang="ko-KR" sz="1050" dirty="0"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  <a:p>
                      <a:pPr algn="ctr" latinLnBrk="1"/>
                      <a:r>
                        <a:rPr lang="ko-KR" altLang="en-US" sz="1050" dirty="0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백화점 없음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화정초</a:t>
                      </a: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23.2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명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1400" dirty="0"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82725130"/>
                  </a:ext>
                </a:extLst>
              </a:tr>
            </a:tbl>
          </a:graphicData>
        </a:graphic>
      </p:graphicFrame>
      <p:sp>
        <p:nvSpPr>
          <p:cNvPr id="19" name="직사각형 18">
            <a:extLst>
              <a:ext uri="{FF2B5EF4-FFF2-40B4-BE49-F238E27FC236}">
                <a16:creationId xmlns:a16="http://schemas.microsoft.com/office/drawing/2014/main" id="{87E578A7-268F-7772-4FDE-BFD557C1F769}"/>
              </a:ext>
            </a:extLst>
          </p:cNvPr>
          <p:cNvSpPr/>
          <p:nvPr/>
        </p:nvSpPr>
        <p:spPr>
          <a:xfrm>
            <a:off x="6372226" y="2080565"/>
            <a:ext cx="2810797" cy="160020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100" b="0" i="0" dirty="0">
                <a:solidFill>
                  <a:srgbClr val="1F1F1F"/>
                </a:solidFill>
                <a:effectLst/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학교까진 조금 거리가 있음 </a:t>
            </a:r>
            <a:r>
              <a:rPr lang="en-US" altLang="ko-KR" sz="1100" b="0" i="0" dirty="0">
                <a:solidFill>
                  <a:srgbClr val="1F1F1F"/>
                </a:solidFill>
                <a:effectLst/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7</a:t>
            </a:r>
            <a:r>
              <a:rPr lang="ko-KR" altLang="en-US" sz="1100" b="0" i="0" dirty="0">
                <a:solidFill>
                  <a:srgbClr val="1F1F1F"/>
                </a:solidFill>
                <a:effectLst/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분</a:t>
            </a:r>
            <a:r>
              <a:rPr lang="en-US" altLang="ko-KR" sz="1100" b="0" i="0" dirty="0">
                <a:solidFill>
                  <a:srgbClr val="1F1F1F"/>
                </a:solidFill>
                <a:effectLst/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. </a:t>
            </a:r>
            <a:r>
              <a:rPr lang="ko-KR" altLang="en-US" sz="1100" b="0" i="0" dirty="0">
                <a:solidFill>
                  <a:srgbClr val="1F1F1F"/>
                </a:solidFill>
                <a:effectLst/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확실히 </a:t>
            </a:r>
            <a:r>
              <a:rPr lang="ko-KR" altLang="en-US" sz="1100" b="0" i="0" dirty="0" err="1">
                <a:solidFill>
                  <a:srgbClr val="1F1F1F"/>
                </a:solidFill>
                <a:effectLst/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이근방에서는</a:t>
            </a:r>
            <a:r>
              <a:rPr lang="ko-KR" altLang="en-US" sz="1100" b="0" i="0" dirty="0">
                <a:solidFill>
                  <a:srgbClr val="1F1F1F"/>
                </a:solidFill>
                <a:effectLst/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 최고인듯</a:t>
            </a:r>
            <a:r>
              <a:rPr lang="en-US" altLang="ko-KR" sz="1100" b="0" i="0" dirty="0">
                <a:solidFill>
                  <a:srgbClr val="1F1F1F"/>
                </a:solidFill>
                <a:effectLst/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. </a:t>
            </a:r>
            <a:r>
              <a:rPr lang="ko-KR" altLang="en-US" sz="1100" b="0" i="0" dirty="0">
                <a:solidFill>
                  <a:srgbClr val="1F1F1F"/>
                </a:solidFill>
                <a:effectLst/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세련됨</a:t>
            </a:r>
            <a:r>
              <a:rPr lang="en-US" altLang="ko-KR" sz="1100" b="0" i="0" dirty="0">
                <a:solidFill>
                  <a:srgbClr val="1F1F1F"/>
                </a:solidFill>
                <a:effectLst/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. </a:t>
            </a:r>
            <a:r>
              <a:rPr lang="ko-KR" altLang="en-US" sz="1100" b="0" i="0" dirty="0">
                <a:solidFill>
                  <a:srgbClr val="1F1F1F"/>
                </a:solidFill>
                <a:effectLst/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규모 디자인 모두 좋음</a:t>
            </a:r>
            <a:r>
              <a:rPr lang="en-US" altLang="ko-KR" sz="1100" b="0" i="0" dirty="0">
                <a:solidFill>
                  <a:srgbClr val="1F1F1F"/>
                </a:solidFill>
                <a:effectLst/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. </a:t>
            </a:r>
            <a:endParaRPr lang="en-US" altLang="ko-KR" sz="1100" dirty="0">
              <a:solidFill>
                <a:prstClr val="black"/>
              </a:solidFill>
              <a:latin typeface="이사만루체 Light" panose="00000300000000000000" pitchFamily="2" charset="-127"/>
              <a:ea typeface="이사만루체 Light" panose="00000300000000000000" pitchFamily="2" charset="-127"/>
            </a:endParaRPr>
          </a:p>
        </p:txBody>
      </p:sp>
      <p:pic>
        <p:nvPicPr>
          <p:cNvPr id="21" name="그림 20">
            <a:extLst>
              <a:ext uri="{FF2B5EF4-FFF2-40B4-BE49-F238E27FC236}">
                <a16:creationId xmlns:a16="http://schemas.microsoft.com/office/drawing/2014/main" id="{B82B11B3-FDA5-4D23-211E-78DEBC384EF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06606" y="3803061"/>
            <a:ext cx="2776417" cy="2479477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23" name="그림 22">
            <a:extLst>
              <a:ext uri="{FF2B5EF4-FFF2-40B4-BE49-F238E27FC236}">
                <a16:creationId xmlns:a16="http://schemas.microsoft.com/office/drawing/2014/main" id="{79E1C349-579A-F898-32E6-7E2C320F302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323999" y="781050"/>
            <a:ext cx="2437286" cy="5501488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018920532"/>
      </p:ext>
    </p:extLst>
  </p:cSld>
  <p:clrMapOvr>
    <a:masterClrMapping/>
  </p:clrMapOvr>
  <p:transition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양쪽 모서리가 둥근 사각형 168"/>
          <p:cNvSpPr/>
          <p:nvPr/>
        </p:nvSpPr>
        <p:spPr>
          <a:xfrm rot="5400000">
            <a:off x="13078304" y="3303255"/>
            <a:ext cx="907577" cy="1003308"/>
          </a:xfrm>
          <a:prstGeom prst="round2SameRect">
            <a:avLst>
              <a:gd name="adj1" fmla="val 16667"/>
              <a:gd name="adj2" fmla="val 0"/>
            </a:avLst>
          </a:prstGeom>
          <a:solidFill>
            <a:schemeClr val="bg1"/>
          </a:solidFill>
          <a:ln w="28575">
            <a:solidFill>
              <a:srgbClr val="4C474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457200" marR="0" lvl="1" indent="0" algn="l" defTabSz="914400" rtl="0" eaLnBrk="1" latin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endParaRPr kumimoji="0" lang="ko-KR" altLang="en-US" sz="1000" b="0" i="0" u="none" strike="noStrike" kern="1200" cap="none" spc="0" normalizeH="0" baseline="0">
              <a:solidFill>
                <a:prstClr val="white"/>
              </a:solidFill>
              <a:effectLst/>
              <a:uLnTx/>
              <a:uFillTx/>
              <a:latin typeface="맑은 고딕"/>
              <a:ea typeface="맑은 고딕"/>
              <a:cs typeface="+mn-cs"/>
            </a:endParaRPr>
          </a:p>
        </p:txBody>
      </p:sp>
      <p:sp>
        <p:nvSpPr>
          <p:cNvPr id="168" name="직사각형 167"/>
          <p:cNvSpPr/>
          <p:nvPr/>
        </p:nvSpPr>
        <p:spPr>
          <a:xfrm>
            <a:off x="13723392" y="5009620"/>
            <a:ext cx="899605" cy="6368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r>
              <a:rPr kumimoji="0" lang="en-US" altLang="ko-KR" sz="3600" b="1" i="0" u="none" strike="noStrike" kern="1200" cap="none" spc="0" normalizeH="0" baseline="0">
                <a:solidFill>
                  <a:srgbClr val="FF8A2D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15</a:t>
            </a:r>
            <a:r>
              <a:rPr kumimoji="0" lang="en-US" altLang="ko-KR" sz="1600" b="1" i="0" u="none" strike="noStrike" kern="1200" cap="none" spc="0" normalizeH="0" baseline="0">
                <a:solidFill>
                  <a:srgbClr val="FF8A2D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%</a:t>
            </a:r>
            <a:endParaRPr kumimoji="0" lang="en-US" altLang="ko-KR" sz="1600" b="1" i="0" u="none" strike="noStrike" kern="1200" cap="none" spc="0" normalizeH="0" baseline="0">
              <a:solidFill>
                <a:srgbClr val="FF8A2D"/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173" name="직사각형 172"/>
          <p:cNvSpPr/>
          <p:nvPr/>
        </p:nvSpPr>
        <p:spPr>
          <a:xfrm>
            <a:off x="14418125" y="3481744"/>
            <a:ext cx="89960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r>
              <a:rPr kumimoji="0" lang="en-US" altLang="ko-KR" sz="3600" b="1" i="0" u="none" strike="noStrike" kern="1200" cap="none" spc="0" normalizeH="0" baseline="0">
                <a:solidFill>
                  <a:srgbClr val="FF8A2D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15</a:t>
            </a:r>
            <a:r>
              <a:rPr kumimoji="0" lang="en-US" altLang="ko-KR" sz="1600" b="1" i="0" u="none" strike="noStrike" kern="1200" cap="none" spc="0" normalizeH="0" baseline="0">
                <a:solidFill>
                  <a:srgbClr val="FF8A2D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%</a:t>
            </a:r>
            <a:endParaRPr kumimoji="0" lang="en-US" altLang="ko-KR" sz="1600" b="1" i="0" u="none" strike="noStrike" kern="1200" cap="none" spc="0" normalizeH="0" baseline="0">
              <a:solidFill>
                <a:srgbClr val="FF8A2D"/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181" name="양쪽 모서리가 둥근 사각형 180"/>
          <p:cNvSpPr/>
          <p:nvPr/>
        </p:nvSpPr>
        <p:spPr>
          <a:xfrm rot="5400000">
            <a:off x="12576649" y="4541146"/>
            <a:ext cx="907577" cy="1003308"/>
          </a:xfrm>
          <a:prstGeom prst="round2SameRect">
            <a:avLst>
              <a:gd name="adj1" fmla="val 16667"/>
              <a:gd name="adj2" fmla="val 0"/>
            </a:avLst>
          </a:prstGeom>
          <a:solidFill>
            <a:schemeClr val="bg1"/>
          </a:solidFill>
          <a:ln w="28575">
            <a:solidFill>
              <a:srgbClr val="4C474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457200" marR="0" lvl="1" indent="0" algn="l" defTabSz="914400" rtl="0" eaLnBrk="1" latin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endParaRPr kumimoji="0" lang="ko-KR" altLang="en-US" sz="1000" b="0" i="0" u="none" strike="noStrike" kern="1200" cap="none" spc="0" normalizeH="0" baseline="0">
              <a:solidFill>
                <a:prstClr val="white"/>
              </a:solidFill>
              <a:effectLst/>
              <a:uLnTx/>
              <a:uFillTx/>
              <a:latin typeface="맑은 고딕"/>
              <a:ea typeface="맑은 고딕"/>
              <a:cs typeface="+mn-cs"/>
            </a:endParaRPr>
          </a:p>
        </p:txBody>
      </p:sp>
      <p:sp>
        <p:nvSpPr>
          <p:cNvPr id="182" name="직사각형 181"/>
          <p:cNvSpPr/>
          <p:nvPr/>
        </p:nvSpPr>
        <p:spPr>
          <a:xfrm>
            <a:off x="13134142" y="2142479"/>
            <a:ext cx="89960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r>
              <a:rPr kumimoji="0" lang="en-US" altLang="ko-KR" sz="3600" b="1" i="0" u="none" strike="noStrike" kern="1200" cap="none" spc="0" normalizeH="0" baseline="0" dirty="0">
                <a:solidFill>
                  <a:srgbClr val="FF8A2D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15</a:t>
            </a:r>
            <a:r>
              <a:rPr kumimoji="0" lang="en-US" altLang="ko-KR" sz="1600" b="1" i="0" u="none" strike="noStrike" kern="1200" cap="none" spc="0" normalizeH="0" baseline="0" dirty="0">
                <a:solidFill>
                  <a:srgbClr val="FF8A2D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%</a:t>
            </a:r>
            <a:endParaRPr kumimoji="0" lang="en-US" altLang="ko-KR" sz="1600" b="1" i="0" u="none" strike="noStrike" kern="1200" cap="none" spc="0" normalizeH="0" baseline="0" dirty="0">
              <a:solidFill>
                <a:srgbClr val="FF8A2D"/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8" name="사각형: 둥근 모서리 7">
            <a:extLst>
              <a:ext uri="{FF2B5EF4-FFF2-40B4-BE49-F238E27FC236}">
                <a16:creationId xmlns:a16="http://schemas.microsoft.com/office/drawing/2014/main" id="{8F7AA2A7-55B1-E88E-F1BB-45FE35A30A85}"/>
              </a:ext>
            </a:extLst>
          </p:cNvPr>
          <p:cNvSpPr/>
          <p:nvPr/>
        </p:nvSpPr>
        <p:spPr>
          <a:xfrm>
            <a:off x="103885" y="725312"/>
            <a:ext cx="3095674" cy="408345"/>
          </a:xfrm>
          <a:prstGeom prst="round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>
                <a:solidFill>
                  <a:schemeClr val="tx1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S-1. </a:t>
            </a:r>
            <a:r>
              <a:rPr lang="ko-KR" altLang="en-US" dirty="0" err="1">
                <a:solidFill>
                  <a:schemeClr val="tx1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구산동한라비발디</a:t>
            </a:r>
            <a:endParaRPr lang="ko-KR" altLang="en-US" dirty="0">
              <a:solidFill>
                <a:schemeClr val="tx1"/>
              </a:solidFill>
              <a:latin typeface="이사만루체 Light" panose="00000300000000000000" pitchFamily="2" charset="-127"/>
              <a:ea typeface="이사만루체 Light" panose="00000300000000000000" pitchFamily="2" charset="-127"/>
            </a:endParaRPr>
          </a:p>
        </p:txBody>
      </p:sp>
      <p:sp>
        <p:nvSpPr>
          <p:cNvPr id="3" name="TextBox 2">
            <a:hlinkClick r:id="rId2"/>
            <a:extLst>
              <a:ext uri="{FF2B5EF4-FFF2-40B4-BE49-F238E27FC236}">
                <a16:creationId xmlns:a16="http://schemas.microsoft.com/office/drawing/2014/main" id="{ED188ACB-F78B-CF3B-EDD8-87D8291EB78F}"/>
              </a:ext>
            </a:extLst>
          </p:cNvPr>
          <p:cNvSpPr txBox="1"/>
          <p:nvPr/>
        </p:nvSpPr>
        <p:spPr>
          <a:xfrm>
            <a:off x="12192000" y="656636"/>
            <a:ext cx="19228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err="1"/>
              <a:t>부자아내제인</a:t>
            </a:r>
            <a:endParaRPr lang="ko-KR" altLang="en-US" dirty="0"/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27EE134C-5DAE-5F21-2C79-05CB6055576B}"/>
              </a:ext>
            </a:extLst>
          </p:cNvPr>
          <p:cNvSpPr/>
          <p:nvPr/>
        </p:nvSpPr>
        <p:spPr>
          <a:xfrm>
            <a:off x="0" y="0"/>
            <a:ext cx="12192000" cy="489526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400" b="1" dirty="0">
                <a:solidFill>
                  <a:schemeClr val="bg1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단지분석 </a:t>
            </a:r>
            <a:r>
              <a:rPr lang="en-US" altLang="ko-KR" sz="1400" b="1" dirty="0">
                <a:solidFill>
                  <a:schemeClr val="bg1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– S-1. </a:t>
            </a:r>
            <a:r>
              <a:rPr lang="ko-KR" altLang="en-US" sz="1400" b="1" dirty="0" err="1">
                <a:solidFill>
                  <a:schemeClr val="bg1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장유동</a:t>
            </a:r>
            <a:r>
              <a:rPr lang="ko-KR" altLang="en-US" sz="1400" b="1" dirty="0">
                <a:solidFill>
                  <a:schemeClr val="bg1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 </a:t>
            </a:r>
          </a:p>
        </p:txBody>
      </p:sp>
      <p:pic>
        <p:nvPicPr>
          <p:cNvPr id="7" name="그림 6">
            <a:extLst>
              <a:ext uri="{FF2B5EF4-FFF2-40B4-BE49-F238E27FC236}">
                <a16:creationId xmlns:a16="http://schemas.microsoft.com/office/drawing/2014/main" id="{8ADE6781-377D-6C5E-30A9-5BD8402BF4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1070" y="1284189"/>
            <a:ext cx="2968047" cy="2299519"/>
          </a:xfrm>
          <a:prstGeom prst="rect">
            <a:avLst/>
          </a:prstGeom>
          <a:ln w="15875">
            <a:solidFill>
              <a:schemeClr val="tx1"/>
            </a:solidFill>
          </a:ln>
        </p:spPr>
      </p:pic>
      <p:pic>
        <p:nvPicPr>
          <p:cNvPr id="10" name="그림 9">
            <a:extLst>
              <a:ext uri="{FF2B5EF4-FFF2-40B4-BE49-F238E27FC236}">
                <a16:creationId xmlns:a16="http://schemas.microsoft.com/office/drawing/2014/main" id="{0D708586-FCD1-E711-6359-704287051EA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3284" y="3763274"/>
            <a:ext cx="2936876" cy="1246345"/>
          </a:xfrm>
          <a:prstGeom prst="rect">
            <a:avLst/>
          </a:prstGeom>
          <a:ln w="15875">
            <a:solidFill>
              <a:schemeClr val="tx1"/>
            </a:solidFill>
          </a:ln>
        </p:spPr>
      </p:pic>
      <p:graphicFrame>
        <p:nvGraphicFramePr>
          <p:cNvPr id="11" name="표 10">
            <a:extLst>
              <a:ext uri="{FF2B5EF4-FFF2-40B4-BE49-F238E27FC236}">
                <a16:creationId xmlns:a16="http://schemas.microsoft.com/office/drawing/2014/main" id="{EA6B938A-FA66-55E0-F10A-624391651CE0}"/>
              </a:ext>
            </a:extLst>
          </p:cNvPr>
          <p:cNvGraphicFramePr>
            <a:graphicFrameLocks noGrp="1"/>
          </p:cNvGraphicFramePr>
          <p:nvPr/>
        </p:nvGraphicFramePr>
        <p:xfrm>
          <a:off x="161070" y="5160152"/>
          <a:ext cx="2936876" cy="9725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9669">
                  <a:extLst>
                    <a:ext uri="{9D8B030D-6E8A-4147-A177-3AD203B41FA5}">
                      <a16:colId xmlns:a16="http://schemas.microsoft.com/office/drawing/2014/main" val="1754638359"/>
                    </a:ext>
                  </a:extLst>
                </a:gridCol>
                <a:gridCol w="989669">
                  <a:extLst>
                    <a:ext uri="{9D8B030D-6E8A-4147-A177-3AD203B41FA5}">
                      <a16:colId xmlns:a16="http://schemas.microsoft.com/office/drawing/2014/main" val="2975725959"/>
                    </a:ext>
                  </a:extLst>
                </a:gridCol>
                <a:gridCol w="957538">
                  <a:extLst>
                    <a:ext uri="{9D8B030D-6E8A-4147-A177-3AD203B41FA5}">
                      <a16:colId xmlns:a16="http://schemas.microsoft.com/office/drawing/2014/main" val="1530565623"/>
                    </a:ext>
                  </a:extLst>
                </a:gridCol>
              </a:tblGrid>
              <a:tr h="362936"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>
                          <a:solidFill>
                            <a:srgbClr val="00B0F0"/>
                          </a:solidFill>
                          <a:highlight>
                            <a:srgbClr val="FFFF00"/>
                          </a:highlight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23.11 </a:t>
                      </a:r>
                      <a:r>
                        <a:rPr lang="ko-KR" altLang="en-US" sz="1400" dirty="0">
                          <a:solidFill>
                            <a:srgbClr val="00B0F0"/>
                          </a:solidFill>
                          <a:highlight>
                            <a:srgbClr val="FFFF00"/>
                          </a:highlight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기준 네이버 호가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solidFill>
                          <a:srgbClr val="00B0F0"/>
                        </a:solidFill>
                        <a:latin typeface="경기천년제목 Bold" panose="02020803020101020101" pitchFamily="18" charset="-127"/>
                        <a:ea typeface="경기천년제목 Bold" panose="02020803020101020101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solidFill>
                          <a:srgbClr val="00B050"/>
                        </a:solidFill>
                        <a:latin typeface="경기천년제목 Bold" panose="02020803020101020101" pitchFamily="18" charset="-127"/>
                        <a:ea typeface="경기천년제목 Bold" panose="02020803020101020101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46325273"/>
                  </a:ext>
                </a:extLst>
              </a:tr>
              <a:tr h="23431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>
                          <a:solidFill>
                            <a:srgbClr val="FF0000"/>
                          </a:solidFill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매매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>
                          <a:solidFill>
                            <a:srgbClr val="0070C0"/>
                          </a:solidFill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전세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solidFill>
                            <a:schemeClr val="tx1"/>
                          </a:solidFill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전세가율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7421253"/>
                  </a:ext>
                </a:extLst>
              </a:tr>
              <a:tr h="20764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33,000</a:t>
                      </a:r>
                      <a:endParaRPr lang="ko-KR" altLang="en-US" sz="1400" dirty="0"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21,000</a:t>
                      </a:r>
                      <a:endParaRPr lang="ko-KR" altLang="en-US" sz="1400" dirty="0"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64%</a:t>
                      </a:r>
                      <a:endParaRPr lang="ko-KR" altLang="en-US" sz="1400" dirty="0"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140006"/>
                  </a:ext>
                </a:extLst>
              </a:tr>
            </a:tbl>
          </a:graphicData>
        </a:graphic>
      </p:graphicFrame>
      <p:pic>
        <p:nvPicPr>
          <p:cNvPr id="15" name="그림 14">
            <a:extLst>
              <a:ext uri="{FF2B5EF4-FFF2-40B4-BE49-F238E27FC236}">
                <a16:creationId xmlns:a16="http://schemas.microsoft.com/office/drawing/2014/main" id="{F298F3E8-1971-5AE1-AFE2-577BEE78033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9592" y="725312"/>
            <a:ext cx="2821144" cy="2625808"/>
          </a:xfrm>
          <a:prstGeom prst="rect">
            <a:avLst/>
          </a:prstGeom>
          <a:ln w="15875">
            <a:solidFill>
              <a:schemeClr val="tx1"/>
            </a:solidFill>
          </a:ln>
        </p:spPr>
      </p:pic>
      <p:pic>
        <p:nvPicPr>
          <p:cNvPr id="17" name="그림 16">
            <a:extLst>
              <a:ext uri="{FF2B5EF4-FFF2-40B4-BE49-F238E27FC236}">
                <a16:creationId xmlns:a16="http://schemas.microsoft.com/office/drawing/2014/main" id="{9100FE9A-0E90-E0BA-72DB-3808D21911F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14336" y="3515052"/>
            <a:ext cx="2730597" cy="2684217"/>
          </a:xfrm>
          <a:prstGeom prst="rect">
            <a:avLst/>
          </a:prstGeom>
          <a:ln w="15875">
            <a:solidFill>
              <a:schemeClr val="tx1"/>
            </a:solidFill>
          </a:ln>
        </p:spPr>
      </p:pic>
      <p:graphicFrame>
        <p:nvGraphicFramePr>
          <p:cNvPr id="18" name="표 24">
            <a:extLst>
              <a:ext uri="{FF2B5EF4-FFF2-40B4-BE49-F238E27FC236}">
                <a16:creationId xmlns:a16="http://schemas.microsoft.com/office/drawing/2014/main" id="{39F42226-F3E8-350F-E487-4331F64D406D}"/>
              </a:ext>
            </a:extLst>
          </p:cNvPr>
          <p:cNvGraphicFramePr>
            <a:graphicFrameLocks noGrp="1"/>
          </p:cNvGraphicFramePr>
          <p:nvPr/>
        </p:nvGraphicFramePr>
        <p:xfrm>
          <a:off x="6356351" y="781050"/>
          <a:ext cx="2797173" cy="1143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32391">
                  <a:extLst>
                    <a:ext uri="{9D8B030D-6E8A-4147-A177-3AD203B41FA5}">
                      <a16:colId xmlns:a16="http://schemas.microsoft.com/office/drawing/2014/main" val="3219045834"/>
                    </a:ext>
                  </a:extLst>
                </a:gridCol>
                <a:gridCol w="932391">
                  <a:extLst>
                    <a:ext uri="{9D8B030D-6E8A-4147-A177-3AD203B41FA5}">
                      <a16:colId xmlns:a16="http://schemas.microsoft.com/office/drawing/2014/main" val="855906887"/>
                    </a:ext>
                  </a:extLst>
                </a:gridCol>
                <a:gridCol w="932391">
                  <a:extLst>
                    <a:ext uri="{9D8B030D-6E8A-4147-A177-3AD203B41FA5}">
                      <a16:colId xmlns:a16="http://schemas.microsoft.com/office/drawing/2014/main" val="3069419114"/>
                    </a:ext>
                  </a:extLst>
                </a:gridCol>
              </a:tblGrid>
              <a:tr h="36293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solidFill>
                            <a:srgbClr val="FF0000"/>
                          </a:solidFill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환경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solidFill>
                            <a:srgbClr val="00B0F0"/>
                          </a:solidFill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학군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solidFill>
                            <a:srgbClr val="00B050"/>
                          </a:solidFill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교통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20048000"/>
                  </a:ext>
                </a:extLst>
              </a:tr>
              <a:tr h="20764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C</a:t>
                      </a:r>
                      <a:endParaRPr lang="ko-KR" altLang="en-US" dirty="0"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C</a:t>
                      </a:r>
                      <a:endParaRPr lang="ko-KR" altLang="en-US" dirty="0"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92981695"/>
                  </a:ext>
                </a:extLst>
              </a:tr>
              <a:tr h="37098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1km</a:t>
                      </a:r>
                      <a:r>
                        <a:rPr lang="ko-KR" altLang="en-US" sz="1050" dirty="0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내</a:t>
                      </a:r>
                      <a:endParaRPr lang="en-US" altLang="ko-KR" sz="1050" dirty="0"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  <a:p>
                      <a:pPr algn="ctr" latinLnBrk="1"/>
                      <a:r>
                        <a:rPr lang="ko-KR" altLang="en-US" sz="1050" dirty="0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백화점 없음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구산초</a:t>
                      </a: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21.1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명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1400" dirty="0"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82725130"/>
                  </a:ext>
                </a:extLst>
              </a:tr>
            </a:tbl>
          </a:graphicData>
        </a:graphic>
      </p:graphicFrame>
      <p:sp>
        <p:nvSpPr>
          <p:cNvPr id="19" name="직사각형 18">
            <a:extLst>
              <a:ext uri="{FF2B5EF4-FFF2-40B4-BE49-F238E27FC236}">
                <a16:creationId xmlns:a16="http://schemas.microsoft.com/office/drawing/2014/main" id="{87E578A7-268F-7772-4FDE-BFD557C1F769}"/>
              </a:ext>
            </a:extLst>
          </p:cNvPr>
          <p:cNvSpPr/>
          <p:nvPr/>
        </p:nvSpPr>
        <p:spPr>
          <a:xfrm>
            <a:off x="6372226" y="2080565"/>
            <a:ext cx="2810797" cy="160020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100" b="0" i="0" dirty="0">
                <a:solidFill>
                  <a:srgbClr val="1F1F1F"/>
                </a:solidFill>
                <a:effectLst/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옆 아파트 공사로 시끄러움</a:t>
            </a:r>
            <a:r>
              <a:rPr lang="en-US" altLang="ko-KR" sz="1100" b="0" i="0" dirty="0">
                <a:solidFill>
                  <a:srgbClr val="1F1F1F"/>
                </a:solidFill>
                <a:effectLst/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. </a:t>
            </a:r>
            <a:r>
              <a:rPr lang="ko-KR" altLang="en-US" sz="1100" b="0" i="0" dirty="0">
                <a:solidFill>
                  <a:srgbClr val="1F1F1F"/>
                </a:solidFill>
                <a:effectLst/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근처 </a:t>
            </a:r>
            <a:r>
              <a:rPr lang="en-US" altLang="ko-KR" sz="1100" b="0" i="0" dirty="0">
                <a:solidFill>
                  <a:srgbClr val="1F1F1F"/>
                </a:solidFill>
                <a:effectLst/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3</a:t>
            </a:r>
            <a:r>
              <a:rPr lang="ko-KR" altLang="en-US" sz="1100" b="0" i="0" dirty="0" err="1">
                <a:solidFill>
                  <a:srgbClr val="1F1F1F"/>
                </a:solidFill>
                <a:effectLst/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단지푸르지오</a:t>
            </a:r>
            <a:r>
              <a:rPr lang="ko-KR" altLang="en-US" sz="1100" b="0" i="0" dirty="0">
                <a:solidFill>
                  <a:srgbClr val="1F1F1F"/>
                </a:solidFill>
                <a:effectLst/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 </a:t>
            </a:r>
            <a:r>
              <a:rPr lang="ko-KR" altLang="en-US" sz="1100" b="0" i="0" dirty="0" err="1">
                <a:solidFill>
                  <a:srgbClr val="1F1F1F"/>
                </a:solidFill>
                <a:effectLst/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새로지어지고</a:t>
            </a:r>
            <a:r>
              <a:rPr lang="ko-KR" altLang="en-US" sz="1100" b="0" i="0" dirty="0">
                <a:solidFill>
                  <a:srgbClr val="1F1F1F"/>
                </a:solidFill>
                <a:effectLst/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 </a:t>
            </a:r>
            <a:r>
              <a:rPr lang="ko-KR" altLang="en-US" sz="1100" b="0" i="0" dirty="0" err="1">
                <a:solidFill>
                  <a:srgbClr val="1F1F1F"/>
                </a:solidFill>
                <a:effectLst/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있는것도</a:t>
            </a:r>
            <a:r>
              <a:rPr lang="ko-KR" altLang="en-US" sz="1100" b="0" i="0" dirty="0">
                <a:solidFill>
                  <a:srgbClr val="1F1F1F"/>
                </a:solidFill>
                <a:effectLst/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 </a:t>
            </a:r>
            <a:r>
              <a:rPr lang="ko-KR" altLang="en-US" sz="1100" b="0" i="0" dirty="0" err="1">
                <a:solidFill>
                  <a:srgbClr val="1F1F1F"/>
                </a:solidFill>
                <a:effectLst/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푸르지오</a:t>
            </a:r>
            <a:r>
              <a:rPr lang="en-US" altLang="ko-KR" sz="1100" b="0" i="0" dirty="0">
                <a:solidFill>
                  <a:srgbClr val="1F1F1F"/>
                </a:solidFill>
                <a:effectLst/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. </a:t>
            </a:r>
            <a:r>
              <a:rPr lang="ko-KR" altLang="en-US" sz="1100" b="0" i="0" dirty="0">
                <a:solidFill>
                  <a:srgbClr val="1F1F1F"/>
                </a:solidFill>
                <a:effectLst/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입주가 </a:t>
            </a:r>
            <a:r>
              <a:rPr lang="ko-KR" altLang="en-US" sz="1100" b="0" i="0" dirty="0" err="1">
                <a:solidFill>
                  <a:srgbClr val="1F1F1F"/>
                </a:solidFill>
                <a:effectLst/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시작된다고해서</a:t>
            </a:r>
            <a:r>
              <a:rPr lang="ko-KR" altLang="en-US" sz="1100" b="0" i="0" dirty="0">
                <a:solidFill>
                  <a:srgbClr val="1F1F1F"/>
                </a:solidFill>
                <a:effectLst/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 환경이 </a:t>
            </a:r>
            <a:r>
              <a:rPr lang="ko-KR" altLang="en-US" sz="1100" b="0" i="0" dirty="0" err="1">
                <a:solidFill>
                  <a:srgbClr val="1F1F1F"/>
                </a:solidFill>
                <a:effectLst/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좋아질것</a:t>
            </a:r>
            <a:r>
              <a:rPr lang="ko-KR" altLang="en-US" sz="1100" b="0" i="0" dirty="0">
                <a:solidFill>
                  <a:srgbClr val="1F1F1F"/>
                </a:solidFill>
                <a:effectLst/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 같아 보이진 않음</a:t>
            </a:r>
            <a:r>
              <a:rPr lang="en-US" altLang="ko-KR" sz="1100" b="0" i="0" dirty="0">
                <a:solidFill>
                  <a:srgbClr val="1F1F1F"/>
                </a:solidFill>
                <a:effectLst/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. </a:t>
            </a:r>
            <a:r>
              <a:rPr lang="ko-KR" altLang="en-US" sz="1100" b="0" i="0" dirty="0">
                <a:solidFill>
                  <a:srgbClr val="1F1F1F"/>
                </a:solidFill>
                <a:effectLst/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건물의 웅장한 디자인 등은 </a:t>
            </a:r>
            <a:r>
              <a:rPr lang="ko-KR" altLang="en-US" sz="1100" b="0" i="0" dirty="0" err="1">
                <a:solidFill>
                  <a:srgbClr val="1F1F1F"/>
                </a:solidFill>
                <a:effectLst/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좋아보이긴</a:t>
            </a:r>
            <a:r>
              <a:rPr lang="ko-KR" altLang="en-US" sz="1100" b="0" i="0" dirty="0">
                <a:solidFill>
                  <a:srgbClr val="1F1F1F"/>
                </a:solidFill>
                <a:effectLst/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 하지만 골목골목 축축한 </a:t>
            </a:r>
            <a:r>
              <a:rPr lang="ko-KR" altLang="en-US" sz="1100" b="0" i="0" dirty="0" err="1">
                <a:solidFill>
                  <a:srgbClr val="1F1F1F"/>
                </a:solidFill>
                <a:effectLst/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느낌등</a:t>
            </a:r>
            <a:r>
              <a:rPr lang="ko-KR" altLang="en-US" sz="1100" b="0" i="0" dirty="0">
                <a:solidFill>
                  <a:srgbClr val="1F1F1F"/>
                </a:solidFill>
                <a:effectLst/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 </a:t>
            </a:r>
            <a:r>
              <a:rPr lang="ko-KR" altLang="en-US" sz="1100" b="0" i="0" dirty="0" err="1">
                <a:solidFill>
                  <a:srgbClr val="1F1F1F"/>
                </a:solidFill>
                <a:effectLst/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별로임</a:t>
            </a:r>
            <a:r>
              <a:rPr lang="en-US" altLang="ko-KR" sz="1100" dirty="0">
                <a:solidFill>
                  <a:srgbClr val="1F1F1F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.22</a:t>
            </a:r>
            <a:r>
              <a:rPr lang="ko-KR" altLang="en-US" sz="1100" dirty="0" err="1">
                <a:solidFill>
                  <a:srgbClr val="1F1F1F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년이후로</a:t>
            </a:r>
            <a:r>
              <a:rPr lang="ko-KR" altLang="en-US" sz="1100" dirty="0">
                <a:solidFill>
                  <a:srgbClr val="1F1F1F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 전세 매매 </a:t>
            </a:r>
            <a:r>
              <a:rPr lang="ko-KR" altLang="en-US" sz="1100" dirty="0" err="1">
                <a:solidFill>
                  <a:srgbClr val="1F1F1F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흘러내리는중</a:t>
            </a:r>
            <a:r>
              <a:rPr lang="en-US" altLang="ko-KR" sz="1100" dirty="0">
                <a:solidFill>
                  <a:srgbClr val="1F1F1F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.</a:t>
            </a:r>
            <a:endParaRPr lang="en-US" altLang="ko-KR" sz="1100" dirty="0">
              <a:solidFill>
                <a:prstClr val="black"/>
              </a:solidFill>
              <a:latin typeface="이사만루체 Light" panose="00000300000000000000" pitchFamily="2" charset="-127"/>
              <a:ea typeface="이사만루체 Light" panose="00000300000000000000" pitchFamily="2" charset="-127"/>
            </a:endParaRPr>
          </a:p>
        </p:txBody>
      </p:sp>
      <p:pic>
        <p:nvPicPr>
          <p:cNvPr id="21" name="그림 20">
            <a:extLst>
              <a:ext uri="{FF2B5EF4-FFF2-40B4-BE49-F238E27FC236}">
                <a16:creationId xmlns:a16="http://schemas.microsoft.com/office/drawing/2014/main" id="{B82B11B3-FDA5-4D23-211E-78DEBC384EF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72226" y="3803061"/>
            <a:ext cx="2810797" cy="2479477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23" name="그림 22">
            <a:extLst>
              <a:ext uri="{FF2B5EF4-FFF2-40B4-BE49-F238E27FC236}">
                <a16:creationId xmlns:a16="http://schemas.microsoft.com/office/drawing/2014/main" id="{79E1C349-579A-F898-32E6-7E2C320F302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323999" y="725312"/>
            <a:ext cx="2437286" cy="5557226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272300191"/>
      </p:ext>
    </p:extLst>
  </p:cSld>
  <p:clrMapOvr>
    <a:masterClrMapping/>
  </p:clrMapOvr>
  <p:transition/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양쪽 모서리가 둥근 사각형 168"/>
          <p:cNvSpPr/>
          <p:nvPr/>
        </p:nvSpPr>
        <p:spPr>
          <a:xfrm rot="5400000">
            <a:off x="13078304" y="3303255"/>
            <a:ext cx="907577" cy="1003308"/>
          </a:xfrm>
          <a:prstGeom prst="round2SameRect">
            <a:avLst>
              <a:gd name="adj1" fmla="val 16667"/>
              <a:gd name="adj2" fmla="val 0"/>
            </a:avLst>
          </a:prstGeom>
          <a:solidFill>
            <a:schemeClr val="bg1"/>
          </a:solidFill>
          <a:ln w="28575">
            <a:solidFill>
              <a:srgbClr val="4C474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457200" marR="0" lvl="1" indent="0" algn="l" defTabSz="914400" rtl="0" eaLnBrk="1" latin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endParaRPr kumimoji="0" lang="ko-KR" altLang="en-US" sz="1000" b="0" i="0" u="none" strike="noStrike" kern="1200" cap="none" spc="0" normalizeH="0" baseline="0">
              <a:solidFill>
                <a:prstClr val="white"/>
              </a:solidFill>
              <a:effectLst/>
              <a:uLnTx/>
              <a:uFillTx/>
              <a:latin typeface="맑은 고딕"/>
              <a:ea typeface="맑은 고딕"/>
              <a:cs typeface="+mn-cs"/>
            </a:endParaRPr>
          </a:p>
        </p:txBody>
      </p:sp>
      <p:sp>
        <p:nvSpPr>
          <p:cNvPr id="168" name="직사각형 167"/>
          <p:cNvSpPr/>
          <p:nvPr/>
        </p:nvSpPr>
        <p:spPr>
          <a:xfrm>
            <a:off x="13723392" y="5009620"/>
            <a:ext cx="899605" cy="6368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r>
              <a:rPr kumimoji="0" lang="en-US" altLang="ko-KR" sz="3600" b="1" i="0" u="none" strike="noStrike" kern="1200" cap="none" spc="0" normalizeH="0" baseline="0">
                <a:solidFill>
                  <a:srgbClr val="FF8A2D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15</a:t>
            </a:r>
            <a:r>
              <a:rPr kumimoji="0" lang="en-US" altLang="ko-KR" sz="1600" b="1" i="0" u="none" strike="noStrike" kern="1200" cap="none" spc="0" normalizeH="0" baseline="0">
                <a:solidFill>
                  <a:srgbClr val="FF8A2D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%</a:t>
            </a:r>
            <a:endParaRPr kumimoji="0" lang="en-US" altLang="ko-KR" sz="1600" b="1" i="0" u="none" strike="noStrike" kern="1200" cap="none" spc="0" normalizeH="0" baseline="0">
              <a:solidFill>
                <a:srgbClr val="FF8A2D"/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173" name="직사각형 172"/>
          <p:cNvSpPr/>
          <p:nvPr/>
        </p:nvSpPr>
        <p:spPr>
          <a:xfrm>
            <a:off x="14418125" y="3481744"/>
            <a:ext cx="89960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r>
              <a:rPr kumimoji="0" lang="en-US" altLang="ko-KR" sz="3600" b="1" i="0" u="none" strike="noStrike" kern="1200" cap="none" spc="0" normalizeH="0" baseline="0">
                <a:solidFill>
                  <a:srgbClr val="FF8A2D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15</a:t>
            </a:r>
            <a:r>
              <a:rPr kumimoji="0" lang="en-US" altLang="ko-KR" sz="1600" b="1" i="0" u="none" strike="noStrike" kern="1200" cap="none" spc="0" normalizeH="0" baseline="0">
                <a:solidFill>
                  <a:srgbClr val="FF8A2D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%</a:t>
            </a:r>
            <a:endParaRPr kumimoji="0" lang="en-US" altLang="ko-KR" sz="1600" b="1" i="0" u="none" strike="noStrike" kern="1200" cap="none" spc="0" normalizeH="0" baseline="0">
              <a:solidFill>
                <a:srgbClr val="FF8A2D"/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181" name="양쪽 모서리가 둥근 사각형 180"/>
          <p:cNvSpPr/>
          <p:nvPr/>
        </p:nvSpPr>
        <p:spPr>
          <a:xfrm rot="5400000">
            <a:off x="12576649" y="4541146"/>
            <a:ext cx="907577" cy="1003308"/>
          </a:xfrm>
          <a:prstGeom prst="round2SameRect">
            <a:avLst>
              <a:gd name="adj1" fmla="val 16667"/>
              <a:gd name="adj2" fmla="val 0"/>
            </a:avLst>
          </a:prstGeom>
          <a:solidFill>
            <a:schemeClr val="bg1"/>
          </a:solidFill>
          <a:ln w="28575">
            <a:solidFill>
              <a:srgbClr val="4C474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457200" marR="0" lvl="1" indent="0" algn="l" defTabSz="914400" rtl="0" eaLnBrk="1" latin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endParaRPr kumimoji="0" lang="ko-KR" altLang="en-US" sz="1000" b="0" i="0" u="none" strike="noStrike" kern="1200" cap="none" spc="0" normalizeH="0" baseline="0">
              <a:solidFill>
                <a:prstClr val="white"/>
              </a:solidFill>
              <a:effectLst/>
              <a:uLnTx/>
              <a:uFillTx/>
              <a:latin typeface="맑은 고딕"/>
              <a:ea typeface="맑은 고딕"/>
              <a:cs typeface="+mn-cs"/>
            </a:endParaRPr>
          </a:p>
        </p:txBody>
      </p:sp>
      <p:sp>
        <p:nvSpPr>
          <p:cNvPr id="182" name="직사각형 181"/>
          <p:cNvSpPr/>
          <p:nvPr/>
        </p:nvSpPr>
        <p:spPr>
          <a:xfrm>
            <a:off x="13134142" y="2142479"/>
            <a:ext cx="89960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r>
              <a:rPr kumimoji="0" lang="en-US" altLang="ko-KR" sz="3600" b="1" i="0" u="none" strike="noStrike" kern="1200" cap="none" spc="0" normalizeH="0" baseline="0" dirty="0">
                <a:solidFill>
                  <a:srgbClr val="FF8A2D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15</a:t>
            </a:r>
            <a:r>
              <a:rPr kumimoji="0" lang="en-US" altLang="ko-KR" sz="1600" b="1" i="0" u="none" strike="noStrike" kern="1200" cap="none" spc="0" normalizeH="0" baseline="0" dirty="0">
                <a:solidFill>
                  <a:srgbClr val="FF8A2D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%</a:t>
            </a:r>
            <a:endParaRPr kumimoji="0" lang="en-US" altLang="ko-KR" sz="1600" b="1" i="0" u="none" strike="noStrike" kern="1200" cap="none" spc="0" normalizeH="0" baseline="0" dirty="0">
              <a:solidFill>
                <a:srgbClr val="FF8A2D"/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8" name="사각형: 둥근 모서리 7">
            <a:extLst>
              <a:ext uri="{FF2B5EF4-FFF2-40B4-BE49-F238E27FC236}">
                <a16:creationId xmlns:a16="http://schemas.microsoft.com/office/drawing/2014/main" id="{8F7AA2A7-55B1-E88E-F1BB-45FE35A30A85}"/>
              </a:ext>
            </a:extLst>
          </p:cNvPr>
          <p:cNvSpPr/>
          <p:nvPr/>
        </p:nvSpPr>
        <p:spPr>
          <a:xfrm>
            <a:off x="103885" y="725312"/>
            <a:ext cx="3095674" cy="408345"/>
          </a:xfrm>
          <a:prstGeom prst="round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>
                <a:solidFill>
                  <a:schemeClr val="tx1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S-1. </a:t>
            </a:r>
            <a:r>
              <a:rPr lang="ko-KR" altLang="en-US" dirty="0" err="1">
                <a:solidFill>
                  <a:schemeClr val="tx1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연지공원푸르지오</a:t>
            </a:r>
            <a:endParaRPr lang="ko-KR" altLang="en-US" dirty="0">
              <a:solidFill>
                <a:schemeClr val="tx1"/>
              </a:solidFill>
              <a:latin typeface="이사만루체 Light" panose="00000300000000000000" pitchFamily="2" charset="-127"/>
              <a:ea typeface="이사만루체 Light" panose="00000300000000000000" pitchFamily="2" charset="-127"/>
            </a:endParaRPr>
          </a:p>
        </p:txBody>
      </p:sp>
      <p:sp>
        <p:nvSpPr>
          <p:cNvPr id="3" name="TextBox 2">
            <a:hlinkClick r:id="rId2"/>
            <a:extLst>
              <a:ext uri="{FF2B5EF4-FFF2-40B4-BE49-F238E27FC236}">
                <a16:creationId xmlns:a16="http://schemas.microsoft.com/office/drawing/2014/main" id="{ED188ACB-F78B-CF3B-EDD8-87D8291EB78F}"/>
              </a:ext>
            </a:extLst>
          </p:cNvPr>
          <p:cNvSpPr txBox="1"/>
          <p:nvPr/>
        </p:nvSpPr>
        <p:spPr>
          <a:xfrm>
            <a:off x="12192000" y="656636"/>
            <a:ext cx="19228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err="1"/>
              <a:t>부자아내제인</a:t>
            </a:r>
            <a:endParaRPr lang="ko-KR" altLang="en-US" dirty="0"/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27EE134C-5DAE-5F21-2C79-05CB6055576B}"/>
              </a:ext>
            </a:extLst>
          </p:cNvPr>
          <p:cNvSpPr/>
          <p:nvPr/>
        </p:nvSpPr>
        <p:spPr>
          <a:xfrm>
            <a:off x="0" y="0"/>
            <a:ext cx="12192000" cy="489526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400" b="1" dirty="0">
                <a:solidFill>
                  <a:schemeClr val="bg1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단지분석 </a:t>
            </a:r>
            <a:r>
              <a:rPr lang="en-US" altLang="ko-KR" sz="1400" b="1" dirty="0">
                <a:solidFill>
                  <a:schemeClr val="bg1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– S-1. </a:t>
            </a:r>
            <a:r>
              <a:rPr lang="ko-KR" altLang="en-US" sz="1400" b="1" dirty="0" err="1">
                <a:solidFill>
                  <a:schemeClr val="bg1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장유동</a:t>
            </a:r>
            <a:r>
              <a:rPr lang="ko-KR" altLang="en-US" sz="1400" b="1" dirty="0">
                <a:solidFill>
                  <a:schemeClr val="bg1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 </a:t>
            </a:r>
          </a:p>
        </p:txBody>
      </p:sp>
      <p:pic>
        <p:nvPicPr>
          <p:cNvPr id="7" name="그림 6">
            <a:extLst>
              <a:ext uri="{FF2B5EF4-FFF2-40B4-BE49-F238E27FC236}">
                <a16:creationId xmlns:a16="http://schemas.microsoft.com/office/drawing/2014/main" id="{8ADE6781-377D-6C5E-30A9-5BD8402BF4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3284" y="1284189"/>
            <a:ext cx="2914662" cy="2299519"/>
          </a:xfrm>
          <a:prstGeom prst="rect">
            <a:avLst/>
          </a:prstGeom>
          <a:ln w="15875">
            <a:solidFill>
              <a:schemeClr val="tx1"/>
            </a:solidFill>
          </a:ln>
        </p:spPr>
      </p:pic>
      <p:pic>
        <p:nvPicPr>
          <p:cNvPr id="10" name="그림 9">
            <a:extLst>
              <a:ext uri="{FF2B5EF4-FFF2-40B4-BE49-F238E27FC236}">
                <a16:creationId xmlns:a16="http://schemas.microsoft.com/office/drawing/2014/main" id="{0D708586-FCD1-E711-6359-704287051EA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3284" y="3680765"/>
            <a:ext cx="2936876" cy="1260690"/>
          </a:xfrm>
          <a:prstGeom prst="rect">
            <a:avLst/>
          </a:prstGeom>
          <a:ln w="15875">
            <a:solidFill>
              <a:schemeClr val="tx1"/>
            </a:solidFill>
          </a:ln>
        </p:spPr>
      </p:pic>
      <p:graphicFrame>
        <p:nvGraphicFramePr>
          <p:cNvPr id="11" name="표 10">
            <a:extLst>
              <a:ext uri="{FF2B5EF4-FFF2-40B4-BE49-F238E27FC236}">
                <a16:creationId xmlns:a16="http://schemas.microsoft.com/office/drawing/2014/main" id="{EA6B938A-FA66-55E0-F10A-624391651CE0}"/>
              </a:ext>
            </a:extLst>
          </p:cNvPr>
          <p:cNvGraphicFramePr>
            <a:graphicFrameLocks noGrp="1"/>
          </p:cNvGraphicFramePr>
          <p:nvPr/>
        </p:nvGraphicFramePr>
        <p:xfrm>
          <a:off x="161070" y="5160152"/>
          <a:ext cx="2936876" cy="9725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9669">
                  <a:extLst>
                    <a:ext uri="{9D8B030D-6E8A-4147-A177-3AD203B41FA5}">
                      <a16:colId xmlns:a16="http://schemas.microsoft.com/office/drawing/2014/main" val="1754638359"/>
                    </a:ext>
                  </a:extLst>
                </a:gridCol>
                <a:gridCol w="989669">
                  <a:extLst>
                    <a:ext uri="{9D8B030D-6E8A-4147-A177-3AD203B41FA5}">
                      <a16:colId xmlns:a16="http://schemas.microsoft.com/office/drawing/2014/main" val="2975725959"/>
                    </a:ext>
                  </a:extLst>
                </a:gridCol>
                <a:gridCol w="957538">
                  <a:extLst>
                    <a:ext uri="{9D8B030D-6E8A-4147-A177-3AD203B41FA5}">
                      <a16:colId xmlns:a16="http://schemas.microsoft.com/office/drawing/2014/main" val="1530565623"/>
                    </a:ext>
                  </a:extLst>
                </a:gridCol>
              </a:tblGrid>
              <a:tr h="362936"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>
                          <a:solidFill>
                            <a:srgbClr val="00B0F0"/>
                          </a:solidFill>
                          <a:highlight>
                            <a:srgbClr val="FFFF00"/>
                          </a:highlight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23.11 </a:t>
                      </a:r>
                      <a:r>
                        <a:rPr lang="ko-KR" altLang="en-US" sz="1400" dirty="0">
                          <a:solidFill>
                            <a:srgbClr val="00B0F0"/>
                          </a:solidFill>
                          <a:highlight>
                            <a:srgbClr val="FFFF00"/>
                          </a:highlight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기준 네이버 호가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solidFill>
                          <a:srgbClr val="00B0F0"/>
                        </a:solidFill>
                        <a:latin typeface="경기천년제목 Bold" panose="02020803020101020101" pitchFamily="18" charset="-127"/>
                        <a:ea typeface="경기천년제목 Bold" panose="02020803020101020101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solidFill>
                          <a:srgbClr val="00B050"/>
                        </a:solidFill>
                        <a:latin typeface="경기천년제목 Bold" panose="02020803020101020101" pitchFamily="18" charset="-127"/>
                        <a:ea typeface="경기천년제목 Bold" panose="02020803020101020101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46325273"/>
                  </a:ext>
                </a:extLst>
              </a:tr>
              <a:tr h="23431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>
                          <a:solidFill>
                            <a:srgbClr val="FF0000"/>
                          </a:solidFill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매매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>
                          <a:solidFill>
                            <a:srgbClr val="0070C0"/>
                          </a:solidFill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전세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solidFill>
                            <a:schemeClr val="tx1"/>
                          </a:solidFill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전세가율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7421253"/>
                  </a:ext>
                </a:extLst>
              </a:tr>
              <a:tr h="20764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55,000</a:t>
                      </a:r>
                      <a:endParaRPr lang="ko-KR" altLang="en-US" sz="1400" dirty="0"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35,000</a:t>
                      </a:r>
                      <a:endParaRPr lang="ko-KR" altLang="en-US" sz="1400" dirty="0"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64%</a:t>
                      </a:r>
                      <a:endParaRPr lang="ko-KR" altLang="en-US" sz="1400" dirty="0"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140006"/>
                  </a:ext>
                </a:extLst>
              </a:tr>
            </a:tbl>
          </a:graphicData>
        </a:graphic>
      </p:graphicFrame>
      <p:pic>
        <p:nvPicPr>
          <p:cNvPr id="15" name="그림 14">
            <a:extLst>
              <a:ext uri="{FF2B5EF4-FFF2-40B4-BE49-F238E27FC236}">
                <a16:creationId xmlns:a16="http://schemas.microsoft.com/office/drawing/2014/main" id="{F298F3E8-1971-5AE1-AFE2-577BEE78033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9592" y="781050"/>
            <a:ext cx="2821144" cy="2561898"/>
          </a:xfrm>
          <a:prstGeom prst="rect">
            <a:avLst/>
          </a:prstGeom>
          <a:ln w="15875">
            <a:solidFill>
              <a:schemeClr val="tx1"/>
            </a:solidFill>
          </a:ln>
        </p:spPr>
      </p:pic>
      <p:pic>
        <p:nvPicPr>
          <p:cNvPr id="17" name="그림 16">
            <a:extLst>
              <a:ext uri="{FF2B5EF4-FFF2-40B4-BE49-F238E27FC236}">
                <a16:creationId xmlns:a16="http://schemas.microsoft.com/office/drawing/2014/main" id="{9100FE9A-0E90-E0BA-72DB-3808D21911F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20058" y="3515052"/>
            <a:ext cx="2719152" cy="2684217"/>
          </a:xfrm>
          <a:prstGeom prst="rect">
            <a:avLst/>
          </a:prstGeom>
          <a:ln w="15875">
            <a:solidFill>
              <a:schemeClr val="tx1"/>
            </a:solidFill>
          </a:ln>
        </p:spPr>
      </p:pic>
      <p:graphicFrame>
        <p:nvGraphicFramePr>
          <p:cNvPr id="18" name="표 24">
            <a:extLst>
              <a:ext uri="{FF2B5EF4-FFF2-40B4-BE49-F238E27FC236}">
                <a16:creationId xmlns:a16="http://schemas.microsoft.com/office/drawing/2014/main" id="{39F42226-F3E8-350F-E487-4331F64D406D}"/>
              </a:ext>
            </a:extLst>
          </p:cNvPr>
          <p:cNvGraphicFramePr>
            <a:graphicFrameLocks noGrp="1"/>
          </p:cNvGraphicFramePr>
          <p:nvPr/>
        </p:nvGraphicFramePr>
        <p:xfrm>
          <a:off x="6356351" y="781050"/>
          <a:ext cx="2797173" cy="1143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32391">
                  <a:extLst>
                    <a:ext uri="{9D8B030D-6E8A-4147-A177-3AD203B41FA5}">
                      <a16:colId xmlns:a16="http://schemas.microsoft.com/office/drawing/2014/main" val="3219045834"/>
                    </a:ext>
                  </a:extLst>
                </a:gridCol>
                <a:gridCol w="932391">
                  <a:extLst>
                    <a:ext uri="{9D8B030D-6E8A-4147-A177-3AD203B41FA5}">
                      <a16:colId xmlns:a16="http://schemas.microsoft.com/office/drawing/2014/main" val="855906887"/>
                    </a:ext>
                  </a:extLst>
                </a:gridCol>
                <a:gridCol w="932391">
                  <a:extLst>
                    <a:ext uri="{9D8B030D-6E8A-4147-A177-3AD203B41FA5}">
                      <a16:colId xmlns:a16="http://schemas.microsoft.com/office/drawing/2014/main" val="3069419114"/>
                    </a:ext>
                  </a:extLst>
                </a:gridCol>
              </a:tblGrid>
              <a:tr h="36293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solidFill>
                            <a:srgbClr val="FF0000"/>
                          </a:solidFill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환경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solidFill>
                            <a:srgbClr val="00B0F0"/>
                          </a:solidFill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학군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solidFill>
                            <a:srgbClr val="00B050"/>
                          </a:solidFill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교통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20048000"/>
                  </a:ext>
                </a:extLst>
              </a:tr>
              <a:tr h="20764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C</a:t>
                      </a:r>
                      <a:endParaRPr lang="ko-KR" altLang="en-US" dirty="0"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C</a:t>
                      </a:r>
                      <a:endParaRPr lang="ko-KR" altLang="en-US" dirty="0"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92981695"/>
                  </a:ext>
                </a:extLst>
              </a:tr>
              <a:tr h="37098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1km</a:t>
                      </a:r>
                      <a:r>
                        <a:rPr lang="ko-KR" altLang="en-US" sz="1050" dirty="0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내</a:t>
                      </a:r>
                      <a:endParaRPr lang="en-US" altLang="ko-KR" sz="1050" dirty="0"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  <a:p>
                      <a:pPr algn="ctr" latinLnBrk="1"/>
                      <a:r>
                        <a:rPr lang="ko-KR" altLang="en-US" sz="1050" dirty="0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백화점 없음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우암초</a:t>
                      </a: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19.8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명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1400" dirty="0"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82725130"/>
                  </a:ext>
                </a:extLst>
              </a:tr>
            </a:tbl>
          </a:graphicData>
        </a:graphic>
      </p:graphicFrame>
      <p:sp>
        <p:nvSpPr>
          <p:cNvPr id="19" name="직사각형 18">
            <a:extLst>
              <a:ext uri="{FF2B5EF4-FFF2-40B4-BE49-F238E27FC236}">
                <a16:creationId xmlns:a16="http://schemas.microsoft.com/office/drawing/2014/main" id="{87E578A7-268F-7772-4FDE-BFD557C1F769}"/>
              </a:ext>
            </a:extLst>
          </p:cNvPr>
          <p:cNvSpPr/>
          <p:nvPr/>
        </p:nvSpPr>
        <p:spPr>
          <a:xfrm>
            <a:off x="6372226" y="2080565"/>
            <a:ext cx="2810797" cy="160020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100" b="0" i="0" dirty="0">
                <a:solidFill>
                  <a:srgbClr val="1F1F1F"/>
                </a:solidFill>
                <a:effectLst/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외제차가 즐비함</a:t>
            </a:r>
            <a:r>
              <a:rPr lang="en-US" altLang="ko-KR" sz="1100" b="0" i="0" dirty="0">
                <a:solidFill>
                  <a:srgbClr val="1F1F1F"/>
                </a:solidFill>
                <a:effectLst/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. </a:t>
            </a:r>
            <a:r>
              <a:rPr lang="ko-KR" altLang="en-US" sz="1100" b="0" i="0" dirty="0">
                <a:solidFill>
                  <a:srgbClr val="1F1F1F"/>
                </a:solidFill>
                <a:effectLst/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지하주차장이 </a:t>
            </a:r>
            <a:r>
              <a:rPr lang="ko-KR" altLang="en-US" sz="1100" b="0" i="0" dirty="0" err="1">
                <a:solidFill>
                  <a:srgbClr val="1F1F1F"/>
                </a:solidFill>
                <a:effectLst/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삐까뻔쩍하면서</a:t>
            </a:r>
            <a:r>
              <a:rPr lang="ko-KR" altLang="en-US" sz="1100" b="0" i="0" dirty="0">
                <a:solidFill>
                  <a:srgbClr val="1F1F1F"/>
                </a:solidFill>
                <a:effectLst/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 엄청 멋있음</a:t>
            </a:r>
            <a:r>
              <a:rPr lang="en-US" altLang="ko-KR" sz="1100" b="0" i="0" dirty="0">
                <a:solidFill>
                  <a:srgbClr val="1F1F1F"/>
                </a:solidFill>
                <a:effectLst/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. </a:t>
            </a:r>
            <a:r>
              <a:rPr lang="ko-KR" altLang="en-US" sz="1100" b="0" i="0" dirty="0" err="1">
                <a:solidFill>
                  <a:srgbClr val="1F1F1F"/>
                </a:solidFill>
                <a:effectLst/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신축답게</a:t>
            </a:r>
            <a:r>
              <a:rPr lang="ko-KR" altLang="en-US" sz="1100" b="0" i="0" dirty="0">
                <a:solidFill>
                  <a:srgbClr val="1F1F1F"/>
                </a:solidFill>
                <a:effectLst/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 깔끔함</a:t>
            </a:r>
            <a:r>
              <a:rPr lang="en-US" altLang="ko-KR" sz="1100" b="0" i="0" dirty="0">
                <a:solidFill>
                  <a:srgbClr val="1F1F1F"/>
                </a:solidFill>
                <a:effectLst/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. </a:t>
            </a:r>
            <a:r>
              <a:rPr lang="ko-KR" altLang="en-US" sz="1100" b="0" i="0" dirty="0">
                <a:solidFill>
                  <a:srgbClr val="1F1F1F"/>
                </a:solidFill>
                <a:effectLst/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하지만 주변이 모두구축에 높은 언덕으로 </a:t>
            </a:r>
            <a:r>
              <a:rPr lang="ko-KR" altLang="en-US" sz="1100" b="0" i="0" dirty="0" err="1">
                <a:solidFill>
                  <a:srgbClr val="1F1F1F"/>
                </a:solidFill>
                <a:effectLst/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이루어져있음</a:t>
            </a:r>
            <a:r>
              <a:rPr lang="en-US" altLang="ko-KR" sz="1100" b="0" i="0" dirty="0">
                <a:solidFill>
                  <a:srgbClr val="1F1F1F"/>
                </a:solidFill>
                <a:effectLst/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. </a:t>
            </a:r>
            <a:r>
              <a:rPr lang="ko-KR" altLang="en-US" sz="1100" b="0" i="0" dirty="0">
                <a:solidFill>
                  <a:srgbClr val="1F1F1F"/>
                </a:solidFill>
                <a:effectLst/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아마 사람들이 터를 잡고 </a:t>
            </a:r>
            <a:r>
              <a:rPr lang="ko-KR" altLang="en-US" sz="1100" b="0" i="0" dirty="0" err="1">
                <a:solidFill>
                  <a:srgbClr val="1F1F1F"/>
                </a:solidFill>
                <a:effectLst/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살고있는</a:t>
            </a:r>
            <a:r>
              <a:rPr lang="ko-KR" altLang="en-US" sz="1100" b="0" i="0" dirty="0">
                <a:solidFill>
                  <a:srgbClr val="1F1F1F"/>
                </a:solidFill>
                <a:effectLst/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 내외동에 오로지 </a:t>
            </a:r>
            <a:r>
              <a:rPr lang="en-US" altLang="ko-KR" sz="1100" b="0" i="0" dirty="0">
                <a:solidFill>
                  <a:srgbClr val="1F1F1F"/>
                </a:solidFill>
                <a:effectLst/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1</a:t>
            </a:r>
            <a:r>
              <a:rPr lang="ko-KR" altLang="en-US" sz="1100" b="0" i="0" dirty="0">
                <a:solidFill>
                  <a:srgbClr val="1F1F1F"/>
                </a:solidFill>
                <a:effectLst/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곳의 신축이고</a:t>
            </a:r>
            <a:r>
              <a:rPr lang="en-US" altLang="ko-KR" sz="1100" b="0" i="0" dirty="0">
                <a:solidFill>
                  <a:srgbClr val="1F1F1F"/>
                </a:solidFill>
                <a:effectLst/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, </a:t>
            </a:r>
            <a:r>
              <a:rPr lang="ko-KR" altLang="en-US" sz="1100" b="0" i="0" dirty="0" err="1">
                <a:solidFill>
                  <a:srgbClr val="1F1F1F"/>
                </a:solidFill>
                <a:effectLst/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푸르지오</a:t>
            </a:r>
            <a:r>
              <a:rPr lang="ko-KR" altLang="en-US" sz="1100" b="0" i="0" dirty="0">
                <a:solidFill>
                  <a:srgbClr val="1F1F1F"/>
                </a:solidFill>
                <a:effectLst/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 이기에 인기가 </a:t>
            </a:r>
            <a:r>
              <a:rPr lang="ko-KR" altLang="en-US" sz="1100" b="0" i="0" dirty="0" err="1">
                <a:solidFill>
                  <a:srgbClr val="1F1F1F"/>
                </a:solidFill>
                <a:effectLst/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좋아보임</a:t>
            </a:r>
            <a:r>
              <a:rPr lang="en-US" altLang="ko-KR" sz="1100" b="0" i="0" dirty="0">
                <a:solidFill>
                  <a:srgbClr val="1F1F1F"/>
                </a:solidFill>
                <a:effectLst/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. </a:t>
            </a:r>
            <a:r>
              <a:rPr lang="ko-KR" altLang="en-US" sz="1100" b="0" i="0" dirty="0">
                <a:solidFill>
                  <a:srgbClr val="1F1F1F"/>
                </a:solidFill>
                <a:effectLst/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하지만 학교와의 거리 멀고</a:t>
            </a:r>
            <a:r>
              <a:rPr lang="en-US" altLang="ko-KR" sz="1100" b="0" i="0" dirty="0">
                <a:solidFill>
                  <a:srgbClr val="1F1F1F"/>
                </a:solidFill>
                <a:effectLst/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, </a:t>
            </a:r>
            <a:r>
              <a:rPr lang="ko-KR" altLang="en-US" sz="1100" b="0" i="0" dirty="0">
                <a:solidFill>
                  <a:srgbClr val="1F1F1F"/>
                </a:solidFill>
                <a:effectLst/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상권이 </a:t>
            </a:r>
            <a:r>
              <a:rPr lang="ko-KR" altLang="en-US" sz="1100" b="0" i="0" dirty="0" err="1">
                <a:solidFill>
                  <a:srgbClr val="1F1F1F"/>
                </a:solidFill>
                <a:effectLst/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가까운것도</a:t>
            </a:r>
            <a:r>
              <a:rPr lang="ko-KR" altLang="en-US" sz="1100" b="0" i="0" dirty="0">
                <a:solidFill>
                  <a:srgbClr val="1F1F1F"/>
                </a:solidFill>
                <a:effectLst/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 아님</a:t>
            </a:r>
            <a:r>
              <a:rPr lang="en-US" altLang="ko-KR" sz="1100" b="0" i="0" dirty="0">
                <a:solidFill>
                  <a:srgbClr val="1F1F1F"/>
                </a:solidFill>
                <a:effectLst/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. </a:t>
            </a:r>
            <a:r>
              <a:rPr lang="ko-KR" altLang="en-US" sz="1100" b="0" i="0" dirty="0">
                <a:solidFill>
                  <a:srgbClr val="1F1F1F"/>
                </a:solidFill>
                <a:effectLst/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삼계 또는 </a:t>
            </a:r>
            <a:r>
              <a:rPr lang="ko-KR" altLang="en-US" sz="1100" b="0" i="0" dirty="0" err="1">
                <a:solidFill>
                  <a:srgbClr val="1F1F1F"/>
                </a:solidFill>
                <a:effectLst/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율하와</a:t>
            </a:r>
            <a:r>
              <a:rPr lang="ko-KR" altLang="en-US" sz="1100" b="0" i="0" dirty="0">
                <a:solidFill>
                  <a:srgbClr val="1F1F1F"/>
                </a:solidFill>
                <a:effectLst/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 </a:t>
            </a:r>
            <a:r>
              <a:rPr lang="ko-KR" altLang="en-US" sz="1100" b="0" i="0" dirty="0" err="1">
                <a:solidFill>
                  <a:srgbClr val="1F1F1F"/>
                </a:solidFill>
                <a:effectLst/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비교했을때</a:t>
            </a:r>
            <a:r>
              <a:rPr lang="ko-KR" altLang="en-US" sz="1100" b="0" i="0" dirty="0">
                <a:solidFill>
                  <a:srgbClr val="1F1F1F"/>
                </a:solidFill>
                <a:effectLst/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 </a:t>
            </a:r>
            <a:r>
              <a:rPr lang="ko-KR" altLang="en-US" sz="1100" b="0" i="0" dirty="0" err="1">
                <a:solidFill>
                  <a:srgbClr val="1F1F1F"/>
                </a:solidFill>
                <a:effectLst/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균질한것도</a:t>
            </a:r>
            <a:r>
              <a:rPr lang="ko-KR" altLang="en-US" sz="1100" b="0" i="0" dirty="0">
                <a:solidFill>
                  <a:srgbClr val="1F1F1F"/>
                </a:solidFill>
                <a:effectLst/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 아니기에</a:t>
            </a:r>
            <a:r>
              <a:rPr lang="en-US" altLang="ko-KR" sz="1100" b="0" i="0" dirty="0">
                <a:solidFill>
                  <a:srgbClr val="1F1F1F"/>
                </a:solidFill>
                <a:effectLst/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. </a:t>
            </a:r>
            <a:r>
              <a:rPr lang="ko-KR" altLang="en-US" sz="1100" b="0" i="0" dirty="0" err="1">
                <a:solidFill>
                  <a:srgbClr val="1F1F1F"/>
                </a:solidFill>
                <a:effectLst/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연푸보단</a:t>
            </a:r>
            <a:r>
              <a:rPr lang="ko-KR" altLang="en-US" sz="1100" b="0" i="0" dirty="0">
                <a:solidFill>
                  <a:srgbClr val="1F1F1F"/>
                </a:solidFill>
                <a:effectLst/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 대안이 많아 보임</a:t>
            </a:r>
            <a:endParaRPr lang="en-US" altLang="ko-KR" sz="1100" dirty="0">
              <a:solidFill>
                <a:prstClr val="black"/>
              </a:solidFill>
              <a:latin typeface="이사만루체 Light" panose="00000300000000000000" pitchFamily="2" charset="-127"/>
              <a:ea typeface="이사만루체 Light" panose="00000300000000000000" pitchFamily="2" charset="-127"/>
            </a:endParaRPr>
          </a:p>
        </p:txBody>
      </p:sp>
      <p:pic>
        <p:nvPicPr>
          <p:cNvPr id="21" name="그림 20">
            <a:extLst>
              <a:ext uri="{FF2B5EF4-FFF2-40B4-BE49-F238E27FC236}">
                <a16:creationId xmlns:a16="http://schemas.microsoft.com/office/drawing/2014/main" id="{B82B11B3-FDA5-4D23-211E-78DEBC384EF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72226" y="3808420"/>
            <a:ext cx="2781298" cy="2479477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23" name="그림 22">
            <a:extLst>
              <a:ext uri="{FF2B5EF4-FFF2-40B4-BE49-F238E27FC236}">
                <a16:creationId xmlns:a16="http://schemas.microsoft.com/office/drawing/2014/main" id="{79E1C349-579A-F898-32E6-7E2C320F302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323999" y="781050"/>
            <a:ext cx="2437286" cy="5506847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764270728"/>
      </p:ext>
    </p:extLst>
  </p:cSld>
  <p:clrMapOvr>
    <a:masterClrMapping/>
  </p:clrMapOvr>
  <p:transition/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양쪽 모서리가 둥근 사각형 168"/>
          <p:cNvSpPr/>
          <p:nvPr/>
        </p:nvSpPr>
        <p:spPr>
          <a:xfrm rot="5400000">
            <a:off x="13078304" y="3303255"/>
            <a:ext cx="907577" cy="1003308"/>
          </a:xfrm>
          <a:prstGeom prst="round2SameRect">
            <a:avLst>
              <a:gd name="adj1" fmla="val 16667"/>
              <a:gd name="adj2" fmla="val 0"/>
            </a:avLst>
          </a:prstGeom>
          <a:solidFill>
            <a:schemeClr val="bg1"/>
          </a:solidFill>
          <a:ln w="28575">
            <a:solidFill>
              <a:srgbClr val="4C474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457200" marR="0" lvl="1" indent="0" algn="l" defTabSz="914400" rtl="0" eaLnBrk="1" latin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endParaRPr kumimoji="0" lang="ko-KR" altLang="en-US" sz="1000" b="0" i="0" u="none" strike="noStrike" kern="1200" cap="none" spc="0" normalizeH="0" baseline="0">
              <a:solidFill>
                <a:prstClr val="white"/>
              </a:solidFill>
              <a:effectLst/>
              <a:uLnTx/>
              <a:uFillTx/>
              <a:latin typeface="맑은 고딕"/>
              <a:ea typeface="맑은 고딕"/>
              <a:cs typeface="+mn-cs"/>
            </a:endParaRPr>
          </a:p>
        </p:txBody>
      </p:sp>
      <p:sp>
        <p:nvSpPr>
          <p:cNvPr id="168" name="직사각형 167"/>
          <p:cNvSpPr/>
          <p:nvPr/>
        </p:nvSpPr>
        <p:spPr>
          <a:xfrm>
            <a:off x="13723392" y="5009620"/>
            <a:ext cx="899605" cy="6368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r>
              <a:rPr kumimoji="0" lang="en-US" altLang="ko-KR" sz="3600" b="1" i="0" u="none" strike="noStrike" kern="1200" cap="none" spc="0" normalizeH="0" baseline="0">
                <a:solidFill>
                  <a:srgbClr val="FF8A2D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15</a:t>
            </a:r>
            <a:r>
              <a:rPr kumimoji="0" lang="en-US" altLang="ko-KR" sz="1600" b="1" i="0" u="none" strike="noStrike" kern="1200" cap="none" spc="0" normalizeH="0" baseline="0">
                <a:solidFill>
                  <a:srgbClr val="FF8A2D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%</a:t>
            </a:r>
            <a:endParaRPr kumimoji="0" lang="en-US" altLang="ko-KR" sz="1600" b="1" i="0" u="none" strike="noStrike" kern="1200" cap="none" spc="0" normalizeH="0" baseline="0">
              <a:solidFill>
                <a:srgbClr val="FF8A2D"/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173" name="직사각형 172"/>
          <p:cNvSpPr/>
          <p:nvPr/>
        </p:nvSpPr>
        <p:spPr>
          <a:xfrm>
            <a:off x="14418125" y="3481744"/>
            <a:ext cx="89960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r>
              <a:rPr kumimoji="0" lang="en-US" altLang="ko-KR" sz="3600" b="1" i="0" u="none" strike="noStrike" kern="1200" cap="none" spc="0" normalizeH="0" baseline="0">
                <a:solidFill>
                  <a:srgbClr val="FF8A2D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15</a:t>
            </a:r>
            <a:r>
              <a:rPr kumimoji="0" lang="en-US" altLang="ko-KR" sz="1600" b="1" i="0" u="none" strike="noStrike" kern="1200" cap="none" spc="0" normalizeH="0" baseline="0">
                <a:solidFill>
                  <a:srgbClr val="FF8A2D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%</a:t>
            </a:r>
            <a:endParaRPr kumimoji="0" lang="en-US" altLang="ko-KR" sz="1600" b="1" i="0" u="none" strike="noStrike" kern="1200" cap="none" spc="0" normalizeH="0" baseline="0">
              <a:solidFill>
                <a:srgbClr val="FF8A2D"/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181" name="양쪽 모서리가 둥근 사각형 180"/>
          <p:cNvSpPr/>
          <p:nvPr/>
        </p:nvSpPr>
        <p:spPr>
          <a:xfrm rot="5400000">
            <a:off x="12576649" y="4541146"/>
            <a:ext cx="907577" cy="1003308"/>
          </a:xfrm>
          <a:prstGeom prst="round2SameRect">
            <a:avLst>
              <a:gd name="adj1" fmla="val 16667"/>
              <a:gd name="adj2" fmla="val 0"/>
            </a:avLst>
          </a:prstGeom>
          <a:solidFill>
            <a:schemeClr val="bg1"/>
          </a:solidFill>
          <a:ln w="28575">
            <a:solidFill>
              <a:srgbClr val="4C474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457200" marR="0" lvl="1" indent="0" algn="l" defTabSz="914400" rtl="0" eaLnBrk="1" latin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endParaRPr kumimoji="0" lang="ko-KR" altLang="en-US" sz="1000" b="0" i="0" u="none" strike="noStrike" kern="1200" cap="none" spc="0" normalizeH="0" baseline="0">
              <a:solidFill>
                <a:prstClr val="white"/>
              </a:solidFill>
              <a:effectLst/>
              <a:uLnTx/>
              <a:uFillTx/>
              <a:latin typeface="맑은 고딕"/>
              <a:ea typeface="맑은 고딕"/>
              <a:cs typeface="+mn-cs"/>
            </a:endParaRPr>
          </a:p>
        </p:txBody>
      </p:sp>
      <p:sp>
        <p:nvSpPr>
          <p:cNvPr id="182" name="직사각형 181"/>
          <p:cNvSpPr/>
          <p:nvPr/>
        </p:nvSpPr>
        <p:spPr>
          <a:xfrm>
            <a:off x="13134142" y="2142479"/>
            <a:ext cx="89960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r>
              <a:rPr kumimoji="0" lang="en-US" altLang="ko-KR" sz="3600" b="1" i="0" u="none" strike="noStrike" kern="1200" cap="none" spc="0" normalizeH="0" baseline="0" dirty="0">
                <a:solidFill>
                  <a:srgbClr val="FF8A2D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15</a:t>
            </a:r>
            <a:r>
              <a:rPr kumimoji="0" lang="en-US" altLang="ko-KR" sz="1600" b="1" i="0" u="none" strike="noStrike" kern="1200" cap="none" spc="0" normalizeH="0" baseline="0" dirty="0">
                <a:solidFill>
                  <a:srgbClr val="FF8A2D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%</a:t>
            </a:r>
            <a:endParaRPr kumimoji="0" lang="en-US" altLang="ko-KR" sz="1600" b="1" i="0" u="none" strike="noStrike" kern="1200" cap="none" spc="0" normalizeH="0" baseline="0" dirty="0">
              <a:solidFill>
                <a:srgbClr val="FF8A2D"/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8" name="사각형: 둥근 모서리 7">
            <a:extLst>
              <a:ext uri="{FF2B5EF4-FFF2-40B4-BE49-F238E27FC236}">
                <a16:creationId xmlns:a16="http://schemas.microsoft.com/office/drawing/2014/main" id="{8F7AA2A7-55B1-E88E-F1BB-45FE35A30A85}"/>
              </a:ext>
            </a:extLst>
          </p:cNvPr>
          <p:cNvSpPr/>
          <p:nvPr/>
        </p:nvSpPr>
        <p:spPr>
          <a:xfrm>
            <a:off x="103885" y="725312"/>
            <a:ext cx="3095674" cy="408345"/>
          </a:xfrm>
          <a:prstGeom prst="round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>
                <a:solidFill>
                  <a:schemeClr val="tx1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S-1. </a:t>
            </a:r>
            <a:r>
              <a:rPr lang="ko-KR" altLang="en-US" dirty="0" err="1">
                <a:solidFill>
                  <a:schemeClr val="tx1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이진캐스빌</a:t>
            </a:r>
            <a:r>
              <a:rPr lang="en-US" altLang="ko-KR" dirty="0">
                <a:solidFill>
                  <a:schemeClr val="tx1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1</a:t>
            </a:r>
            <a:r>
              <a:rPr lang="ko-KR" altLang="en-US" dirty="0">
                <a:solidFill>
                  <a:schemeClr val="tx1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단지</a:t>
            </a:r>
          </a:p>
        </p:txBody>
      </p:sp>
      <p:sp>
        <p:nvSpPr>
          <p:cNvPr id="3" name="TextBox 2">
            <a:hlinkClick r:id="rId2"/>
            <a:extLst>
              <a:ext uri="{FF2B5EF4-FFF2-40B4-BE49-F238E27FC236}">
                <a16:creationId xmlns:a16="http://schemas.microsoft.com/office/drawing/2014/main" id="{ED188ACB-F78B-CF3B-EDD8-87D8291EB78F}"/>
              </a:ext>
            </a:extLst>
          </p:cNvPr>
          <p:cNvSpPr txBox="1"/>
          <p:nvPr/>
        </p:nvSpPr>
        <p:spPr>
          <a:xfrm>
            <a:off x="12192000" y="656636"/>
            <a:ext cx="19228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err="1"/>
              <a:t>부자아내제인</a:t>
            </a:r>
            <a:endParaRPr lang="ko-KR" altLang="en-US" dirty="0"/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27EE134C-5DAE-5F21-2C79-05CB6055576B}"/>
              </a:ext>
            </a:extLst>
          </p:cNvPr>
          <p:cNvSpPr/>
          <p:nvPr/>
        </p:nvSpPr>
        <p:spPr>
          <a:xfrm>
            <a:off x="0" y="0"/>
            <a:ext cx="12192000" cy="489526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400" b="1" dirty="0">
                <a:solidFill>
                  <a:schemeClr val="bg1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단지분석 </a:t>
            </a:r>
            <a:r>
              <a:rPr lang="en-US" altLang="ko-KR" sz="1400" b="1" dirty="0">
                <a:solidFill>
                  <a:schemeClr val="bg1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– S-1. </a:t>
            </a:r>
            <a:r>
              <a:rPr lang="ko-KR" altLang="en-US" sz="1400" b="1" dirty="0" err="1">
                <a:solidFill>
                  <a:schemeClr val="bg1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장유동</a:t>
            </a:r>
            <a:r>
              <a:rPr lang="ko-KR" altLang="en-US" sz="1400" b="1" dirty="0">
                <a:solidFill>
                  <a:schemeClr val="bg1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 </a:t>
            </a:r>
          </a:p>
        </p:txBody>
      </p:sp>
      <p:pic>
        <p:nvPicPr>
          <p:cNvPr id="7" name="그림 6">
            <a:extLst>
              <a:ext uri="{FF2B5EF4-FFF2-40B4-BE49-F238E27FC236}">
                <a16:creationId xmlns:a16="http://schemas.microsoft.com/office/drawing/2014/main" id="{8ADE6781-377D-6C5E-30A9-5BD8402BF4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3284" y="1284189"/>
            <a:ext cx="2864817" cy="2299519"/>
          </a:xfrm>
          <a:prstGeom prst="rect">
            <a:avLst/>
          </a:prstGeom>
          <a:ln w="15875">
            <a:solidFill>
              <a:schemeClr val="tx1"/>
            </a:solidFill>
          </a:ln>
        </p:spPr>
      </p:pic>
      <p:pic>
        <p:nvPicPr>
          <p:cNvPr id="10" name="그림 9">
            <a:extLst>
              <a:ext uri="{FF2B5EF4-FFF2-40B4-BE49-F238E27FC236}">
                <a16:creationId xmlns:a16="http://schemas.microsoft.com/office/drawing/2014/main" id="{0D708586-FCD1-E711-6359-704287051EA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3284" y="3808419"/>
            <a:ext cx="2936876" cy="1105325"/>
          </a:xfrm>
          <a:prstGeom prst="rect">
            <a:avLst/>
          </a:prstGeom>
          <a:ln w="15875">
            <a:solidFill>
              <a:schemeClr val="tx1"/>
            </a:solidFill>
          </a:ln>
        </p:spPr>
      </p:pic>
      <p:graphicFrame>
        <p:nvGraphicFramePr>
          <p:cNvPr id="11" name="표 10">
            <a:extLst>
              <a:ext uri="{FF2B5EF4-FFF2-40B4-BE49-F238E27FC236}">
                <a16:creationId xmlns:a16="http://schemas.microsoft.com/office/drawing/2014/main" id="{EA6B938A-FA66-55E0-F10A-624391651CE0}"/>
              </a:ext>
            </a:extLst>
          </p:cNvPr>
          <p:cNvGraphicFramePr>
            <a:graphicFrameLocks noGrp="1"/>
          </p:cNvGraphicFramePr>
          <p:nvPr/>
        </p:nvGraphicFramePr>
        <p:xfrm>
          <a:off x="161070" y="5160152"/>
          <a:ext cx="2936876" cy="9725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9669">
                  <a:extLst>
                    <a:ext uri="{9D8B030D-6E8A-4147-A177-3AD203B41FA5}">
                      <a16:colId xmlns:a16="http://schemas.microsoft.com/office/drawing/2014/main" val="1754638359"/>
                    </a:ext>
                  </a:extLst>
                </a:gridCol>
                <a:gridCol w="989669">
                  <a:extLst>
                    <a:ext uri="{9D8B030D-6E8A-4147-A177-3AD203B41FA5}">
                      <a16:colId xmlns:a16="http://schemas.microsoft.com/office/drawing/2014/main" val="2975725959"/>
                    </a:ext>
                  </a:extLst>
                </a:gridCol>
                <a:gridCol w="957538">
                  <a:extLst>
                    <a:ext uri="{9D8B030D-6E8A-4147-A177-3AD203B41FA5}">
                      <a16:colId xmlns:a16="http://schemas.microsoft.com/office/drawing/2014/main" val="1530565623"/>
                    </a:ext>
                  </a:extLst>
                </a:gridCol>
              </a:tblGrid>
              <a:tr h="362936"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>
                          <a:solidFill>
                            <a:srgbClr val="00B0F0"/>
                          </a:solidFill>
                          <a:highlight>
                            <a:srgbClr val="FFFF00"/>
                          </a:highlight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23.11 </a:t>
                      </a:r>
                      <a:r>
                        <a:rPr lang="ko-KR" altLang="en-US" sz="1400" dirty="0">
                          <a:solidFill>
                            <a:srgbClr val="00B0F0"/>
                          </a:solidFill>
                          <a:highlight>
                            <a:srgbClr val="FFFF00"/>
                          </a:highlight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기준 네이버 호가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solidFill>
                          <a:srgbClr val="00B0F0"/>
                        </a:solidFill>
                        <a:latin typeface="경기천년제목 Bold" panose="02020803020101020101" pitchFamily="18" charset="-127"/>
                        <a:ea typeface="경기천년제목 Bold" panose="02020803020101020101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solidFill>
                          <a:srgbClr val="00B050"/>
                        </a:solidFill>
                        <a:latin typeface="경기천년제목 Bold" panose="02020803020101020101" pitchFamily="18" charset="-127"/>
                        <a:ea typeface="경기천년제목 Bold" panose="02020803020101020101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46325273"/>
                  </a:ext>
                </a:extLst>
              </a:tr>
              <a:tr h="23431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>
                          <a:solidFill>
                            <a:srgbClr val="FF0000"/>
                          </a:solidFill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매매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>
                          <a:solidFill>
                            <a:srgbClr val="0070C0"/>
                          </a:solidFill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전세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solidFill>
                            <a:schemeClr val="tx1"/>
                          </a:solidFill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전세가율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7421253"/>
                  </a:ext>
                </a:extLst>
              </a:tr>
              <a:tr h="20764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34,000</a:t>
                      </a:r>
                      <a:endParaRPr lang="ko-KR" altLang="en-US" sz="1400" dirty="0"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25,000</a:t>
                      </a:r>
                      <a:endParaRPr lang="ko-KR" altLang="en-US" sz="1400" dirty="0"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74%</a:t>
                      </a:r>
                      <a:endParaRPr lang="ko-KR" altLang="en-US" sz="1400" dirty="0"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140006"/>
                  </a:ext>
                </a:extLst>
              </a:tr>
            </a:tbl>
          </a:graphicData>
        </a:graphic>
      </p:graphicFrame>
      <p:pic>
        <p:nvPicPr>
          <p:cNvPr id="15" name="그림 14">
            <a:extLst>
              <a:ext uri="{FF2B5EF4-FFF2-40B4-BE49-F238E27FC236}">
                <a16:creationId xmlns:a16="http://schemas.microsoft.com/office/drawing/2014/main" id="{F298F3E8-1971-5AE1-AFE2-577BEE78033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9592" y="868218"/>
            <a:ext cx="2821144" cy="2474730"/>
          </a:xfrm>
          <a:prstGeom prst="rect">
            <a:avLst/>
          </a:prstGeom>
          <a:ln w="15875">
            <a:solidFill>
              <a:schemeClr val="tx1"/>
            </a:solidFill>
          </a:ln>
        </p:spPr>
      </p:pic>
      <p:pic>
        <p:nvPicPr>
          <p:cNvPr id="17" name="그림 16">
            <a:extLst>
              <a:ext uri="{FF2B5EF4-FFF2-40B4-BE49-F238E27FC236}">
                <a16:creationId xmlns:a16="http://schemas.microsoft.com/office/drawing/2014/main" id="{9100FE9A-0E90-E0BA-72DB-3808D21911F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40381" y="3515052"/>
            <a:ext cx="2678506" cy="2684217"/>
          </a:xfrm>
          <a:prstGeom prst="rect">
            <a:avLst/>
          </a:prstGeom>
          <a:ln w="15875">
            <a:solidFill>
              <a:schemeClr val="tx1"/>
            </a:solidFill>
          </a:ln>
        </p:spPr>
      </p:pic>
      <p:graphicFrame>
        <p:nvGraphicFramePr>
          <p:cNvPr id="18" name="표 24">
            <a:extLst>
              <a:ext uri="{FF2B5EF4-FFF2-40B4-BE49-F238E27FC236}">
                <a16:creationId xmlns:a16="http://schemas.microsoft.com/office/drawing/2014/main" id="{39F42226-F3E8-350F-E487-4331F64D406D}"/>
              </a:ext>
            </a:extLst>
          </p:cNvPr>
          <p:cNvGraphicFramePr>
            <a:graphicFrameLocks noGrp="1"/>
          </p:cNvGraphicFramePr>
          <p:nvPr/>
        </p:nvGraphicFramePr>
        <p:xfrm>
          <a:off x="6356351" y="781050"/>
          <a:ext cx="2797173" cy="1143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32391">
                  <a:extLst>
                    <a:ext uri="{9D8B030D-6E8A-4147-A177-3AD203B41FA5}">
                      <a16:colId xmlns:a16="http://schemas.microsoft.com/office/drawing/2014/main" val="3219045834"/>
                    </a:ext>
                  </a:extLst>
                </a:gridCol>
                <a:gridCol w="932391">
                  <a:extLst>
                    <a:ext uri="{9D8B030D-6E8A-4147-A177-3AD203B41FA5}">
                      <a16:colId xmlns:a16="http://schemas.microsoft.com/office/drawing/2014/main" val="855906887"/>
                    </a:ext>
                  </a:extLst>
                </a:gridCol>
                <a:gridCol w="932391">
                  <a:extLst>
                    <a:ext uri="{9D8B030D-6E8A-4147-A177-3AD203B41FA5}">
                      <a16:colId xmlns:a16="http://schemas.microsoft.com/office/drawing/2014/main" val="3069419114"/>
                    </a:ext>
                  </a:extLst>
                </a:gridCol>
              </a:tblGrid>
              <a:tr h="36293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solidFill>
                            <a:srgbClr val="FF0000"/>
                          </a:solidFill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환경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solidFill>
                            <a:srgbClr val="00B0F0"/>
                          </a:solidFill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학군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solidFill>
                            <a:srgbClr val="00B050"/>
                          </a:solidFill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교통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20048000"/>
                  </a:ext>
                </a:extLst>
              </a:tr>
              <a:tr h="20764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C</a:t>
                      </a:r>
                      <a:endParaRPr lang="ko-KR" altLang="en-US" dirty="0"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C</a:t>
                      </a:r>
                      <a:endParaRPr lang="ko-KR" altLang="en-US" dirty="0"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92981695"/>
                  </a:ext>
                </a:extLst>
              </a:tr>
              <a:tr h="37098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1km</a:t>
                      </a:r>
                      <a:r>
                        <a:rPr lang="ko-KR" altLang="en-US" sz="1050" dirty="0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내</a:t>
                      </a:r>
                      <a:endParaRPr lang="en-US" altLang="ko-KR" sz="1050" dirty="0"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  <a:p>
                      <a:pPr algn="ctr" latinLnBrk="1"/>
                      <a:r>
                        <a:rPr lang="ko-KR" altLang="en-US" sz="1050" dirty="0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백화점 없음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구지초</a:t>
                      </a: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23.3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명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1400" dirty="0"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82725130"/>
                  </a:ext>
                </a:extLst>
              </a:tr>
            </a:tbl>
          </a:graphicData>
        </a:graphic>
      </p:graphicFrame>
      <p:sp>
        <p:nvSpPr>
          <p:cNvPr id="19" name="직사각형 18">
            <a:extLst>
              <a:ext uri="{FF2B5EF4-FFF2-40B4-BE49-F238E27FC236}">
                <a16:creationId xmlns:a16="http://schemas.microsoft.com/office/drawing/2014/main" id="{87E578A7-268F-7772-4FDE-BFD557C1F769}"/>
              </a:ext>
            </a:extLst>
          </p:cNvPr>
          <p:cNvSpPr/>
          <p:nvPr/>
        </p:nvSpPr>
        <p:spPr>
          <a:xfrm>
            <a:off x="6372226" y="2080565"/>
            <a:ext cx="2810797" cy="160020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100" b="0" i="0" dirty="0" err="1">
                <a:solidFill>
                  <a:srgbClr val="1F1F1F"/>
                </a:solidFill>
                <a:effectLst/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연푸</a:t>
            </a:r>
            <a:r>
              <a:rPr lang="ko-KR" altLang="en-US" sz="1100" b="0" i="0" dirty="0">
                <a:solidFill>
                  <a:srgbClr val="1F1F1F"/>
                </a:solidFill>
                <a:effectLst/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 </a:t>
            </a:r>
            <a:r>
              <a:rPr lang="ko-KR" altLang="en-US" sz="1100" b="0" i="0" dirty="0" err="1">
                <a:solidFill>
                  <a:srgbClr val="1F1F1F"/>
                </a:solidFill>
                <a:effectLst/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옆이라는것으로도</a:t>
            </a:r>
            <a:r>
              <a:rPr lang="ko-KR" altLang="en-US" sz="1100" b="0" i="0" dirty="0">
                <a:solidFill>
                  <a:srgbClr val="1F1F1F"/>
                </a:solidFill>
                <a:effectLst/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 사람들의 조금의 수요는 있지 않을까 </a:t>
            </a:r>
            <a:r>
              <a:rPr lang="ko-KR" altLang="en-US" sz="1100" b="0" i="0" dirty="0" err="1">
                <a:solidFill>
                  <a:srgbClr val="1F1F1F"/>
                </a:solidFill>
                <a:effectLst/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하는생각</a:t>
            </a:r>
            <a:r>
              <a:rPr lang="en-US" altLang="ko-KR" sz="1100" b="0" i="0" dirty="0">
                <a:solidFill>
                  <a:srgbClr val="1F1F1F"/>
                </a:solidFill>
                <a:effectLst/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. </a:t>
            </a:r>
            <a:r>
              <a:rPr lang="ko-KR" altLang="en-US" sz="1100" b="0" i="0" dirty="0">
                <a:solidFill>
                  <a:srgbClr val="1F1F1F"/>
                </a:solidFill>
                <a:effectLst/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겉으로도 나쁘지 </a:t>
            </a:r>
            <a:r>
              <a:rPr lang="ko-KR" altLang="en-US" sz="1100" b="0" i="0" dirty="0" err="1">
                <a:solidFill>
                  <a:srgbClr val="1F1F1F"/>
                </a:solidFill>
                <a:effectLst/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않아보임</a:t>
            </a:r>
            <a:r>
              <a:rPr lang="en-US" altLang="ko-KR" sz="1100" b="0" i="0" dirty="0">
                <a:solidFill>
                  <a:srgbClr val="1F1F1F"/>
                </a:solidFill>
                <a:effectLst/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. </a:t>
            </a:r>
            <a:r>
              <a:rPr lang="ko-KR" altLang="en-US" sz="1100" b="0" i="0" dirty="0">
                <a:solidFill>
                  <a:srgbClr val="1F1F1F"/>
                </a:solidFill>
                <a:effectLst/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색상이 </a:t>
            </a:r>
            <a:r>
              <a:rPr lang="ko-KR" altLang="en-US" sz="1100" b="0" i="0" dirty="0" err="1">
                <a:solidFill>
                  <a:srgbClr val="1F1F1F"/>
                </a:solidFill>
                <a:effectLst/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연푸색이랑</a:t>
            </a:r>
            <a:r>
              <a:rPr lang="ko-KR" altLang="en-US" sz="1100" b="0" i="0" dirty="0">
                <a:solidFill>
                  <a:srgbClr val="1F1F1F"/>
                </a:solidFill>
                <a:effectLst/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 비슷해서 </a:t>
            </a:r>
            <a:r>
              <a:rPr lang="ko-KR" altLang="en-US" sz="1100" b="0" i="0" dirty="0" err="1">
                <a:solidFill>
                  <a:srgbClr val="1F1F1F"/>
                </a:solidFill>
                <a:effectLst/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언뜻보면</a:t>
            </a:r>
            <a:r>
              <a:rPr lang="ko-KR" altLang="en-US" sz="1100" b="0" i="0" dirty="0">
                <a:solidFill>
                  <a:srgbClr val="1F1F1F"/>
                </a:solidFill>
                <a:effectLst/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 </a:t>
            </a:r>
            <a:r>
              <a:rPr lang="ko-KR" altLang="en-US" sz="1100" b="0" i="0" dirty="0" err="1">
                <a:solidFill>
                  <a:srgbClr val="1F1F1F"/>
                </a:solidFill>
                <a:effectLst/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비슷해보임</a:t>
            </a:r>
            <a:r>
              <a:rPr lang="en-US" altLang="ko-KR" sz="1100" b="0" i="0" dirty="0">
                <a:solidFill>
                  <a:srgbClr val="1F1F1F"/>
                </a:solidFill>
                <a:effectLst/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. </a:t>
            </a:r>
            <a:r>
              <a:rPr lang="ko-KR" altLang="en-US" sz="1100" dirty="0">
                <a:solidFill>
                  <a:srgbClr val="1F1F1F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깔끔하지만</a:t>
            </a:r>
            <a:r>
              <a:rPr lang="en-US" altLang="ko-KR" sz="1100" dirty="0">
                <a:solidFill>
                  <a:srgbClr val="1F1F1F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, </a:t>
            </a:r>
            <a:r>
              <a:rPr lang="ko-KR" altLang="en-US" sz="1100" dirty="0">
                <a:solidFill>
                  <a:srgbClr val="1F1F1F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언덕에 </a:t>
            </a:r>
            <a:r>
              <a:rPr lang="ko-KR" altLang="en-US" sz="1100" dirty="0" err="1">
                <a:solidFill>
                  <a:srgbClr val="1F1F1F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있다보니</a:t>
            </a:r>
            <a:r>
              <a:rPr lang="ko-KR" altLang="en-US" sz="1100" dirty="0">
                <a:solidFill>
                  <a:srgbClr val="1F1F1F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 너무 </a:t>
            </a:r>
            <a:r>
              <a:rPr lang="ko-KR" altLang="en-US" sz="1100" dirty="0" err="1">
                <a:solidFill>
                  <a:srgbClr val="1F1F1F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빡세다</a:t>
            </a:r>
            <a:r>
              <a:rPr lang="ko-KR" altLang="en-US" sz="1100" dirty="0">
                <a:solidFill>
                  <a:srgbClr val="1F1F1F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 </a:t>
            </a:r>
            <a:r>
              <a:rPr lang="ko-KR" altLang="en-US" sz="1100" dirty="0" err="1">
                <a:solidFill>
                  <a:srgbClr val="1F1F1F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ㅠㅠ</a:t>
            </a:r>
            <a:r>
              <a:rPr lang="en-US" altLang="ko-KR" sz="1100" dirty="0">
                <a:solidFill>
                  <a:srgbClr val="1F1F1F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. </a:t>
            </a:r>
            <a:r>
              <a:rPr lang="ko-KR" altLang="en-US" sz="1100" dirty="0" err="1">
                <a:solidFill>
                  <a:srgbClr val="1F1F1F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연푸가</a:t>
            </a:r>
            <a:r>
              <a:rPr lang="ko-KR" altLang="en-US" sz="1100" dirty="0">
                <a:solidFill>
                  <a:srgbClr val="1F1F1F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 비싸다면 대안이 </a:t>
            </a:r>
            <a:r>
              <a:rPr lang="ko-KR" altLang="en-US" sz="1100" dirty="0" err="1">
                <a:solidFill>
                  <a:srgbClr val="1F1F1F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될수있을듯함</a:t>
            </a:r>
            <a:r>
              <a:rPr lang="en-US" altLang="ko-KR" sz="1100" dirty="0">
                <a:solidFill>
                  <a:srgbClr val="1F1F1F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. </a:t>
            </a:r>
            <a:r>
              <a:rPr lang="ko-KR" altLang="en-US" sz="1100" dirty="0">
                <a:solidFill>
                  <a:srgbClr val="1F1F1F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전세 유지 잘되고 있음</a:t>
            </a:r>
            <a:r>
              <a:rPr lang="en-US" altLang="ko-KR" sz="1100" dirty="0">
                <a:solidFill>
                  <a:srgbClr val="1F1F1F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.</a:t>
            </a:r>
            <a:endParaRPr lang="en-US" altLang="ko-KR" sz="1100" dirty="0">
              <a:solidFill>
                <a:prstClr val="black"/>
              </a:solidFill>
              <a:latin typeface="이사만루체 Light" panose="00000300000000000000" pitchFamily="2" charset="-127"/>
              <a:ea typeface="이사만루체 Light" panose="00000300000000000000" pitchFamily="2" charset="-127"/>
            </a:endParaRPr>
          </a:p>
        </p:txBody>
      </p:sp>
      <p:pic>
        <p:nvPicPr>
          <p:cNvPr id="21" name="그림 20">
            <a:extLst>
              <a:ext uri="{FF2B5EF4-FFF2-40B4-BE49-F238E27FC236}">
                <a16:creationId xmlns:a16="http://schemas.microsoft.com/office/drawing/2014/main" id="{B82B11B3-FDA5-4D23-211E-78DEBC384EF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56350" y="3808420"/>
            <a:ext cx="2797173" cy="2479477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23" name="그림 22">
            <a:extLst>
              <a:ext uri="{FF2B5EF4-FFF2-40B4-BE49-F238E27FC236}">
                <a16:creationId xmlns:a16="http://schemas.microsoft.com/office/drawing/2014/main" id="{79E1C349-579A-F898-32E6-7E2C320F302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323999" y="781050"/>
            <a:ext cx="2437286" cy="5506847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302754861"/>
      </p:ext>
    </p:extLst>
  </p:cSld>
  <p:clrMapOvr>
    <a:masterClrMapping/>
  </p:clrMapOvr>
  <p:transition/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양쪽 모서리가 둥근 사각형 168"/>
          <p:cNvSpPr/>
          <p:nvPr/>
        </p:nvSpPr>
        <p:spPr>
          <a:xfrm rot="5400000">
            <a:off x="13078304" y="3303255"/>
            <a:ext cx="907577" cy="1003308"/>
          </a:xfrm>
          <a:prstGeom prst="round2SameRect">
            <a:avLst>
              <a:gd name="adj1" fmla="val 16667"/>
              <a:gd name="adj2" fmla="val 0"/>
            </a:avLst>
          </a:prstGeom>
          <a:solidFill>
            <a:schemeClr val="bg1"/>
          </a:solidFill>
          <a:ln w="28575">
            <a:solidFill>
              <a:srgbClr val="4C474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457200" marR="0" lvl="1" indent="0" algn="l" defTabSz="914400" rtl="0" eaLnBrk="1" latin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endParaRPr kumimoji="0" lang="ko-KR" altLang="en-US" sz="1000" b="0" i="0" u="none" strike="noStrike" kern="1200" cap="none" spc="0" normalizeH="0" baseline="0">
              <a:solidFill>
                <a:prstClr val="white"/>
              </a:solidFill>
              <a:effectLst/>
              <a:uLnTx/>
              <a:uFillTx/>
              <a:latin typeface="맑은 고딕"/>
              <a:ea typeface="맑은 고딕"/>
              <a:cs typeface="+mn-cs"/>
            </a:endParaRPr>
          </a:p>
        </p:txBody>
      </p:sp>
      <p:sp>
        <p:nvSpPr>
          <p:cNvPr id="168" name="직사각형 167"/>
          <p:cNvSpPr/>
          <p:nvPr/>
        </p:nvSpPr>
        <p:spPr>
          <a:xfrm>
            <a:off x="13723392" y="5009620"/>
            <a:ext cx="899605" cy="6368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r>
              <a:rPr kumimoji="0" lang="en-US" altLang="ko-KR" sz="3600" b="1" i="0" u="none" strike="noStrike" kern="1200" cap="none" spc="0" normalizeH="0" baseline="0">
                <a:solidFill>
                  <a:srgbClr val="FF8A2D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15</a:t>
            </a:r>
            <a:r>
              <a:rPr kumimoji="0" lang="en-US" altLang="ko-KR" sz="1600" b="1" i="0" u="none" strike="noStrike" kern="1200" cap="none" spc="0" normalizeH="0" baseline="0">
                <a:solidFill>
                  <a:srgbClr val="FF8A2D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%</a:t>
            </a:r>
            <a:endParaRPr kumimoji="0" lang="en-US" altLang="ko-KR" sz="1600" b="1" i="0" u="none" strike="noStrike" kern="1200" cap="none" spc="0" normalizeH="0" baseline="0">
              <a:solidFill>
                <a:srgbClr val="FF8A2D"/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173" name="직사각형 172"/>
          <p:cNvSpPr/>
          <p:nvPr/>
        </p:nvSpPr>
        <p:spPr>
          <a:xfrm>
            <a:off x="14418125" y="3481744"/>
            <a:ext cx="89960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r>
              <a:rPr kumimoji="0" lang="en-US" altLang="ko-KR" sz="3600" b="1" i="0" u="none" strike="noStrike" kern="1200" cap="none" spc="0" normalizeH="0" baseline="0">
                <a:solidFill>
                  <a:srgbClr val="FF8A2D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15</a:t>
            </a:r>
            <a:r>
              <a:rPr kumimoji="0" lang="en-US" altLang="ko-KR" sz="1600" b="1" i="0" u="none" strike="noStrike" kern="1200" cap="none" spc="0" normalizeH="0" baseline="0">
                <a:solidFill>
                  <a:srgbClr val="FF8A2D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%</a:t>
            </a:r>
            <a:endParaRPr kumimoji="0" lang="en-US" altLang="ko-KR" sz="1600" b="1" i="0" u="none" strike="noStrike" kern="1200" cap="none" spc="0" normalizeH="0" baseline="0">
              <a:solidFill>
                <a:srgbClr val="FF8A2D"/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181" name="양쪽 모서리가 둥근 사각형 180"/>
          <p:cNvSpPr/>
          <p:nvPr/>
        </p:nvSpPr>
        <p:spPr>
          <a:xfrm rot="5400000">
            <a:off x="12576649" y="4541146"/>
            <a:ext cx="907577" cy="1003308"/>
          </a:xfrm>
          <a:prstGeom prst="round2SameRect">
            <a:avLst>
              <a:gd name="adj1" fmla="val 16667"/>
              <a:gd name="adj2" fmla="val 0"/>
            </a:avLst>
          </a:prstGeom>
          <a:solidFill>
            <a:schemeClr val="bg1"/>
          </a:solidFill>
          <a:ln w="28575">
            <a:solidFill>
              <a:srgbClr val="4C474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457200" marR="0" lvl="1" indent="0" algn="l" defTabSz="914400" rtl="0" eaLnBrk="1" latin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endParaRPr kumimoji="0" lang="ko-KR" altLang="en-US" sz="1000" b="0" i="0" u="none" strike="noStrike" kern="1200" cap="none" spc="0" normalizeH="0" baseline="0">
              <a:solidFill>
                <a:prstClr val="white"/>
              </a:solidFill>
              <a:effectLst/>
              <a:uLnTx/>
              <a:uFillTx/>
              <a:latin typeface="맑은 고딕"/>
              <a:ea typeface="맑은 고딕"/>
              <a:cs typeface="+mn-cs"/>
            </a:endParaRPr>
          </a:p>
        </p:txBody>
      </p:sp>
      <p:sp>
        <p:nvSpPr>
          <p:cNvPr id="182" name="직사각형 181"/>
          <p:cNvSpPr/>
          <p:nvPr/>
        </p:nvSpPr>
        <p:spPr>
          <a:xfrm>
            <a:off x="13134142" y="2142479"/>
            <a:ext cx="89960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r>
              <a:rPr kumimoji="0" lang="en-US" altLang="ko-KR" sz="3600" b="1" i="0" u="none" strike="noStrike" kern="1200" cap="none" spc="0" normalizeH="0" baseline="0" dirty="0">
                <a:solidFill>
                  <a:srgbClr val="FF8A2D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15</a:t>
            </a:r>
            <a:r>
              <a:rPr kumimoji="0" lang="en-US" altLang="ko-KR" sz="1600" b="1" i="0" u="none" strike="noStrike" kern="1200" cap="none" spc="0" normalizeH="0" baseline="0" dirty="0">
                <a:solidFill>
                  <a:srgbClr val="FF8A2D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%</a:t>
            </a:r>
            <a:endParaRPr kumimoji="0" lang="en-US" altLang="ko-KR" sz="1600" b="1" i="0" u="none" strike="noStrike" kern="1200" cap="none" spc="0" normalizeH="0" baseline="0" dirty="0">
              <a:solidFill>
                <a:srgbClr val="FF8A2D"/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8" name="사각형: 둥근 모서리 7">
            <a:extLst>
              <a:ext uri="{FF2B5EF4-FFF2-40B4-BE49-F238E27FC236}">
                <a16:creationId xmlns:a16="http://schemas.microsoft.com/office/drawing/2014/main" id="{8F7AA2A7-55B1-E88E-F1BB-45FE35A30A85}"/>
              </a:ext>
            </a:extLst>
          </p:cNvPr>
          <p:cNvSpPr/>
          <p:nvPr/>
        </p:nvSpPr>
        <p:spPr>
          <a:xfrm>
            <a:off x="103885" y="725312"/>
            <a:ext cx="3095674" cy="408345"/>
          </a:xfrm>
          <a:prstGeom prst="round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>
                <a:solidFill>
                  <a:schemeClr val="tx1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S-1. </a:t>
            </a:r>
            <a:r>
              <a:rPr lang="ko-KR" altLang="en-US" dirty="0" err="1">
                <a:solidFill>
                  <a:schemeClr val="tx1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이진캐스빌</a:t>
            </a:r>
            <a:r>
              <a:rPr lang="en-US" altLang="ko-KR" dirty="0">
                <a:solidFill>
                  <a:schemeClr val="tx1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2</a:t>
            </a:r>
            <a:r>
              <a:rPr lang="ko-KR" altLang="en-US" dirty="0">
                <a:solidFill>
                  <a:schemeClr val="tx1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단지</a:t>
            </a:r>
          </a:p>
        </p:txBody>
      </p:sp>
      <p:sp>
        <p:nvSpPr>
          <p:cNvPr id="3" name="TextBox 2">
            <a:hlinkClick r:id="rId2"/>
            <a:extLst>
              <a:ext uri="{FF2B5EF4-FFF2-40B4-BE49-F238E27FC236}">
                <a16:creationId xmlns:a16="http://schemas.microsoft.com/office/drawing/2014/main" id="{ED188ACB-F78B-CF3B-EDD8-87D8291EB78F}"/>
              </a:ext>
            </a:extLst>
          </p:cNvPr>
          <p:cNvSpPr txBox="1"/>
          <p:nvPr/>
        </p:nvSpPr>
        <p:spPr>
          <a:xfrm>
            <a:off x="12192000" y="656636"/>
            <a:ext cx="19228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err="1"/>
              <a:t>부자아내제인</a:t>
            </a:r>
            <a:endParaRPr lang="ko-KR" altLang="en-US" dirty="0"/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27EE134C-5DAE-5F21-2C79-05CB6055576B}"/>
              </a:ext>
            </a:extLst>
          </p:cNvPr>
          <p:cNvSpPr/>
          <p:nvPr/>
        </p:nvSpPr>
        <p:spPr>
          <a:xfrm>
            <a:off x="0" y="0"/>
            <a:ext cx="12192000" cy="489526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400" b="1" dirty="0">
                <a:solidFill>
                  <a:schemeClr val="bg1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단지분석 </a:t>
            </a:r>
            <a:r>
              <a:rPr lang="en-US" altLang="ko-KR" sz="1400" b="1" dirty="0">
                <a:solidFill>
                  <a:schemeClr val="bg1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– S-1. </a:t>
            </a:r>
            <a:r>
              <a:rPr lang="ko-KR" altLang="en-US" sz="1400" b="1" dirty="0" err="1">
                <a:solidFill>
                  <a:schemeClr val="bg1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장유동</a:t>
            </a:r>
            <a:r>
              <a:rPr lang="ko-KR" altLang="en-US" sz="1400" b="1" dirty="0">
                <a:solidFill>
                  <a:schemeClr val="bg1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 </a:t>
            </a:r>
          </a:p>
        </p:txBody>
      </p:sp>
      <p:pic>
        <p:nvPicPr>
          <p:cNvPr id="7" name="그림 6">
            <a:extLst>
              <a:ext uri="{FF2B5EF4-FFF2-40B4-BE49-F238E27FC236}">
                <a16:creationId xmlns:a16="http://schemas.microsoft.com/office/drawing/2014/main" id="{8ADE6781-377D-6C5E-30A9-5BD8402BF4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3284" y="1284189"/>
            <a:ext cx="2936876" cy="2299519"/>
          </a:xfrm>
          <a:prstGeom prst="rect">
            <a:avLst/>
          </a:prstGeom>
          <a:ln w="15875">
            <a:solidFill>
              <a:schemeClr val="tx1"/>
            </a:solidFill>
          </a:ln>
        </p:spPr>
      </p:pic>
      <p:pic>
        <p:nvPicPr>
          <p:cNvPr id="10" name="그림 9">
            <a:extLst>
              <a:ext uri="{FF2B5EF4-FFF2-40B4-BE49-F238E27FC236}">
                <a16:creationId xmlns:a16="http://schemas.microsoft.com/office/drawing/2014/main" id="{0D708586-FCD1-E711-6359-704287051EA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3284" y="3731489"/>
            <a:ext cx="2936876" cy="1209966"/>
          </a:xfrm>
          <a:prstGeom prst="rect">
            <a:avLst/>
          </a:prstGeom>
          <a:ln w="15875">
            <a:solidFill>
              <a:schemeClr val="tx1"/>
            </a:solidFill>
          </a:ln>
        </p:spPr>
      </p:pic>
      <p:graphicFrame>
        <p:nvGraphicFramePr>
          <p:cNvPr id="11" name="표 10">
            <a:extLst>
              <a:ext uri="{FF2B5EF4-FFF2-40B4-BE49-F238E27FC236}">
                <a16:creationId xmlns:a16="http://schemas.microsoft.com/office/drawing/2014/main" id="{EA6B938A-FA66-55E0-F10A-624391651CE0}"/>
              </a:ext>
            </a:extLst>
          </p:cNvPr>
          <p:cNvGraphicFramePr>
            <a:graphicFrameLocks noGrp="1"/>
          </p:cNvGraphicFramePr>
          <p:nvPr/>
        </p:nvGraphicFramePr>
        <p:xfrm>
          <a:off x="161070" y="5160152"/>
          <a:ext cx="2936876" cy="9725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9669">
                  <a:extLst>
                    <a:ext uri="{9D8B030D-6E8A-4147-A177-3AD203B41FA5}">
                      <a16:colId xmlns:a16="http://schemas.microsoft.com/office/drawing/2014/main" val="1754638359"/>
                    </a:ext>
                  </a:extLst>
                </a:gridCol>
                <a:gridCol w="989669">
                  <a:extLst>
                    <a:ext uri="{9D8B030D-6E8A-4147-A177-3AD203B41FA5}">
                      <a16:colId xmlns:a16="http://schemas.microsoft.com/office/drawing/2014/main" val="2975725959"/>
                    </a:ext>
                  </a:extLst>
                </a:gridCol>
                <a:gridCol w="957538">
                  <a:extLst>
                    <a:ext uri="{9D8B030D-6E8A-4147-A177-3AD203B41FA5}">
                      <a16:colId xmlns:a16="http://schemas.microsoft.com/office/drawing/2014/main" val="1530565623"/>
                    </a:ext>
                  </a:extLst>
                </a:gridCol>
              </a:tblGrid>
              <a:tr h="362936"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>
                          <a:solidFill>
                            <a:srgbClr val="00B0F0"/>
                          </a:solidFill>
                          <a:highlight>
                            <a:srgbClr val="FFFF00"/>
                          </a:highlight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23.11 </a:t>
                      </a:r>
                      <a:r>
                        <a:rPr lang="ko-KR" altLang="en-US" sz="1400" dirty="0">
                          <a:solidFill>
                            <a:srgbClr val="00B0F0"/>
                          </a:solidFill>
                          <a:highlight>
                            <a:srgbClr val="FFFF00"/>
                          </a:highlight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기준 네이버 호가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solidFill>
                          <a:srgbClr val="00B0F0"/>
                        </a:solidFill>
                        <a:latin typeface="경기천년제목 Bold" panose="02020803020101020101" pitchFamily="18" charset="-127"/>
                        <a:ea typeface="경기천년제목 Bold" panose="02020803020101020101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solidFill>
                          <a:srgbClr val="00B050"/>
                        </a:solidFill>
                        <a:latin typeface="경기천년제목 Bold" panose="02020803020101020101" pitchFamily="18" charset="-127"/>
                        <a:ea typeface="경기천년제목 Bold" panose="02020803020101020101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46325273"/>
                  </a:ext>
                </a:extLst>
              </a:tr>
              <a:tr h="23431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>
                          <a:solidFill>
                            <a:srgbClr val="FF0000"/>
                          </a:solidFill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매매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>
                          <a:solidFill>
                            <a:srgbClr val="0070C0"/>
                          </a:solidFill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전세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solidFill>
                            <a:schemeClr val="tx1"/>
                          </a:solidFill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전세가율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7421253"/>
                  </a:ext>
                </a:extLst>
              </a:tr>
              <a:tr h="20764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32,000</a:t>
                      </a:r>
                      <a:endParaRPr lang="ko-KR" altLang="en-US" sz="1400" dirty="0"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23,000</a:t>
                      </a:r>
                      <a:endParaRPr lang="ko-KR" altLang="en-US" sz="1400" dirty="0"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72%</a:t>
                      </a:r>
                      <a:endParaRPr lang="ko-KR" altLang="en-US" sz="1400" dirty="0"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140006"/>
                  </a:ext>
                </a:extLst>
              </a:tr>
            </a:tbl>
          </a:graphicData>
        </a:graphic>
      </p:graphicFrame>
      <p:pic>
        <p:nvPicPr>
          <p:cNvPr id="15" name="그림 14">
            <a:extLst>
              <a:ext uri="{FF2B5EF4-FFF2-40B4-BE49-F238E27FC236}">
                <a16:creationId xmlns:a16="http://schemas.microsoft.com/office/drawing/2014/main" id="{F298F3E8-1971-5AE1-AFE2-577BEE78033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9592" y="781050"/>
            <a:ext cx="2821144" cy="2570070"/>
          </a:xfrm>
          <a:prstGeom prst="rect">
            <a:avLst/>
          </a:prstGeom>
          <a:ln w="15875">
            <a:solidFill>
              <a:schemeClr val="tx1"/>
            </a:solidFill>
          </a:ln>
        </p:spPr>
      </p:pic>
      <p:pic>
        <p:nvPicPr>
          <p:cNvPr id="17" name="그림 16">
            <a:extLst>
              <a:ext uri="{FF2B5EF4-FFF2-40B4-BE49-F238E27FC236}">
                <a16:creationId xmlns:a16="http://schemas.microsoft.com/office/drawing/2014/main" id="{9100FE9A-0E90-E0BA-72DB-3808D21911F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40381" y="3535041"/>
            <a:ext cx="2678506" cy="2644239"/>
          </a:xfrm>
          <a:prstGeom prst="rect">
            <a:avLst/>
          </a:prstGeom>
          <a:ln w="15875">
            <a:solidFill>
              <a:schemeClr val="tx1"/>
            </a:solidFill>
          </a:ln>
        </p:spPr>
      </p:pic>
      <p:graphicFrame>
        <p:nvGraphicFramePr>
          <p:cNvPr id="18" name="표 24">
            <a:extLst>
              <a:ext uri="{FF2B5EF4-FFF2-40B4-BE49-F238E27FC236}">
                <a16:creationId xmlns:a16="http://schemas.microsoft.com/office/drawing/2014/main" id="{39F42226-F3E8-350F-E487-4331F64D406D}"/>
              </a:ext>
            </a:extLst>
          </p:cNvPr>
          <p:cNvGraphicFramePr>
            <a:graphicFrameLocks noGrp="1"/>
          </p:cNvGraphicFramePr>
          <p:nvPr/>
        </p:nvGraphicFramePr>
        <p:xfrm>
          <a:off x="6356351" y="781050"/>
          <a:ext cx="2797173" cy="1143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32391">
                  <a:extLst>
                    <a:ext uri="{9D8B030D-6E8A-4147-A177-3AD203B41FA5}">
                      <a16:colId xmlns:a16="http://schemas.microsoft.com/office/drawing/2014/main" val="3219045834"/>
                    </a:ext>
                  </a:extLst>
                </a:gridCol>
                <a:gridCol w="932391">
                  <a:extLst>
                    <a:ext uri="{9D8B030D-6E8A-4147-A177-3AD203B41FA5}">
                      <a16:colId xmlns:a16="http://schemas.microsoft.com/office/drawing/2014/main" val="855906887"/>
                    </a:ext>
                  </a:extLst>
                </a:gridCol>
                <a:gridCol w="932391">
                  <a:extLst>
                    <a:ext uri="{9D8B030D-6E8A-4147-A177-3AD203B41FA5}">
                      <a16:colId xmlns:a16="http://schemas.microsoft.com/office/drawing/2014/main" val="3069419114"/>
                    </a:ext>
                  </a:extLst>
                </a:gridCol>
              </a:tblGrid>
              <a:tr h="28503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solidFill>
                            <a:srgbClr val="FF0000"/>
                          </a:solidFill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환경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solidFill>
                            <a:srgbClr val="00B0F0"/>
                          </a:solidFill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학군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solidFill>
                            <a:srgbClr val="00B050"/>
                          </a:solidFill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교통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20048000"/>
                  </a:ext>
                </a:extLst>
              </a:tr>
              <a:tr h="28503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C</a:t>
                      </a:r>
                      <a:endParaRPr lang="ko-KR" altLang="en-US" dirty="0"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C</a:t>
                      </a:r>
                      <a:endParaRPr lang="ko-KR" altLang="en-US" dirty="0"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92981695"/>
                  </a:ext>
                </a:extLst>
              </a:tr>
              <a:tr h="32066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1km</a:t>
                      </a:r>
                      <a:r>
                        <a:rPr lang="ko-KR" altLang="en-US" sz="1050" dirty="0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내</a:t>
                      </a:r>
                      <a:endParaRPr lang="en-US" altLang="ko-KR" sz="1050" dirty="0"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  <a:p>
                      <a:pPr algn="ctr" latinLnBrk="1"/>
                      <a:r>
                        <a:rPr lang="ko-KR" altLang="en-US" sz="1050" dirty="0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백화점 없음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구지초</a:t>
                      </a: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23.3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명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1400" dirty="0"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82725130"/>
                  </a:ext>
                </a:extLst>
              </a:tr>
            </a:tbl>
          </a:graphicData>
        </a:graphic>
      </p:graphicFrame>
      <p:sp>
        <p:nvSpPr>
          <p:cNvPr id="19" name="직사각형 18">
            <a:extLst>
              <a:ext uri="{FF2B5EF4-FFF2-40B4-BE49-F238E27FC236}">
                <a16:creationId xmlns:a16="http://schemas.microsoft.com/office/drawing/2014/main" id="{87E578A7-268F-7772-4FDE-BFD557C1F769}"/>
              </a:ext>
            </a:extLst>
          </p:cNvPr>
          <p:cNvSpPr/>
          <p:nvPr/>
        </p:nvSpPr>
        <p:spPr>
          <a:xfrm>
            <a:off x="6372226" y="1924050"/>
            <a:ext cx="2810797" cy="2001405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100" b="0" i="0" dirty="0">
                <a:solidFill>
                  <a:srgbClr val="1F1F1F"/>
                </a:solidFill>
                <a:effectLst/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언덕에 </a:t>
            </a:r>
            <a:r>
              <a:rPr lang="ko-KR" altLang="en-US" sz="1100" b="0" i="0" dirty="0" err="1">
                <a:solidFill>
                  <a:srgbClr val="1F1F1F"/>
                </a:solidFill>
                <a:effectLst/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있다보니</a:t>
            </a:r>
            <a:r>
              <a:rPr lang="ko-KR" altLang="en-US" sz="1100" b="0" i="0" dirty="0">
                <a:solidFill>
                  <a:srgbClr val="1F1F1F"/>
                </a:solidFill>
                <a:effectLst/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 계단식 구조로 </a:t>
            </a:r>
            <a:r>
              <a:rPr lang="ko-KR" altLang="en-US" sz="1100" b="0" i="0" dirty="0" err="1">
                <a:solidFill>
                  <a:srgbClr val="1F1F1F"/>
                </a:solidFill>
                <a:effectLst/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엘베를</a:t>
            </a:r>
            <a:r>
              <a:rPr lang="ko-KR" altLang="en-US" sz="1100" b="0" i="0" dirty="0">
                <a:solidFill>
                  <a:srgbClr val="1F1F1F"/>
                </a:solidFill>
                <a:effectLst/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 타고 이동을 </a:t>
            </a:r>
            <a:r>
              <a:rPr lang="ko-KR" altLang="en-US" sz="1100" b="0" i="0" dirty="0" err="1">
                <a:solidFill>
                  <a:srgbClr val="1F1F1F"/>
                </a:solidFill>
                <a:effectLst/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해야한다</a:t>
            </a:r>
            <a:r>
              <a:rPr lang="en-US" altLang="ko-KR" sz="1100" b="0" i="0" dirty="0">
                <a:solidFill>
                  <a:srgbClr val="1F1F1F"/>
                </a:solidFill>
                <a:effectLst/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. </a:t>
            </a:r>
            <a:r>
              <a:rPr lang="ko-KR" altLang="en-US" sz="1100" b="0" i="0" dirty="0" err="1">
                <a:solidFill>
                  <a:srgbClr val="1F1F1F"/>
                </a:solidFill>
                <a:effectLst/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동간거리가</a:t>
            </a:r>
            <a:r>
              <a:rPr lang="ko-KR" altLang="en-US" sz="1100" b="0" i="0" dirty="0">
                <a:solidFill>
                  <a:srgbClr val="1F1F1F"/>
                </a:solidFill>
                <a:effectLst/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 좁진 않지만 </a:t>
            </a:r>
            <a:r>
              <a:rPr lang="ko-KR" altLang="en-US" sz="1100" b="0" i="0" dirty="0" err="1">
                <a:solidFill>
                  <a:srgbClr val="1F1F1F"/>
                </a:solidFill>
                <a:effectLst/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웬지</a:t>
            </a:r>
            <a:r>
              <a:rPr lang="ko-KR" altLang="en-US" sz="1100" b="0" i="0" dirty="0">
                <a:solidFill>
                  <a:srgbClr val="1F1F1F"/>
                </a:solidFill>
                <a:effectLst/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 모르게 답답한 느낌이 남</a:t>
            </a:r>
            <a:r>
              <a:rPr lang="en-US" altLang="ko-KR" sz="1100" b="0" i="0" dirty="0">
                <a:solidFill>
                  <a:srgbClr val="1F1F1F"/>
                </a:solidFill>
                <a:effectLst/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. </a:t>
            </a:r>
            <a:r>
              <a:rPr lang="ko-KR" altLang="en-US" sz="1100" b="0" i="0" dirty="0" err="1">
                <a:solidFill>
                  <a:srgbClr val="1F1F1F"/>
                </a:solidFill>
                <a:effectLst/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공원쪽으로</a:t>
            </a:r>
            <a:r>
              <a:rPr lang="ko-KR" altLang="en-US" sz="1100" b="0" i="0" dirty="0">
                <a:solidFill>
                  <a:srgbClr val="1F1F1F"/>
                </a:solidFill>
                <a:effectLst/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 </a:t>
            </a:r>
            <a:r>
              <a:rPr lang="ko-KR" altLang="en-US" sz="1100" b="0" i="0" dirty="0" err="1">
                <a:solidFill>
                  <a:srgbClr val="1F1F1F"/>
                </a:solidFill>
                <a:effectLst/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뻥뷰와</a:t>
            </a:r>
            <a:r>
              <a:rPr lang="ko-KR" altLang="en-US" sz="1100" b="0" i="0" dirty="0">
                <a:solidFill>
                  <a:srgbClr val="1F1F1F"/>
                </a:solidFill>
                <a:effectLst/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 </a:t>
            </a:r>
            <a:r>
              <a:rPr lang="ko-KR" altLang="en-US" sz="1100" b="0" i="0" dirty="0" err="1">
                <a:solidFill>
                  <a:srgbClr val="1F1F1F"/>
                </a:solidFill>
                <a:effectLst/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단지뷰의</a:t>
            </a:r>
            <a:r>
              <a:rPr lang="ko-KR" altLang="en-US" sz="1100" b="0" i="0" dirty="0">
                <a:solidFill>
                  <a:srgbClr val="1F1F1F"/>
                </a:solidFill>
                <a:effectLst/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 가격차이가 크게 날듯하다</a:t>
            </a:r>
            <a:r>
              <a:rPr lang="en-US" altLang="ko-KR" sz="1100" b="0" i="0" dirty="0">
                <a:solidFill>
                  <a:srgbClr val="1F1F1F"/>
                </a:solidFill>
                <a:effectLst/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. </a:t>
            </a:r>
            <a:r>
              <a:rPr lang="ko-KR" altLang="en-US" sz="1100" dirty="0" err="1">
                <a:solidFill>
                  <a:srgbClr val="1F1F1F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푸르지오</a:t>
            </a:r>
            <a:r>
              <a:rPr lang="ko-KR" altLang="en-US" sz="1100" dirty="0">
                <a:solidFill>
                  <a:srgbClr val="1F1F1F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 대안으로 나쁘지 </a:t>
            </a:r>
            <a:r>
              <a:rPr lang="ko-KR" altLang="en-US" sz="1100" dirty="0" err="1">
                <a:solidFill>
                  <a:srgbClr val="1F1F1F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않을듯</a:t>
            </a:r>
            <a:r>
              <a:rPr lang="en-US" altLang="ko-KR" sz="1100" dirty="0">
                <a:solidFill>
                  <a:srgbClr val="1F1F1F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. </a:t>
            </a:r>
            <a:r>
              <a:rPr lang="ko-KR" altLang="en-US" sz="1100" dirty="0">
                <a:solidFill>
                  <a:srgbClr val="1F1F1F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초등학교가 큰길을 </a:t>
            </a:r>
            <a:r>
              <a:rPr lang="ko-KR" altLang="en-US" sz="1100" dirty="0" err="1">
                <a:solidFill>
                  <a:srgbClr val="1F1F1F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건너야하지만</a:t>
            </a:r>
            <a:r>
              <a:rPr lang="ko-KR" altLang="en-US" sz="1100" dirty="0">
                <a:solidFill>
                  <a:srgbClr val="1F1F1F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 제일 근처에 있고</a:t>
            </a:r>
            <a:r>
              <a:rPr lang="en-US" altLang="ko-KR" sz="1100" dirty="0">
                <a:solidFill>
                  <a:srgbClr val="1F1F1F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, </a:t>
            </a:r>
            <a:r>
              <a:rPr lang="ko-KR" altLang="en-US" sz="1100" dirty="0">
                <a:solidFill>
                  <a:srgbClr val="1F1F1F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주변에서 가장 최신식이다</a:t>
            </a:r>
            <a:r>
              <a:rPr lang="en-US" altLang="ko-KR" sz="1100" dirty="0">
                <a:solidFill>
                  <a:srgbClr val="1F1F1F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. </a:t>
            </a:r>
            <a:r>
              <a:rPr lang="ko-KR" altLang="en-US" sz="1100" dirty="0">
                <a:solidFill>
                  <a:srgbClr val="1F1F1F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그래서 전세가 많이 </a:t>
            </a:r>
            <a:r>
              <a:rPr lang="ko-KR" altLang="en-US" sz="1100" dirty="0" err="1">
                <a:solidFill>
                  <a:srgbClr val="1F1F1F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안빠지고</a:t>
            </a:r>
            <a:r>
              <a:rPr lang="ko-KR" altLang="en-US" sz="1100" dirty="0">
                <a:solidFill>
                  <a:srgbClr val="1F1F1F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 유지되고 </a:t>
            </a:r>
            <a:r>
              <a:rPr lang="ko-KR" altLang="en-US" sz="1100" dirty="0" err="1">
                <a:solidFill>
                  <a:srgbClr val="1F1F1F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있는중</a:t>
            </a:r>
            <a:r>
              <a:rPr lang="en-US" altLang="ko-KR" sz="1100" dirty="0">
                <a:solidFill>
                  <a:srgbClr val="1F1F1F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. </a:t>
            </a:r>
            <a:r>
              <a:rPr lang="ko-KR" altLang="en-US" sz="1100" dirty="0" err="1">
                <a:solidFill>
                  <a:srgbClr val="1F1F1F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이런걸보면</a:t>
            </a:r>
            <a:r>
              <a:rPr lang="ko-KR" altLang="en-US" sz="1100" dirty="0">
                <a:solidFill>
                  <a:srgbClr val="1F1F1F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 </a:t>
            </a:r>
            <a:r>
              <a:rPr lang="ko-KR" altLang="en-US" sz="1100" dirty="0" err="1">
                <a:solidFill>
                  <a:srgbClr val="1F1F1F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한라비발디센텀의</a:t>
            </a:r>
            <a:r>
              <a:rPr lang="ko-KR" altLang="en-US" sz="1100" dirty="0">
                <a:solidFill>
                  <a:srgbClr val="1F1F1F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 입주가 </a:t>
            </a:r>
            <a:r>
              <a:rPr lang="ko-KR" altLang="en-US" sz="1100" dirty="0" err="1">
                <a:solidFill>
                  <a:srgbClr val="1F1F1F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있었을떄고</a:t>
            </a:r>
            <a:r>
              <a:rPr lang="ko-KR" altLang="en-US" sz="1100" dirty="0">
                <a:solidFill>
                  <a:srgbClr val="1F1F1F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 크게 많이 </a:t>
            </a:r>
            <a:r>
              <a:rPr lang="ko-KR" altLang="en-US" sz="1100" dirty="0" err="1">
                <a:solidFill>
                  <a:srgbClr val="1F1F1F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흘들리지</a:t>
            </a:r>
            <a:r>
              <a:rPr lang="ko-KR" altLang="en-US" sz="1100" dirty="0">
                <a:solidFill>
                  <a:srgbClr val="1F1F1F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 않았던걸 보아</a:t>
            </a:r>
            <a:r>
              <a:rPr lang="en-US" altLang="ko-KR" sz="1100" dirty="0">
                <a:solidFill>
                  <a:srgbClr val="1F1F1F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, </a:t>
            </a:r>
            <a:r>
              <a:rPr lang="ko-KR" altLang="en-US" sz="1100" dirty="0">
                <a:solidFill>
                  <a:srgbClr val="1F1F1F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북부동과 내외동의 약간의 단절이 예상됨</a:t>
            </a:r>
            <a:endParaRPr lang="en-US" altLang="ko-KR" sz="1100" dirty="0">
              <a:solidFill>
                <a:prstClr val="black"/>
              </a:solidFill>
              <a:latin typeface="이사만루체 Light" panose="00000300000000000000" pitchFamily="2" charset="-127"/>
              <a:ea typeface="이사만루체 Light" panose="00000300000000000000" pitchFamily="2" charset="-127"/>
            </a:endParaRPr>
          </a:p>
        </p:txBody>
      </p:sp>
      <p:pic>
        <p:nvPicPr>
          <p:cNvPr id="21" name="그림 20">
            <a:extLst>
              <a:ext uri="{FF2B5EF4-FFF2-40B4-BE49-F238E27FC236}">
                <a16:creationId xmlns:a16="http://schemas.microsoft.com/office/drawing/2014/main" id="{B82B11B3-FDA5-4D23-211E-78DEBC384EF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72226" y="4054764"/>
            <a:ext cx="2781298" cy="2233133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23" name="그림 22">
            <a:extLst>
              <a:ext uri="{FF2B5EF4-FFF2-40B4-BE49-F238E27FC236}">
                <a16:creationId xmlns:a16="http://schemas.microsoft.com/office/drawing/2014/main" id="{79E1C349-579A-F898-32E6-7E2C320F302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323999" y="781050"/>
            <a:ext cx="2437286" cy="5506847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671149876"/>
      </p:ext>
    </p:extLst>
  </p:cSld>
  <p:clrMapOvr>
    <a:masterClrMapping/>
  </p:clrMapOvr>
  <p:transition/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양쪽 모서리가 둥근 사각형 168"/>
          <p:cNvSpPr/>
          <p:nvPr/>
        </p:nvSpPr>
        <p:spPr>
          <a:xfrm rot="5400000">
            <a:off x="13078304" y="3303255"/>
            <a:ext cx="907577" cy="1003308"/>
          </a:xfrm>
          <a:prstGeom prst="round2SameRect">
            <a:avLst>
              <a:gd name="adj1" fmla="val 16667"/>
              <a:gd name="adj2" fmla="val 0"/>
            </a:avLst>
          </a:prstGeom>
          <a:solidFill>
            <a:schemeClr val="bg1"/>
          </a:solidFill>
          <a:ln w="28575">
            <a:solidFill>
              <a:srgbClr val="4C474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457200" marR="0" lvl="1" indent="0" algn="l" defTabSz="914400" rtl="0" eaLnBrk="1" latin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endParaRPr kumimoji="0" lang="ko-KR" altLang="en-US" sz="1000" b="0" i="0" u="none" strike="noStrike" kern="1200" cap="none" spc="0" normalizeH="0" baseline="0">
              <a:solidFill>
                <a:prstClr val="white"/>
              </a:solidFill>
              <a:effectLst/>
              <a:uLnTx/>
              <a:uFillTx/>
              <a:latin typeface="맑은 고딕"/>
              <a:ea typeface="맑은 고딕"/>
              <a:cs typeface="+mn-cs"/>
            </a:endParaRPr>
          </a:p>
        </p:txBody>
      </p:sp>
      <p:sp>
        <p:nvSpPr>
          <p:cNvPr id="168" name="직사각형 167"/>
          <p:cNvSpPr/>
          <p:nvPr/>
        </p:nvSpPr>
        <p:spPr>
          <a:xfrm>
            <a:off x="13723392" y="5009620"/>
            <a:ext cx="899605" cy="6368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r>
              <a:rPr kumimoji="0" lang="en-US" altLang="ko-KR" sz="3600" b="1" i="0" u="none" strike="noStrike" kern="1200" cap="none" spc="0" normalizeH="0" baseline="0">
                <a:solidFill>
                  <a:srgbClr val="FF8A2D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15</a:t>
            </a:r>
            <a:r>
              <a:rPr kumimoji="0" lang="en-US" altLang="ko-KR" sz="1600" b="1" i="0" u="none" strike="noStrike" kern="1200" cap="none" spc="0" normalizeH="0" baseline="0">
                <a:solidFill>
                  <a:srgbClr val="FF8A2D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%</a:t>
            </a:r>
            <a:endParaRPr kumimoji="0" lang="en-US" altLang="ko-KR" sz="1600" b="1" i="0" u="none" strike="noStrike" kern="1200" cap="none" spc="0" normalizeH="0" baseline="0">
              <a:solidFill>
                <a:srgbClr val="FF8A2D"/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173" name="직사각형 172"/>
          <p:cNvSpPr/>
          <p:nvPr/>
        </p:nvSpPr>
        <p:spPr>
          <a:xfrm>
            <a:off x="14418125" y="3481744"/>
            <a:ext cx="89960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r>
              <a:rPr kumimoji="0" lang="en-US" altLang="ko-KR" sz="3600" b="1" i="0" u="none" strike="noStrike" kern="1200" cap="none" spc="0" normalizeH="0" baseline="0">
                <a:solidFill>
                  <a:srgbClr val="FF8A2D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15</a:t>
            </a:r>
            <a:r>
              <a:rPr kumimoji="0" lang="en-US" altLang="ko-KR" sz="1600" b="1" i="0" u="none" strike="noStrike" kern="1200" cap="none" spc="0" normalizeH="0" baseline="0">
                <a:solidFill>
                  <a:srgbClr val="FF8A2D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%</a:t>
            </a:r>
            <a:endParaRPr kumimoji="0" lang="en-US" altLang="ko-KR" sz="1600" b="1" i="0" u="none" strike="noStrike" kern="1200" cap="none" spc="0" normalizeH="0" baseline="0">
              <a:solidFill>
                <a:srgbClr val="FF8A2D"/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181" name="양쪽 모서리가 둥근 사각형 180"/>
          <p:cNvSpPr/>
          <p:nvPr/>
        </p:nvSpPr>
        <p:spPr>
          <a:xfrm rot="5400000">
            <a:off x="12576649" y="4541146"/>
            <a:ext cx="907577" cy="1003308"/>
          </a:xfrm>
          <a:prstGeom prst="round2SameRect">
            <a:avLst>
              <a:gd name="adj1" fmla="val 16667"/>
              <a:gd name="adj2" fmla="val 0"/>
            </a:avLst>
          </a:prstGeom>
          <a:solidFill>
            <a:schemeClr val="bg1"/>
          </a:solidFill>
          <a:ln w="28575">
            <a:solidFill>
              <a:srgbClr val="4C474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457200" marR="0" lvl="1" indent="0" algn="l" defTabSz="914400" rtl="0" eaLnBrk="1" latin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endParaRPr kumimoji="0" lang="ko-KR" altLang="en-US" sz="1000" b="0" i="0" u="none" strike="noStrike" kern="1200" cap="none" spc="0" normalizeH="0" baseline="0">
              <a:solidFill>
                <a:prstClr val="white"/>
              </a:solidFill>
              <a:effectLst/>
              <a:uLnTx/>
              <a:uFillTx/>
              <a:latin typeface="맑은 고딕"/>
              <a:ea typeface="맑은 고딕"/>
              <a:cs typeface="+mn-cs"/>
            </a:endParaRPr>
          </a:p>
        </p:txBody>
      </p:sp>
      <p:sp>
        <p:nvSpPr>
          <p:cNvPr id="182" name="직사각형 181"/>
          <p:cNvSpPr/>
          <p:nvPr/>
        </p:nvSpPr>
        <p:spPr>
          <a:xfrm>
            <a:off x="13134142" y="2142479"/>
            <a:ext cx="89960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r>
              <a:rPr kumimoji="0" lang="en-US" altLang="ko-KR" sz="3600" b="1" i="0" u="none" strike="noStrike" kern="1200" cap="none" spc="0" normalizeH="0" baseline="0" dirty="0">
                <a:solidFill>
                  <a:srgbClr val="FF8A2D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15</a:t>
            </a:r>
            <a:r>
              <a:rPr kumimoji="0" lang="en-US" altLang="ko-KR" sz="1600" b="1" i="0" u="none" strike="noStrike" kern="1200" cap="none" spc="0" normalizeH="0" baseline="0" dirty="0">
                <a:solidFill>
                  <a:srgbClr val="FF8A2D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%</a:t>
            </a:r>
            <a:endParaRPr kumimoji="0" lang="en-US" altLang="ko-KR" sz="1600" b="1" i="0" u="none" strike="noStrike" kern="1200" cap="none" spc="0" normalizeH="0" baseline="0" dirty="0">
              <a:solidFill>
                <a:srgbClr val="FF8A2D"/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8" name="사각형: 둥근 모서리 7">
            <a:extLst>
              <a:ext uri="{FF2B5EF4-FFF2-40B4-BE49-F238E27FC236}">
                <a16:creationId xmlns:a16="http://schemas.microsoft.com/office/drawing/2014/main" id="{8F7AA2A7-55B1-E88E-F1BB-45FE35A30A85}"/>
              </a:ext>
            </a:extLst>
          </p:cNvPr>
          <p:cNvSpPr/>
          <p:nvPr/>
        </p:nvSpPr>
        <p:spPr>
          <a:xfrm>
            <a:off x="103885" y="725312"/>
            <a:ext cx="3095674" cy="408345"/>
          </a:xfrm>
          <a:prstGeom prst="round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>
                <a:solidFill>
                  <a:schemeClr val="tx1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S-1. </a:t>
            </a:r>
            <a:r>
              <a:rPr lang="ko-KR" altLang="en-US" dirty="0">
                <a:solidFill>
                  <a:schemeClr val="tx1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구산동 </a:t>
            </a:r>
            <a:r>
              <a:rPr lang="ko-KR" altLang="en-US" dirty="0" err="1">
                <a:solidFill>
                  <a:schemeClr val="tx1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일동미라주</a:t>
            </a:r>
            <a:endParaRPr lang="ko-KR" altLang="en-US" dirty="0">
              <a:solidFill>
                <a:schemeClr val="tx1"/>
              </a:solidFill>
              <a:latin typeface="이사만루체 Light" panose="00000300000000000000" pitchFamily="2" charset="-127"/>
              <a:ea typeface="이사만루체 Light" panose="00000300000000000000" pitchFamily="2" charset="-127"/>
            </a:endParaRPr>
          </a:p>
        </p:txBody>
      </p:sp>
      <p:sp>
        <p:nvSpPr>
          <p:cNvPr id="3" name="TextBox 2">
            <a:hlinkClick r:id="rId2"/>
            <a:extLst>
              <a:ext uri="{FF2B5EF4-FFF2-40B4-BE49-F238E27FC236}">
                <a16:creationId xmlns:a16="http://schemas.microsoft.com/office/drawing/2014/main" id="{ED188ACB-F78B-CF3B-EDD8-87D8291EB78F}"/>
              </a:ext>
            </a:extLst>
          </p:cNvPr>
          <p:cNvSpPr txBox="1"/>
          <p:nvPr/>
        </p:nvSpPr>
        <p:spPr>
          <a:xfrm>
            <a:off x="12192000" y="656636"/>
            <a:ext cx="19228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err="1"/>
              <a:t>부자아내제인</a:t>
            </a:r>
            <a:endParaRPr lang="ko-KR" altLang="en-US" dirty="0"/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27EE134C-5DAE-5F21-2C79-05CB6055576B}"/>
              </a:ext>
            </a:extLst>
          </p:cNvPr>
          <p:cNvSpPr/>
          <p:nvPr/>
        </p:nvSpPr>
        <p:spPr>
          <a:xfrm>
            <a:off x="0" y="0"/>
            <a:ext cx="12192000" cy="489526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400" b="1" dirty="0">
                <a:solidFill>
                  <a:schemeClr val="bg1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단지분석 </a:t>
            </a:r>
            <a:r>
              <a:rPr lang="en-US" altLang="ko-KR" sz="1400" b="1" dirty="0">
                <a:solidFill>
                  <a:schemeClr val="bg1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– S-1. </a:t>
            </a:r>
            <a:r>
              <a:rPr lang="ko-KR" altLang="en-US" sz="1400" b="1" dirty="0" err="1">
                <a:solidFill>
                  <a:schemeClr val="bg1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장유동</a:t>
            </a:r>
            <a:r>
              <a:rPr lang="ko-KR" altLang="en-US" sz="1400" b="1" dirty="0">
                <a:solidFill>
                  <a:schemeClr val="bg1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 </a:t>
            </a:r>
          </a:p>
        </p:txBody>
      </p:sp>
      <p:pic>
        <p:nvPicPr>
          <p:cNvPr id="7" name="그림 6">
            <a:extLst>
              <a:ext uri="{FF2B5EF4-FFF2-40B4-BE49-F238E27FC236}">
                <a16:creationId xmlns:a16="http://schemas.microsoft.com/office/drawing/2014/main" id="{8ADE6781-377D-6C5E-30A9-5BD8402BF4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3284" y="1284189"/>
            <a:ext cx="3016121" cy="2299519"/>
          </a:xfrm>
          <a:prstGeom prst="rect">
            <a:avLst/>
          </a:prstGeom>
          <a:ln w="15875">
            <a:solidFill>
              <a:schemeClr val="tx1"/>
            </a:solidFill>
          </a:ln>
        </p:spPr>
      </p:pic>
      <p:pic>
        <p:nvPicPr>
          <p:cNvPr id="10" name="그림 9">
            <a:extLst>
              <a:ext uri="{FF2B5EF4-FFF2-40B4-BE49-F238E27FC236}">
                <a16:creationId xmlns:a16="http://schemas.microsoft.com/office/drawing/2014/main" id="{0D708586-FCD1-E711-6359-704287051EA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3284" y="3745821"/>
            <a:ext cx="2936876" cy="1140215"/>
          </a:xfrm>
          <a:prstGeom prst="rect">
            <a:avLst/>
          </a:prstGeom>
          <a:ln w="15875">
            <a:solidFill>
              <a:schemeClr val="tx1"/>
            </a:solidFill>
          </a:ln>
        </p:spPr>
      </p:pic>
      <p:graphicFrame>
        <p:nvGraphicFramePr>
          <p:cNvPr id="11" name="표 10">
            <a:extLst>
              <a:ext uri="{FF2B5EF4-FFF2-40B4-BE49-F238E27FC236}">
                <a16:creationId xmlns:a16="http://schemas.microsoft.com/office/drawing/2014/main" id="{EA6B938A-FA66-55E0-F10A-624391651CE0}"/>
              </a:ext>
            </a:extLst>
          </p:cNvPr>
          <p:cNvGraphicFramePr>
            <a:graphicFrameLocks noGrp="1"/>
          </p:cNvGraphicFramePr>
          <p:nvPr/>
        </p:nvGraphicFramePr>
        <p:xfrm>
          <a:off x="161070" y="5160152"/>
          <a:ext cx="2936876" cy="9725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9669">
                  <a:extLst>
                    <a:ext uri="{9D8B030D-6E8A-4147-A177-3AD203B41FA5}">
                      <a16:colId xmlns:a16="http://schemas.microsoft.com/office/drawing/2014/main" val="1754638359"/>
                    </a:ext>
                  </a:extLst>
                </a:gridCol>
                <a:gridCol w="989669">
                  <a:extLst>
                    <a:ext uri="{9D8B030D-6E8A-4147-A177-3AD203B41FA5}">
                      <a16:colId xmlns:a16="http://schemas.microsoft.com/office/drawing/2014/main" val="2975725959"/>
                    </a:ext>
                  </a:extLst>
                </a:gridCol>
                <a:gridCol w="957538">
                  <a:extLst>
                    <a:ext uri="{9D8B030D-6E8A-4147-A177-3AD203B41FA5}">
                      <a16:colId xmlns:a16="http://schemas.microsoft.com/office/drawing/2014/main" val="1530565623"/>
                    </a:ext>
                  </a:extLst>
                </a:gridCol>
              </a:tblGrid>
              <a:tr h="362936"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>
                          <a:solidFill>
                            <a:srgbClr val="00B0F0"/>
                          </a:solidFill>
                          <a:highlight>
                            <a:srgbClr val="FFFF00"/>
                          </a:highlight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23.11 </a:t>
                      </a:r>
                      <a:r>
                        <a:rPr lang="ko-KR" altLang="en-US" sz="1400" dirty="0">
                          <a:solidFill>
                            <a:srgbClr val="00B0F0"/>
                          </a:solidFill>
                          <a:highlight>
                            <a:srgbClr val="FFFF00"/>
                          </a:highlight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기준 네이버 호가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solidFill>
                          <a:srgbClr val="00B0F0"/>
                        </a:solidFill>
                        <a:latin typeface="경기천년제목 Bold" panose="02020803020101020101" pitchFamily="18" charset="-127"/>
                        <a:ea typeface="경기천년제목 Bold" panose="02020803020101020101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solidFill>
                          <a:srgbClr val="00B050"/>
                        </a:solidFill>
                        <a:latin typeface="경기천년제목 Bold" panose="02020803020101020101" pitchFamily="18" charset="-127"/>
                        <a:ea typeface="경기천년제목 Bold" panose="02020803020101020101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46325273"/>
                  </a:ext>
                </a:extLst>
              </a:tr>
              <a:tr h="23431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>
                          <a:solidFill>
                            <a:srgbClr val="FF0000"/>
                          </a:solidFill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매매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>
                          <a:solidFill>
                            <a:srgbClr val="0070C0"/>
                          </a:solidFill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전세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solidFill>
                            <a:schemeClr val="tx1"/>
                          </a:solidFill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전세가율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7421253"/>
                  </a:ext>
                </a:extLst>
              </a:tr>
              <a:tr h="20764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28,000</a:t>
                      </a:r>
                      <a:endParaRPr lang="ko-KR" altLang="en-US" sz="1400" dirty="0"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22,000</a:t>
                      </a:r>
                      <a:endParaRPr lang="ko-KR" altLang="en-US" sz="1400" dirty="0"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79%</a:t>
                      </a:r>
                      <a:endParaRPr lang="ko-KR" altLang="en-US" sz="1400" dirty="0"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140006"/>
                  </a:ext>
                </a:extLst>
              </a:tr>
            </a:tbl>
          </a:graphicData>
        </a:graphic>
      </p:graphicFrame>
      <p:pic>
        <p:nvPicPr>
          <p:cNvPr id="15" name="그림 14">
            <a:extLst>
              <a:ext uri="{FF2B5EF4-FFF2-40B4-BE49-F238E27FC236}">
                <a16:creationId xmlns:a16="http://schemas.microsoft.com/office/drawing/2014/main" id="{F298F3E8-1971-5AE1-AFE2-577BEE78033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9592" y="781050"/>
            <a:ext cx="2821144" cy="2570070"/>
          </a:xfrm>
          <a:prstGeom prst="rect">
            <a:avLst/>
          </a:prstGeom>
          <a:ln w="15875">
            <a:solidFill>
              <a:schemeClr val="tx1"/>
            </a:solidFill>
          </a:ln>
        </p:spPr>
      </p:pic>
      <p:pic>
        <p:nvPicPr>
          <p:cNvPr id="17" name="그림 16">
            <a:extLst>
              <a:ext uri="{FF2B5EF4-FFF2-40B4-BE49-F238E27FC236}">
                <a16:creationId xmlns:a16="http://schemas.microsoft.com/office/drawing/2014/main" id="{9100FE9A-0E90-E0BA-72DB-3808D21911F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65900" y="3535041"/>
            <a:ext cx="2627467" cy="2644239"/>
          </a:xfrm>
          <a:prstGeom prst="rect">
            <a:avLst/>
          </a:prstGeom>
          <a:ln w="15875">
            <a:solidFill>
              <a:schemeClr val="tx1"/>
            </a:solidFill>
          </a:ln>
        </p:spPr>
      </p:pic>
      <p:graphicFrame>
        <p:nvGraphicFramePr>
          <p:cNvPr id="18" name="표 24">
            <a:extLst>
              <a:ext uri="{FF2B5EF4-FFF2-40B4-BE49-F238E27FC236}">
                <a16:creationId xmlns:a16="http://schemas.microsoft.com/office/drawing/2014/main" id="{39F42226-F3E8-350F-E487-4331F64D406D}"/>
              </a:ext>
            </a:extLst>
          </p:cNvPr>
          <p:cNvGraphicFramePr>
            <a:graphicFrameLocks noGrp="1"/>
          </p:cNvGraphicFramePr>
          <p:nvPr/>
        </p:nvGraphicFramePr>
        <p:xfrm>
          <a:off x="6356351" y="781050"/>
          <a:ext cx="2797173" cy="1143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32391">
                  <a:extLst>
                    <a:ext uri="{9D8B030D-6E8A-4147-A177-3AD203B41FA5}">
                      <a16:colId xmlns:a16="http://schemas.microsoft.com/office/drawing/2014/main" val="3219045834"/>
                    </a:ext>
                  </a:extLst>
                </a:gridCol>
                <a:gridCol w="932391">
                  <a:extLst>
                    <a:ext uri="{9D8B030D-6E8A-4147-A177-3AD203B41FA5}">
                      <a16:colId xmlns:a16="http://schemas.microsoft.com/office/drawing/2014/main" val="855906887"/>
                    </a:ext>
                  </a:extLst>
                </a:gridCol>
                <a:gridCol w="932391">
                  <a:extLst>
                    <a:ext uri="{9D8B030D-6E8A-4147-A177-3AD203B41FA5}">
                      <a16:colId xmlns:a16="http://schemas.microsoft.com/office/drawing/2014/main" val="3069419114"/>
                    </a:ext>
                  </a:extLst>
                </a:gridCol>
              </a:tblGrid>
              <a:tr h="28503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solidFill>
                            <a:srgbClr val="FF0000"/>
                          </a:solidFill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환경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solidFill>
                            <a:srgbClr val="00B0F0"/>
                          </a:solidFill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학군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solidFill>
                            <a:srgbClr val="00B050"/>
                          </a:solidFill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교통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20048000"/>
                  </a:ext>
                </a:extLst>
              </a:tr>
              <a:tr h="28503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C</a:t>
                      </a:r>
                      <a:endParaRPr lang="ko-KR" altLang="en-US" dirty="0"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C</a:t>
                      </a:r>
                      <a:endParaRPr lang="ko-KR" altLang="en-US" dirty="0"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92981695"/>
                  </a:ext>
                </a:extLst>
              </a:tr>
              <a:tr h="32066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1km</a:t>
                      </a:r>
                      <a:r>
                        <a:rPr lang="ko-KR" altLang="en-US" sz="1050" dirty="0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내</a:t>
                      </a:r>
                      <a:endParaRPr lang="en-US" altLang="ko-KR" sz="1050" dirty="0"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  <a:p>
                      <a:pPr algn="ctr" latinLnBrk="1"/>
                      <a:r>
                        <a:rPr lang="ko-KR" altLang="en-US" sz="1050" dirty="0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백화점 없음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구지초</a:t>
                      </a: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23.3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명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1400" dirty="0"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82725130"/>
                  </a:ext>
                </a:extLst>
              </a:tr>
            </a:tbl>
          </a:graphicData>
        </a:graphic>
      </p:graphicFrame>
      <p:sp>
        <p:nvSpPr>
          <p:cNvPr id="19" name="직사각형 18">
            <a:extLst>
              <a:ext uri="{FF2B5EF4-FFF2-40B4-BE49-F238E27FC236}">
                <a16:creationId xmlns:a16="http://schemas.microsoft.com/office/drawing/2014/main" id="{87E578A7-268F-7772-4FDE-BFD557C1F769}"/>
              </a:ext>
            </a:extLst>
          </p:cNvPr>
          <p:cNvSpPr/>
          <p:nvPr/>
        </p:nvSpPr>
        <p:spPr>
          <a:xfrm>
            <a:off x="6372226" y="2215575"/>
            <a:ext cx="2810797" cy="1368134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100" b="0" i="0" dirty="0" err="1">
                <a:solidFill>
                  <a:srgbClr val="1F1F1F"/>
                </a:solidFill>
                <a:effectLst/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캐스빌에</a:t>
            </a:r>
            <a:r>
              <a:rPr lang="ko-KR" altLang="en-US" sz="1100" b="0" i="0" dirty="0">
                <a:solidFill>
                  <a:srgbClr val="1F1F1F"/>
                </a:solidFill>
                <a:effectLst/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 비해 </a:t>
            </a:r>
            <a:r>
              <a:rPr lang="ko-KR" altLang="en-US" sz="1100" b="0" i="0" dirty="0" err="1">
                <a:solidFill>
                  <a:srgbClr val="1F1F1F"/>
                </a:solidFill>
                <a:effectLst/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입구쪽이</a:t>
            </a:r>
            <a:r>
              <a:rPr lang="ko-KR" altLang="en-US" sz="1100" b="0" i="0" dirty="0">
                <a:solidFill>
                  <a:srgbClr val="1F1F1F"/>
                </a:solidFill>
                <a:effectLst/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 평지에 있어 여기가 </a:t>
            </a:r>
            <a:r>
              <a:rPr lang="ko-KR" altLang="en-US" sz="1100" b="0" i="0" dirty="0" err="1">
                <a:solidFill>
                  <a:srgbClr val="1F1F1F"/>
                </a:solidFill>
                <a:effectLst/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훨</a:t>
            </a:r>
            <a:r>
              <a:rPr lang="ko-KR" altLang="en-US" sz="1100" b="0" i="0" dirty="0">
                <a:solidFill>
                  <a:srgbClr val="1F1F1F"/>
                </a:solidFill>
                <a:effectLst/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 </a:t>
            </a:r>
            <a:r>
              <a:rPr lang="ko-KR" altLang="en-US" sz="1100" b="0" i="0" dirty="0" err="1">
                <a:solidFill>
                  <a:srgbClr val="1F1F1F"/>
                </a:solidFill>
                <a:effectLst/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낫겟는데</a:t>
            </a:r>
            <a:r>
              <a:rPr lang="en-US" altLang="ko-KR" sz="1100" dirty="0">
                <a:solidFill>
                  <a:srgbClr val="1F1F1F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?</a:t>
            </a:r>
            <a:r>
              <a:rPr lang="ko-KR" altLang="en-US" sz="1100" dirty="0">
                <a:solidFill>
                  <a:srgbClr val="1F1F1F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생각했는데 걸어서 </a:t>
            </a:r>
            <a:r>
              <a:rPr lang="ko-KR" altLang="en-US" sz="1100" dirty="0" err="1">
                <a:solidFill>
                  <a:srgbClr val="1F1F1F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들어갈때</a:t>
            </a:r>
            <a:r>
              <a:rPr lang="ko-KR" altLang="en-US" sz="1100" dirty="0">
                <a:solidFill>
                  <a:srgbClr val="1F1F1F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 입구가 한정되어 있고</a:t>
            </a:r>
            <a:r>
              <a:rPr lang="en-US" altLang="ko-KR" sz="1100" dirty="0">
                <a:solidFill>
                  <a:srgbClr val="1F1F1F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, </a:t>
            </a:r>
            <a:r>
              <a:rPr lang="ko-KR" altLang="en-US" sz="1100" dirty="0" err="1">
                <a:solidFill>
                  <a:srgbClr val="1F1F1F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엘베를</a:t>
            </a:r>
            <a:r>
              <a:rPr lang="ko-KR" altLang="en-US" sz="1100" dirty="0">
                <a:solidFill>
                  <a:srgbClr val="1F1F1F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 타고 </a:t>
            </a:r>
            <a:r>
              <a:rPr lang="ko-KR" altLang="en-US" sz="1100" dirty="0" err="1">
                <a:solidFill>
                  <a:srgbClr val="1F1F1F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들어가야해서</a:t>
            </a:r>
            <a:r>
              <a:rPr lang="ko-KR" altLang="en-US" sz="1100" dirty="0">
                <a:solidFill>
                  <a:srgbClr val="1F1F1F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 너무 불편하다</a:t>
            </a:r>
            <a:r>
              <a:rPr lang="en-US" altLang="ko-KR" sz="1100" dirty="0">
                <a:solidFill>
                  <a:srgbClr val="1F1F1F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. </a:t>
            </a:r>
            <a:r>
              <a:rPr lang="ko-KR" altLang="en-US" sz="1100" dirty="0">
                <a:solidFill>
                  <a:srgbClr val="1F1F1F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올라가서도 뒤쪽이 산으로 벽으로 </a:t>
            </a:r>
            <a:r>
              <a:rPr lang="ko-KR" altLang="en-US" sz="1100" dirty="0" err="1">
                <a:solidFill>
                  <a:srgbClr val="1F1F1F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막혀있다보니</a:t>
            </a:r>
            <a:r>
              <a:rPr lang="ko-KR" altLang="en-US" sz="1100" dirty="0">
                <a:solidFill>
                  <a:srgbClr val="1F1F1F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 답답함이 </a:t>
            </a:r>
            <a:r>
              <a:rPr lang="ko-KR" altLang="en-US" sz="1100" dirty="0" err="1">
                <a:solidFill>
                  <a:srgbClr val="1F1F1F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느껴짐</a:t>
            </a:r>
            <a:r>
              <a:rPr lang="en-US" altLang="ko-KR" sz="1100" dirty="0">
                <a:solidFill>
                  <a:srgbClr val="1F1F1F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. </a:t>
            </a:r>
            <a:r>
              <a:rPr lang="ko-KR" altLang="en-US" sz="1100" dirty="0">
                <a:solidFill>
                  <a:srgbClr val="1F1F1F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내부도 연식이 조금 </a:t>
            </a:r>
            <a:r>
              <a:rPr lang="ko-KR" altLang="en-US" sz="1100" dirty="0" err="1">
                <a:solidFill>
                  <a:srgbClr val="1F1F1F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느껴짐</a:t>
            </a:r>
            <a:r>
              <a:rPr lang="en-US" altLang="ko-KR" sz="1100" dirty="0">
                <a:solidFill>
                  <a:srgbClr val="1F1F1F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. </a:t>
            </a:r>
            <a:r>
              <a:rPr lang="ko-KR" altLang="en-US" sz="1100" dirty="0">
                <a:solidFill>
                  <a:srgbClr val="1F1F1F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차라리 </a:t>
            </a:r>
            <a:r>
              <a:rPr lang="ko-KR" altLang="en-US" sz="1100" dirty="0" err="1">
                <a:solidFill>
                  <a:srgbClr val="1F1F1F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캐스빌이</a:t>
            </a:r>
            <a:r>
              <a:rPr lang="ko-KR" altLang="en-US" sz="1100" dirty="0">
                <a:solidFill>
                  <a:srgbClr val="1F1F1F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 </a:t>
            </a:r>
            <a:r>
              <a:rPr lang="ko-KR" altLang="en-US" sz="1100" dirty="0" err="1">
                <a:solidFill>
                  <a:srgbClr val="1F1F1F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나은듯</a:t>
            </a:r>
            <a:endParaRPr lang="en-US" altLang="ko-KR" sz="1100" dirty="0">
              <a:solidFill>
                <a:prstClr val="black"/>
              </a:solidFill>
              <a:latin typeface="이사만루체 Light" panose="00000300000000000000" pitchFamily="2" charset="-127"/>
              <a:ea typeface="이사만루체 Light" panose="00000300000000000000" pitchFamily="2" charset="-127"/>
            </a:endParaRPr>
          </a:p>
        </p:txBody>
      </p:sp>
      <p:pic>
        <p:nvPicPr>
          <p:cNvPr id="21" name="그림 20">
            <a:extLst>
              <a:ext uri="{FF2B5EF4-FFF2-40B4-BE49-F238E27FC236}">
                <a16:creationId xmlns:a16="http://schemas.microsoft.com/office/drawing/2014/main" id="{B82B11B3-FDA5-4D23-211E-78DEBC384EF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50792" y="3745822"/>
            <a:ext cx="2702731" cy="2542076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23" name="그림 22">
            <a:extLst>
              <a:ext uri="{FF2B5EF4-FFF2-40B4-BE49-F238E27FC236}">
                <a16:creationId xmlns:a16="http://schemas.microsoft.com/office/drawing/2014/main" id="{79E1C349-579A-F898-32E6-7E2C320F302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323999" y="781049"/>
            <a:ext cx="2437286" cy="5582805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4012513350"/>
      </p:ext>
    </p:extLst>
  </p:cSld>
  <p:clrMapOvr>
    <a:masterClrMapping/>
  </p:clrMapOvr>
  <p:transition/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양쪽 모서리가 둥근 사각형 168"/>
          <p:cNvSpPr/>
          <p:nvPr/>
        </p:nvSpPr>
        <p:spPr>
          <a:xfrm rot="5400000">
            <a:off x="13078304" y="3303255"/>
            <a:ext cx="907577" cy="1003308"/>
          </a:xfrm>
          <a:prstGeom prst="round2SameRect">
            <a:avLst>
              <a:gd name="adj1" fmla="val 16667"/>
              <a:gd name="adj2" fmla="val 0"/>
            </a:avLst>
          </a:prstGeom>
          <a:solidFill>
            <a:schemeClr val="bg1"/>
          </a:solidFill>
          <a:ln w="28575">
            <a:solidFill>
              <a:srgbClr val="4C474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457200" marR="0" lvl="1" indent="0" algn="l" defTabSz="914400" rtl="0" eaLnBrk="1" latin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endParaRPr kumimoji="0" lang="ko-KR" altLang="en-US" sz="1000" b="0" i="0" u="none" strike="noStrike" kern="1200" cap="none" spc="0" normalizeH="0" baseline="0">
              <a:solidFill>
                <a:prstClr val="white"/>
              </a:solidFill>
              <a:effectLst/>
              <a:uLnTx/>
              <a:uFillTx/>
              <a:latin typeface="맑은 고딕"/>
              <a:ea typeface="맑은 고딕"/>
              <a:cs typeface="+mn-cs"/>
            </a:endParaRPr>
          </a:p>
        </p:txBody>
      </p:sp>
      <p:sp>
        <p:nvSpPr>
          <p:cNvPr id="168" name="직사각형 167"/>
          <p:cNvSpPr/>
          <p:nvPr/>
        </p:nvSpPr>
        <p:spPr>
          <a:xfrm>
            <a:off x="13723392" y="5009620"/>
            <a:ext cx="899605" cy="6368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r>
              <a:rPr kumimoji="0" lang="en-US" altLang="ko-KR" sz="3600" b="1" i="0" u="none" strike="noStrike" kern="1200" cap="none" spc="0" normalizeH="0" baseline="0">
                <a:solidFill>
                  <a:srgbClr val="FF8A2D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15</a:t>
            </a:r>
            <a:r>
              <a:rPr kumimoji="0" lang="en-US" altLang="ko-KR" sz="1600" b="1" i="0" u="none" strike="noStrike" kern="1200" cap="none" spc="0" normalizeH="0" baseline="0">
                <a:solidFill>
                  <a:srgbClr val="FF8A2D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%</a:t>
            </a:r>
            <a:endParaRPr kumimoji="0" lang="en-US" altLang="ko-KR" sz="1600" b="1" i="0" u="none" strike="noStrike" kern="1200" cap="none" spc="0" normalizeH="0" baseline="0">
              <a:solidFill>
                <a:srgbClr val="FF8A2D"/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173" name="직사각형 172"/>
          <p:cNvSpPr/>
          <p:nvPr/>
        </p:nvSpPr>
        <p:spPr>
          <a:xfrm>
            <a:off x="14418125" y="3481744"/>
            <a:ext cx="89960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r>
              <a:rPr kumimoji="0" lang="en-US" altLang="ko-KR" sz="3600" b="1" i="0" u="none" strike="noStrike" kern="1200" cap="none" spc="0" normalizeH="0" baseline="0">
                <a:solidFill>
                  <a:srgbClr val="FF8A2D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15</a:t>
            </a:r>
            <a:r>
              <a:rPr kumimoji="0" lang="en-US" altLang="ko-KR" sz="1600" b="1" i="0" u="none" strike="noStrike" kern="1200" cap="none" spc="0" normalizeH="0" baseline="0">
                <a:solidFill>
                  <a:srgbClr val="FF8A2D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%</a:t>
            </a:r>
            <a:endParaRPr kumimoji="0" lang="en-US" altLang="ko-KR" sz="1600" b="1" i="0" u="none" strike="noStrike" kern="1200" cap="none" spc="0" normalizeH="0" baseline="0">
              <a:solidFill>
                <a:srgbClr val="FF8A2D"/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181" name="양쪽 모서리가 둥근 사각형 180"/>
          <p:cNvSpPr/>
          <p:nvPr/>
        </p:nvSpPr>
        <p:spPr>
          <a:xfrm rot="5400000">
            <a:off x="12576649" y="4541146"/>
            <a:ext cx="907577" cy="1003308"/>
          </a:xfrm>
          <a:prstGeom prst="round2SameRect">
            <a:avLst>
              <a:gd name="adj1" fmla="val 16667"/>
              <a:gd name="adj2" fmla="val 0"/>
            </a:avLst>
          </a:prstGeom>
          <a:solidFill>
            <a:schemeClr val="bg1"/>
          </a:solidFill>
          <a:ln w="28575">
            <a:solidFill>
              <a:srgbClr val="4C474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457200" marR="0" lvl="1" indent="0" algn="l" defTabSz="914400" rtl="0" eaLnBrk="1" latin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endParaRPr kumimoji="0" lang="ko-KR" altLang="en-US" sz="1000" b="0" i="0" u="none" strike="noStrike" kern="1200" cap="none" spc="0" normalizeH="0" baseline="0">
              <a:solidFill>
                <a:prstClr val="white"/>
              </a:solidFill>
              <a:effectLst/>
              <a:uLnTx/>
              <a:uFillTx/>
              <a:latin typeface="맑은 고딕"/>
              <a:ea typeface="맑은 고딕"/>
              <a:cs typeface="+mn-cs"/>
            </a:endParaRPr>
          </a:p>
        </p:txBody>
      </p:sp>
      <p:sp>
        <p:nvSpPr>
          <p:cNvPr id="182" name="직사각형 181"/>
          <p:cNvSpPr/>
          <p:nvPr/>
        </p:nvSpPr>
        <p:spPr>
          <a:xfrm>
            <a:off x="13134142" y="2142479"/>
            <a:ext cx="89960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r>
              <a:rPr kumimoji="0" lang="en-US" altLang="ko-KR" sz="3600" b="1" i="0" u="none" strike="noStrike" kern="1200" cap="none" spc="0" normalizeH="0" baseline="0" dirty="0">
                <a:solidFill>
                  <a:srgbClr val="FF8A2D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15</a:t>
            </a:r>
            <a:r>
              <a:rPr kumimoji="0" lang="en-US" altLang="ko-KR" sz="1600" b="1" i="0" u="none" strike="noStrike" kern="1200" cap="none" spc="0" normalizeH="0" baseline="0" dirty="0">
                <a:solidFill>
                  <a:srgbClr val="FF8A2D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%</a:t>
            </a:r>
            <a:endParaRPr kumimoji="0" lang="en-US" altLang="ko-KR" sz="1600" b="1" i="0" u="none" strike="noStrike" kern="1200" cap="none" spc="0" normalizeH="0" baseline="0" dirty="0">
              <a:solidFill>
                <a:srgbClr val="FF8A2D"/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8" name="사각형: 둥근 모서리 7">
            <a:extLst>
              <a:ext uri="{FF2B5EF4-FFF2-40B4-BE49-F238E27FC236}">
                <a16:creationId xmlns:a16="http://schemas.microsoft.com/office/drawing/2014/main" id="{8F7AA2A7-55B1-E88E-F1BB-45FE35A30A85}"/>
              </a:ext>
            </a:extLst>
          </p:cNvPr>
          <p:cNvSpPr/>
          <p:nvPr/>
        </p:nvSpPr>
        <p:spPr>
          <a:xfrm>
            <a:off x="103885" y="725312"/>
            <a:ext cx="3095674" cy="408345"/>
          </a:xfrm>
          <a:prstGeom prst="round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>
                <a:solidFill>
                  <a:schemeClr val="tx1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S-1. </a:t>
            </a:r>
            <a:r>
              <a:rPr lang="ko-KR" altLang="en-US" dirty="0" err="1">
                <a:solidFill>
                  <a:schemeClr val="tx1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해반천한라비발디</a:t>
            </a:r>
            <a:endParaRPr lang="ko-KR" altLang="en-US" dirty="0">
              <a:solidFill>
                <a:schemeClr val="tx1"/>
              </a:solidFill>
              <a:latin typeface="이사만루체 Light" panose="00000300000000000000" pitchFamily="2" charset="-127"/>
              <a:ea typeface="이사만루체 Light" panose="00000300000000000000" pitchFamily="2" charset="-127"/>
            </a:endParaRPr>
          </a:p>
        </p:txBody>
      </p:sp>
      <p:sp>
        <p:nvSpPr>
          <p:cNvPr id="3" name="TextBox 2">
            <a:hlinkClick r:id="rId2"/>
            <a:extLst>
              <a:ext uri="{FF2B5EF4-FFF2-40B4-BE49-F238E27FC236}">
                <a16:creationId xmlns:a16="http://schemas.microsoft.com/office/drawing/2014/main" id="{ED188ACB-F78B-CF3B-EDD8-87D8291EB78F}"/>
              </a:ext>
            </a:extLst>
          </p:cNvPr>
          <p:cNvSpPr txBox="1"/>
          <p:nvPr/>
        </p:nvSpPr>
        <p:spPr>
          <a:xfrm>
            <a:off x="12192000" y="656636"/>
            <a:ext cx="19228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err="1"/>
              <a:t>부자아내제인</a:t>
            </a:r>
            <a:endParaRPr lang="ko-KR" altLang="en-US" dirty="0"/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27EE134C-5DAE-5F21-2C79-05CB6055576B}"/>
              </a:ext>
            </a:extLst>
          </p:cNvPr>
          <p:cNvSpPr/>
          <p:nvPr/>
        </p:nvSpPr>
        <p:spPr>
          <a:xfrm>
            <a:off x="0" y="0"/>
            <a:ext cx="12192000" cy="489526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400" b="1" dirty="0">
                <a:solidFill>
                  <a:schemeClr val="bg1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단지분석 </a:t>
            </a:r>
            <a:r>
              <a:rPr lang="en-US" altLang="ko-KR" sz="1400" b="1" dirty="0">
                <a:solidFill>
                  <a:schemeClr val="bg1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– S-1. </a:t>
            </a:r>
            <a:r>
              <a:rPr lang="ko-KR" altLang="en-US" sz="1400" b="1" dirty="0" err="1">
                <a:solidFill>
                  <a:schemeClr val="bg1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장유동</a:t>
            </a:r>
            <a:r>
              <a:rPr lang="ko-KR" altLang="en-US" sz="1400" b="1" dirty="0">
                <a:solidFill>
                  <a:schemeClr val="bg1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 </a:t>
            </a:r>
          </a:p>
        </p:txBody>
      </p:sp>
      <p:pic>
        <p:nvPicPr>
          <p:cNvPr id="7" name="그림 6">
            <a:extLst>
              <a:ext uri="{FF2B5EF4-FFF2-40B4-BE49-F238E27FC236}">
                <a16:creationId xmlns:a16="http://schemas.microsoft.com/office/drawing/2014/main" id="{8ADE6781-377D-6C5E-30A9-5BD8402BF4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6211" y="1270810"/>
            <a:ext cx="2902906" cy="2299519"/>
          </a:xfrm>
          <a:prstGeom prst="rect">
            <a:avLst/>
          </a:prstGeom>
          <a:ln w="15875">
            <a:solidFill>
              <a:schemeClr val="tx1"/>
            </a:solidFill>
          </a:ln>
        </p:spPr>
      </p:pic>
      <p:pic>
        <p:nvPicPr>
          <p:cNvPr id="10" name="그림 9">
            <a:extLst>
              <a:ext uri="{FF2B5EF4-FFF2-40B4-BE49-F238E27FC236}">
                <a16:creationId xmlns:a16="http://schemas.microsoft.com/office/drawing/2014/main" id="{0D708586-FCD1-E711-6359-704287051EA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3284" y="3761916"/>
            <a:ext cx="2936876" cy="1170302"/>
          </a:xfrm>
          <a:prstGeom prst="rect">
            <a:avLst/>
          </a:prstGeom>
          <a:ln w="15875">
            <a:solidFill>
              <a:schemeClr val="tx1"/>
            </a:solidFill>
          </a:ln>
        </p:spPr>
      </p:pic>
      <p:graphicFrame>
        <p:nvGraphicFramePr>
          <p:cNvPr id="11" name="표 10">
            <a:extLst>
              <a:ext uri="{FF2B5EF4-FFF2-40B4-BE49-F238E27FC236}">
                <a16:creationId xmlns:a16="http://schemas.microsoft.com/office/drawing/2014/main" id="{EA6B938A-FA66-55E0-F10A-624391651CE0}"/>
              </a:ext>
            </a:extLst>
          </p:cNvPr>
          <p:cNvGraphicFramePr>
            <a:graphicFrameLocks noGrp="1"/>
          </p:cNvGraphicFramePr>
          <p:nvPr/>
        </p:nvGraphicFramePr>
        <p:xfrm>
          <a:off x="161070" y="5160152"/>
          <a:ext cx="2936876" cy="9725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9669">
                  <a:extLst>
                    <a:ext uri="{9D8B030D-6E8A-4147-A177-3AD203B41FA5}">
                      <a16:colId xmlns:a16="http://schemas.microsoft.com/office/drawing/2014/main" val="1754638359"/>
                    </a:ext>
                  </a:extLst>
                </a:gridCol>
                <a:gridCol w="989669">
                  <a:extLst>
                    <a:ext uri="{9D8B030D-6E8A-4147-A177-3AD203B41FA5}">
                      <a16:colId xmlns:a16="http://schemas.microsoft.com/office/drawing/2014/main" val="2975725959"/>
                    </a:ext>
                  </a:extLst>
                </a:gridCol>
                <a:gridCol w="957538">
                  <a:extLst>
                    <a:ext uri="{9D8B030D-6E8A-4147-A177-3AD203B41FA5}">
                      <a16:colId xmlns:a16="http://schemas.microsoft.com/office/drawing/2014/main" val="1530565623"/>
                    </a:ext>
                  </a:extLst>
                </a:gridCol>
              </a:tblGrid>
              <a:tr h="362936"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>
                          <a:solidFill>
                            <a:srgbClr val="00B0F0"/>
                          </a:solidFill>
                          <a:highlight>
                            <a:srgbClr val="FFFF00"/>
                          </a:highlight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23.11 </a:t>
                      </a:r>
                      <a:r>
                        <a:rPr lang="ko-KR" altLang="en-US" sz="1400" dirty="0">
                          <a:solidFill>
                            <a:srgbClr val="00B0F0"/>
                          </a:solidFill>
                          <a:highlight>
                            <a:srgbClr val="FFFF00"/>
                          </a:highlight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기준 네이버 호가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solidFill>
                          <a:srgbClr val="00B0F0"/>
                        </a:solidFill>
                        <a:latin typeface="경기천년제목 Bold" panose="02020803020101020101" pitchFamily="18" charset="-127"/>
                        <a:ea typeface="경기천년제목 Bold" panose="02020803020101020101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solidFill>
                          <a:srgbClr val="00B050"/>
                        </a:solidFill>
                        <a:latin typeface="경기천년제목 Bold" panose="02020803020101020101" pitchFamily="18" charset="-127"/>
                        <a:ea typeface="경기천년제목 Bold" panose="02020803020101020101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46325273"/>
                  </a:ext>
                </a:extLst>
              </a:tr>
              <a:tr h="23431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>
                          <a:solidFill>
                            <a:srgbClr val="FF0000"/>
                          </a:solidFill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매매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>
                          <a:solidFill>
                            <a:srgbClr val="0070C0"/>
                          </a:solidFill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전세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solidFill>
                            <a:schemeClr val="tx1"/>
                          </a:solidFill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전세가율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7421253"/>
                  </a:ext>
                </a:extLst>
              </a:tr>
              <a:tr h="20764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39,000</a:t>
                      </a:r>
                      <a:endParaRPr lang="ko-KR" altLang="en-US" sz="1400" dirty="0"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29,000</a:t>
                      </a:r>
                      <a:endParaRPr lang="ko-KR" altLang="en-US" sz="1400" dirty="0"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74%</a:t>
                      </a:r>
                      <a:endParaRPr lang="ko-KR" altLang="en-US" sz="1400" dirty="0"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140006"/>
                  </a:ext>
                </a:extLst>
              </a:tr>
            </a:tbl>
          </a:graphicData>
        </a:graphic>
      </p:graphicFrame>
      <p:pic>
        <p:nvPicPr>
          <p:cNvPr id="15" name="그림 14">
            <a:extLst>
              <a:ext uri="{FF2B5EF4-FFF2-40B4-BE49-F238E27FC236}">
                <a16:creationId xmlns:a16="http://schemas.microsoft.com/office/drawing/2014/main" id="{F298F3E8-1971-5AE1-AFE2-577BEE78033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9592" y="725312"/>
            <a:ext cx="2821144" cy="2625808"/>
          </a:xfrm>
          <a:prstGeom prst="rect">
            <a:avLst/>
          </a:prstGeom>
          <a:ln w="15875">
            <a:solidFill>
              <a:schemeClr val="tx1"/>
            </a:solidFill>
          </a:ln>
        </p:spPr>
      </p:pic>
      <p:pic>
        <p:nvPicPr>
          <p:cNvPr id="17" name="그림 16">
            <a:extLst>
              <a:ext uri="{FF2B5EF4-FFF2-40B4-BE49-F238E27FC236}">
                <a16:creationId xmlns:a16="http://schemas.microsoft.com/office/drawing/2014/main" id="{9100FE9A-0E90-E0BA-72DB-3808D21911F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85203" y="3534739"/>
            <a:ext cx="2835533" cy="2610696"/>
          </a:xfrm>
          <a:prstGeom prst="rect">
            <a:avLst/>
          </a:prstGeom>
          <a:ln w="15875">
            <a:solidFill>
              <a:schemeClr val="tx1"/>
            </a:solidFill>
          </a:ln>
        </p:spPr>
      </p:pic>
      <p:graphicFrame>
        <p:nvGraphicFramePr>
          <p:cNvPr id="18" name="표 24">
            <a:extLst>
              <a:ext uri="{FF2B5EF4-FFF2-40B4-BE49-F238E27FC236}">
                <a16:creationId xmlns:a16="http://schemas.microsoft.com/office/drawing/2014/main" id="{39F42226-F3E8-350F-E487-4331F64D406D}"/>
              </a:ext>
            </a:extLst>
          </p:cNvPr>
          <p:cNvGraphicFramePr>
            <a:graphicFrameLocks noGrp="1"/>
          </p:cNvGraphicFramePr>
          <p:nvPr/>
        </p:nvGraphicFramePr>
        <p:xfrm>
          <a:off x="6356351" y="781050"/>
          <a:ext cx="2797173" cy="1143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32391">
                  <a:extLst>
                    <a:ext uri="{9D8B030D-6E8A-4147-A177-3AD203B41FA5}">
                      <a16:colId xmlns:a16="http://schemas.microsoft.com/office/drawing/2014/main" val="3219045834"/>
                    </a:ext>
                  </a:extLst>
                </a:gridCol>
                <a:gridCol w="932391">
                  <a:extLst>
                    <a:ext uri="{9D8B030D-6E8A-4147-A177-3AD203B41FA5}">
                      <a16:colId xmlns:a16="http://schemas.microsoft.com/office/drawing/2014/main" val="855906887"/>
                    </a:ext>
                  </a:extLst>
                </a:gridCol>
                <a:gridCol w="932391">
                  <a:extLst>
                    <a:ext uri="{9D8B030D-6E8A-4147-A177-3AD203B41FA5}">
                      <a16:colId xmlns:a16="http://schemas.microsoft.com/office/drawing/2014/main" val="3069419114"/>
                    </a:ext>
                  </a:extLst>
                </a:gridCol>
              </a:tblGrid>
              <a:tr h="28503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solidFill>
                            <a:srgbClr val="FF0000"/>
                          </a:solidFill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환경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solidFill>
                            <a:srgbClr val="00B0F0"/>
                          </a:solidFill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학군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solidFill>
                            <a:srgbClr val="00B050"/>
                          </a:solidFill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교통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20048000"/>
                  </a:ext>
                </a:extLst>
              </a:tr>
              <a:tr h="28503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C</a:t>
                      </a:r>
                      <a:endParaRPr lang="ko-KR" altLang="en-US" dirty="0"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C</a:t>
                      </a:r>
                      <a:endParaRPr lang="ko-KR" altLang="en-US" dirty="0"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92981695"/>
                  </a:ext>
                </a:extLst>
              </a:tr>
              <a:tr h="32066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1km</a:t>
                      </a:r>
                      <a:r>
                        <a:rPr lang="ko-KR" altLang="en-US" sz="1050" dirty="0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내</a:t>
                      </a:r>
                      <a:endParaRPr lang="en-US" altLang="ko-KR" sz="1050" dirty="0"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  <a:p>
                      <a:pPr algn="ctr" latinLnBrk="1"/>
                      <a:r>
                        <a:rPr lang="ko-KR" altLang="en-US" sz="1050" dirty="0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백화점 없음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삼계초</a:t>
                      </a: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22.7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명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1400" dirty="0"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82725130"/>
                  </a:ext>
                </a:extLst>
              </a:tr>
            </a:tbl>
          </a:graphicData>
        </a:graphic>
      </p:graphicFrame>
      <p:sp>
        <p:nvSpPr>
          <p:cNvPr id="19" name="직사각형 18">
            <a:extLst>
              <a:ext uri="{FF2B5EF4-FFF2-40B4-BE49-F238E27FC236}">
                <a16:creationId xmlns:a16="http://schemas.microsoft.com/office/drawing/2014/main" id="{87E578A7-268F-7772-4FDE-BFD557C1F769}"/>
              </a:ext>
            </a:extLst>
          </p:cNvPr>
          <p:cNvSpPr/>
          <p:nvPr/>
        </p:nvSpPr>
        <p:spPr>
          <a:xfrm>
            <a:off x="6372226" y="2215575"/>
            <a:ext cx="2810797" cy="1368134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100" b="0" i="0" dirty="0">
                <a:solidFill>
                  <a:srgbClr val="1F1F1F"/>
                </a:solidFill>
                <a:effectLst/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신축이라 깔끔함</a:t>
            </a:r>
            <a:r>
              <a:rPr lang="en-US" altLang="ko-KR" sz="1100" b="0" i="0" dirty="0">
                <a:solidFill>
                  <a:srgbClr val="1F1F1F"/>
                </a:solidFill>
                <a:effectLst/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. </a:t>
            </a:r>
            <a:r>
              <a:rPr lang="ko-KR" altLang="en-US" sz="1100" b="0" i="0" dirty="0">
                <a:solidFill>
                  <a:srgbClr val="1F1F1F"/>
                </a:solidFill>
                <a:effectLst/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세대수가 </a:t>
            </a:r>
            <a:r>
              <a:rPr lang="ko-KR" altLang="en-US" sz="1100" b="0" i="0" dirty="0" err="1">
                <a:solidFill>
                  <a:srgbClr val="1F1F1F"/>
                </a:solidFill>
                <a:effectLst/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작은게</a:t>
            </a:r>
            <a:r>
              <a:rPr lang="ko-KR" altLang="en-US" sz="1100" b="0" i="0" dirty="0">
                <a:solidFill>
                  <a:srgbClr val="1F1F1F"/>
                </a:solidFill>
                <a:effectLst/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 단점</a:t>
            </a:r>
            <a:r>
              <a:rPr lang="en-US" altLang="ko-KR" sz="1100" b="0" i="0" dirty="0">
                <a:solidFill>
                  <a:srgbClr val="1F1F1F"/>
                </a:solidFill>
                <a:effectLst/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. </a:t>
            </a:r>
            <a:r>
              <a:rPr lang="ko-KR" altLang="en-US" sz="1100" b="0" i="0" dirty="0">
                <a:solidFill>
                  <a:srgbClr val="1F1F1F"/>
                </a:solidFill>
                <a:effectLst/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학교바로 근처라서 장점이 되고</a:t>
            </a:r>
            <a:r>
              <a:rPr lang="en-US" altLang="ko-KR" sz="1100" b="0" i="0" dirty="0">
                <a:solidFill>
                  <a:srgbClr val="1F1F1F"/>
                </a:solidFill>
                <a:effectLst/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, </a:t>
            </a:r>
            <a:r>
              <a:rPr lang="ko-KR" altLang="en-US" sz="1100" b="0" i="0" dirty="0">
                <a:solidFill>
                  <a:srgbClr val="1F1F1F"/>
                </a:solidFill>
                <a:effectLst/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이렇게 언덕 느낌으로 되어있는 단지들은 평지도 아니고 </a:t>
            </a:r>
            <a:r>
              <a:rPr lang="ko-KR" altLang="en-US" sz="1100" b="0" i="0" dirty="0" err="1">
                <a:solidFill>
                  <a:srgbClr val="1F1F1F"/>
                </a:solidFill>
                <a:effectLst/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엘베</a:t>
            </a:r>
            <a:r>
              <a:rPr lang="ko-KR" altLang="en-US" sz="1100" b="0" i="0" dirty="0">
                <a:solidFill>
                  <a:srgbClr val="1F1F1F"/>
                </a:solidFill>
                <a:effectLst/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 등으로 </a:t>
            </a:r>
            <a:r>
              <a:rPr lang="ko-KR" altLang="en-US" sz="1100" b="0" i="0" dirty="0" err="1">
                <a:solidFill>
                  <a:srgbClr val="1F1F1F"/>
                </a:solidFill>
                <a:effectLst/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이동해야하는게</a:t>
            </a:r>
            <a:r>
              <a:rPr lang="ko-KR" altLang="en-US" sz="1100" b="0" i="0" dirty="0">
                <a:solidFill>
                  <a:srgbClr val="1F1F1F"/>
                </a:solidFill>
                <a:effectLst/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 </a:t>
            </a:r>
            <a:r>
              <a:rPr lang="ko-KR" altLang="en-US" sz="1100" b="0" i="0" dirty="0" err="1">
                <a:solidFill>
                  <a:srgbClr val="1F1F1F"/>
                </a:solidFill>
                <a:effectLst/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힘듬</a:t>
            </a:r>
            <a:r>
              <a:rPr lang="en-US" altLang="ko-KR" sz="1100" b="0" i="0" dirty="0">
                <a:solidFill>
                  <a:srgbClr val="1F1F1F"/>
                </a:solidFill>
                <a:effectLst/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.</a:t>
            </a:r>
            <a:endParaRPr lang="en-US" altLang="ko-KR" sz="1100" dirty="0">
              <a:solidFill>
                <a:prstClr val="black"/>
              </a:solidFill>
              <a:latin typeface="이사만루체 Light" panose="00000300000000000000" pitchFamily="2" charset="-127"/>
              <a:ea typeface="이사만루체 Light" panose="00000300000000000000" pitchFamily="2" charset="-127"/>
            </a:endParaRPr>
          </a:p>
        </p:txBody>
      </p:sp>
      <p:pic>
        <p:nvPicPr>
          <p:cNvPr id="21" name="그림 20">
            <a:extLst>
              <a:ext uri="{FF2B5EF4-FFF2-40B4-BE49-F238E27FC236}">
                <a16:creationId xmlns:a16="http://schemas.microsoft.com/office/drawing/2014/main" id="{B82B11B3-FDA5-4D23-211E-78DEBC384EF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72226" y="3773531"/>
            <a:ext cx="2760473" cy="2542076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23" name="그림 22">
            <a:extLst>
              <a:ext uri="{FF2B5EF4-FFF2-40B4-BE49-F238E27FC236}">
                <a16:creationId xmlns:a16="http://schemas.microsoft.com/office/drawing/2014/main" id="{79E1C349-579A-F898-32E6-7E2C320F302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323999" y="781050"/>
            <a:ext cx="2437286" cy="5534557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682399694"/>
      </p:ext>
    </p:extLst>
  </p:cSld>
  <p:clrMapOvr>
    <a:masterClrMapping/>
  </p:clrMapOvr>
  <p:transition/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양쪽 모서리가 둥근 사각형 168"/>
          <p:cNvSpPr/>
          <p:nvPr/>
        </p:nvSpPr>
        <p:spPr>
          <a:xfrm rot="5400000">
            <a:off x="13078304" y="3303255"/>
            <a:ext cx="907577" cy="1003308"/>
          </a:xfrm>
          <a:prstGeom prst="round2SameRect">
            <a:avLst>
              <a:gd name="adj1" fmla="val 16667"/>
              <a:gd name="adj2" fmla="val 0"/>
            </a:avLst>
          </a:prstGeom>
          <a:solidFill>
            <a:schemeClr val="bg1"/>
          </a:solidFill>
          <a:ln w="28575">
            <a:solidFill>
              <a:srgbClr val="4C474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457200" marR="0" lvl="1" indent="0" algn="l" defTabSz="914400" rtl="0" eaLnBrk="1" latin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endParaRPr kumimoji="0" lang="ko-KR" altLang="en-US" sz="1000" b="0" i="0" u="none" strike="noStrike" kern="1200" cap="none" spc="0" normalizeH="0" baseline="0">
              <a:solidFill>
                <a:prstClr val="white"/>
              </a:solidFill>
              <a:effectLst/>
              <a:uLnTx/>
              <a:uFillTx/>
              <a:latin typeface="맑은 고딕"/>
              <a:ea typeface="맑은 고딕"/>
              <a:cs typeface="+mn-cs"/>
            </a:endParaRPr>
          </a:p>
        </p:txBody>
      </p:sp>
      <p:sp>
        <p:nvSpPr>
          <p:cNvPr id="168" name="직사각형 167"/>
          <p:cNvSpPr/>
          <p:nvPr/>
        </p:nvSpPr>
        <p:spPr>
          <a:xfrm>
            <a:off x="13723392" y="5009620"/>
            <a:ext cx="899605" cy="6368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r>
              <a:rPr kumimoji="0" lang="en-US" altLang="ko-KR" sz="3600" b="1" i="0" u="none" strike="noStrike" kern="1200" cap="none" spc="0" normalizeH="0" baseline="0">
                <a:solidFill>
                  <a:srgbClr val="FF8A2D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15</a:t>
            </a:r>
            <a:r>
              <a:rPr kumimoji="0" lang="en-US" altLang="ko-KR" sz="1600" b="1" i="0" u="none" strike="noStrike" kern="1200" cap="none" spc="0" normalizeH="0" baseline="0">
                <a:solidFill>
                  <a:srgbClr val="FF8A2D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%</a:t>
            </a:r>
            <a:endParaRPr kumimoji="0" lang="en-US" altLang="ko-KR" sz="1600" b="1" i="0" u="none" strike="noStrike" kern="1200" cap="none" spc="0" normalizeH="0" baseline="0">
              <a:solidFill>
                <a:srgbClr val="FF8A2D"/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173" name="직사각형 172"/>
          <p:cNvSpPr/>
          <p:nvPr/>
        </p:nvSpPr>
        <p:spPr>
          <a:xfrm>
            <a:off x="14418125" y="3481744"/>
            <a:ext cx="89960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r>
              <a:rPr kumimoji="0" lang="en-US" altLang="ko-KR" sz="3600" b="1" i="0" u="none" strike="noStrike" kern="1200" cap="none" spc="0" normalizeH="0" baseline="0">
                <a:solidFill>
                  <a:srgbClr val="FF8A2D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15</a:t>
            </a:r>
            <a:r>
              <a:rPr kumimoji="0" lang="en-US" altLang="ko-KR" sz="1600" b="1" i="0" u="none" strike="noStrike" kern="1200" cap="none" spc="0" normalizeH="0" baseline="0">
                <a:solidFill>
                  <a:srgbClr val="FF8A2D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%</a:t>
            </a:r>
            <a:endParaRPr kumimoji="0" lang="en-US" altLang="ko-KR" sz="1600" b="1" i="0" u="none" strike="noStrike" kern="1200" cap="none" spc="0" normalizeH="0" baseline="0">
              <a:solidFill>
                <a:srgbClr val="FF8A2D"/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181" name="양쪽 모서리가 둥근 사각형 180"/>
          <p:cNvSpPr/>
          <p:nvPr/>
        </p:nvSpPr>
        <p:spPr>
          <a:xfrm rot="5400000">
            <a:off x="12576649" y="4541146"/>
            <a:ext cx="907577" cy="1003308"/>
          </a:xfrm>
          <a:prstGeom prst="round2SameRect">
            <a:avLst>
              <a:gd name="adj1" fmla="val 16667"/>
              <a:gd name="adj2" fmla="val 0"/>
            </a:avLst>
          </a:prstGeom>
          <a:solidFill>
            <a:schemeClr val="bg1"/>
          </a:solidFill>
          <a:ln w="28575">
            <a:solidFill>
              <a:srgbClr val="4C474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457200" marR="0" lvl="1" indent="0" algn="l" defTabSz="914400" rtl="0" eaLnBrk="1" latin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endParaRPr kumimoji="0" lang="ko-KR" altLang="en-US" sz="1000" b="0" i="0" u="none" strike="noStrike" kern="1200" cap="none" spc="0" normalizeH="0" baseline="0">
              <a:solidFill>
                <a:prstClr val="white"/>
              </a:solidFill>
              <a:effectLst/>
              <a:uLnTx/>
              <a:uFillTx/>
              <a:latin typeface="맑은 고딕"/>
              <a:ea typeface="맑은 고딕"/>
              <a:cs typeface="+mn-cs"/>
            </a:endParaRPr>
          </a:p>
        </p:txBody>
      </p:sp>
      <p:sp>
        <p:nvSpPr>
          <p:cNvPr id="182" name="직사각형 181"/>
          <p:cNvSpPr/>
          <p:nvPr/>
        </p:nvSpPr>
        <p:spPr>
          <a:xfrm>
            <a:off x="13134142" y="2142479"/>
            <a:ext cx="89960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r>
              <a:rPr kumimoji="0" lang="en-US" altLang="ko-KR" sz="3600" b="1" i="0" u="none" strike="noStrike" kern="1200" cap="none" spc="0" normalizeH="0" baseline="0" dirty="0">
                <a:solidFill>
                  <a:srgbClr val="FF8A2D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15</a:t>
            </a:r>
            <a:r>
              <a:rPr kumimoji="0" lang="en-US" altLang="ko-KR" sz="1600" b="1" i="0" u="none" strike="noStrike" kern="1200" cap="none" spc="0" normalizeH="0" baseline="0" dirty="0">
                <a:solidFill>
                  <a:srgbClr val="FF8A2D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%</a:t>
            </a:r>
            <a:endParaRPr kumimoji="0" lang="en-US" altLang="ko-KR" sz="1600" b="1" i="0" u="none" strike="noStrike" kern="1200" cap="none" spc="0" normalizeH="0" baseline="0" dirty="0">
              <a:solidFill>
                <a:srgbClr val="FF8A2D"/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8" name="사각형: 둥근 모서리 7">
            <a:extLst>
              <a:ext uri="{FF2B5EF4-FFF2-40B4-BE49-F238E27FC236}">
                <a16:creationId xmlns:a16="http://schemas.microsoft.com/office/drawing/2014/main" id="{8F7AA2A7-55B1-E88E-F1BB-45FE35A30A85}"/>
              </a:ext>
            </a:extLst>
          </p:cNvPr>
          <p:cNvSpPr/>
          <p:nvPr/>
        </p:nvSpPr>
        <p:spPr>
          <a:xfrm>
            <a:off x="103885" y="725312"/>
            <a:ext cx="3095674" cy="408345"/>
          </a:xfrm>
          <a:prstGeom prst="round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>
                <a:solidFill>
                  <a:schemeClr val="tx1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S-1. </a:t>
            </a:r>
            <a:r>
              <a:rPr lang="ko-KR" altLang="en-US" dirty="0" err="1">
                <a:solidFill>
                  <a:schemeClr val="tx1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김해센텀두산위브더제니스</a:t>
            </a:r>
            <a:endParaRPr lang="ko-KR" altLang="en-US" dirty="0">
              <a:solidFill>
                <a:schemeClr val="tx1"/>
              </a:solidFill>
              <a:latin typeface="이사만루체 Light" panose="00000300000000000000" pitchFamily="2" charset="-127"/>
              <a:ea typeface="이사만루체 Light" panose="00000300000000000000" pitchFamily="2" charset="-127"/>
            </a:endParaRPr>
          </a:p>
        </p:txBody>
      </p:sp>
      <p:sp>
        <p:nvSpPr>
          <p:cNvPr id="3" name="TextBox 2">
            <a:hlinkClick r:id="rId2"/>
            <a:extLst>
              <a:ext uri="{FF2B5EF4-FFF2-40B4-BE49-F238E27FC236}">
                <a16:creationId xmlns:a16="http://schemas.microsoft.com/office/drawing/2014/main" id="{ED188ACB-F78B-CF3B-EDD8-87D8291EB78F}"/>
              </a:ext>
            </a:extLst>
          </p:cNvPr>
          <p:cNvSpPr txBox="1"/>
          <p:nvPr/>
        </p:nvSpPr>
        <p:spPr>
          <a:xfrm>
            <a:off x="12192000" y="656636"/>
            <a:ext cx="19228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err="1"/>
              <a:t>부자아내제인</a:t>
            </a:r>
            <a:endParaRPr lang="ko-KR" altLang="en-US" dirty="0"/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27EE134C-5DAE-5F21-2C79-05CB6055576B}"/>
              </a:ext>
            </a:extLst>
          </p:cNvPr>
          <p:cNvSpPr/>
          <p:nvPr/>
        </p:nvSpPr>
        <p:spPr>
          <a:xfrm>
            <a:off x="0" y="0"/>
            <a:ext cx="12192000" cy="489526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400" b="1" dirty="0">
                <a:solidFill>
                  <a:schemeClr val="bg1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단지분석 </a:t>
            </a:r>
            <a:r>
              <a:rPr lang="en-US" altLang="ko-KR" sz="1400" b="1" dirty="0">
                <a:solidFill>
                  <a:schemeClr val="bg1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– S-1. </a:t>
            </a:r>
            <a:r>
              <a:rPr lang="ko-KR" altLang="en-US" sz="1400" b="1" dirty="0" err="1">
                <a:solidFill>
                  <a:schemeClr val="bg1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장유동</a:t>
            </a:r>
            <a:r>
              <a:rPr lang="ko-KR" altLang="en-US" sz="1400" b="1" dirty="0">
                <a:solidFill>
                  <a:schemeClr val="bg1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 </a:t>
            </a:r>
          </a:p>
        </p:txBody>
      </p:sp>
      <p:pic>
        <p:nvPicPr>
          <p:cNvPr id="7" name="그림 6">
            <a:extLst>
              <a:ext uri="{FF2B5EF4-FFF2-40B4-BE49-F238E27FC236}">
                <a16:creationId xmlns:a16="http://schemas.microsoft.com/office/drawing/2014/main" id="{8ADE6781-377D-6C5E-30A9-5BD8402BF4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7254" y="1284190"/>
            <a:ext cx="2880692" cy="2299519"/>
          </a:xfrm>
          <a:prstGeom prst="rect">
            <a:avLst/>
          </a:prstGeom>
          <a:ln w="15875">
            <a:solidFill>
              <a:schemeClr val="tx1"/>
            </a:solidFill>
          </a:ln>
        </p:spPr>
      </p:pic>
      <p:pic>
        <p:nvPicPr>
          <p:cNvPr id="10" name="그림 9">
            <a:extLst>
              <a:ext uri="{FF2B5EF4-FFF2-40B4-BE49-F238E27FC236}">
                <a16:creationId xmlns:a16="http://schemas.microsoft.com/office/drawing/2014/main" id="{0D708586-FCD1-E711-6359-704287051EA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3284" y="3773532"/>
            <a:ext cx="2936876" cy="1112504"/>
          </a:xfrm>
          <a:prstGeom prst="rect">
            <a:avLst/>
          </a:prstGeom>
          <a:ln w="15875">
            <a:solidFill>
              <a:schemeClr val="tx1"/>
            </a:solidFill>
          </a:ln>
        </p:spPr>
      </p:pic>
      <p:graphicFrame>
        <p:nvGraphicFramePr>
          <p:cNvPr id="11" name="표 10">
            <a:extLst>
              <a:ext uri="{FF2B5EF4-FFF2-40B4-BE49-F238E27FC236}">
                <a16:creationId xmlns:a16="http://schemas.microsoft.com/office/drawing/2014/main" id="{EA6B938A-FA66-55E0-F10A-624391651CE0}"/>
              </a:ext>
            </a:extLst>
          </p:cNvPr>
          <p:cNvGraphicFramePr>
            <a:graphicFrameLocks noGrp="1"/>
          </p:cNvGraphicFramePr>
          <p:nvPr/>
        </p:nvGraphicFramePr>
        <p:xfrm>
          <a:off x="161070" y="5160152"/>
          <a:ext cx="2936876" cy="9725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9669">
                  <a:extLst>
                    <a:ext uri="{9D8B030D-6E8A-4147-A177-3AD203B41FA5}">
                      <a16:colId xmlns:a16="http://schemas.microsoft.com/office/drawing/2014/main" val="1754638359"/>
                    </a:ext>
                  </a:extLst>
                </a:gridCol>
                <a:gridCol w="989669">
                  <a:extLst>
                    <a:ext uri="{9D8B030D-6E8A-4147-A177-3AD203B41FA5}">
                      <a16:colId xmlns:a16="http://schemas.microsoft.com/office/drawing/2014/main" val="2975725959"/>
                    </a:ext>
                  </a:extLst>
                </a:gridCol>
                <a:gridCol w="957538">
                  <a:extLst>
                    <a:ext uri="{9D8B030D-6E8A-4147-A177-3AD203B41FA5}">
                      <a16:colId xmlns:a16="http://schemas.microsoft.com/office/drawing/2014/main" val="1530565623"/>
                    </a:ext>
                  </a:extLst>
                </a:gridCol>
              </a:tblGrid>
              <a:tr h="362936"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>
                          <a:solidFill>
                            <a:srgbClr val="00B0F0"/>
                          </a:solidFill>
                          <a:highlight>
                            <a:srgbClr val="FFFF00"/>
                          </a:highlight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23.11 </a:t>
                      </a:r>
                      <a:r>
                        <a:rPr lang="ko-KR" altLang="en-US" sz="1400" dirty="0">
                          <a:solidFill>
                            <a:srgbClr val="00B0F0"/>
                          </a:solidFill>
                          <a:highlight>
                            <a:srgbClr val="FFFF00"/>
                          </a:highlight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기준 네이버 호가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solidFill>
                          <a:srgbClr val="00B0F0"/>
                        </a:solidFill>
                        <a:latin typeface="경기천년제목 Bold" panose="02020803020101020101" pitchFamily="18" charset="-127"/>
                        <a:ea typeface="경기천년제목 Bold" panose="02020803020101020101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solidFill>
                          <a:srgbClr val="00B050"/>
                        </a:solidFill>
                        <a:latin typeface="경기천년제목 Bold" panose="02020803020101020101" pitchFamily="18" charset="-127"/>
                        <a:ea typeface="경기천년제목 Bold" panose="02020803020101020101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46325273"/>
                  </a:ext>
                </a:extLst>
              </a:tr>
              <a:tr h="23431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>
                          <a:solidFill>
                            <a:srgbClr val="FF0000"/>
                          </a:solidFill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매매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>
                          <a:solidFill>
                            <a:srgbClr val="0070C0"/>
                          </a:solidFill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전세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solidFill>
                            <a:schemeClr val="tx1"/>
                          </a:solidFill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전세가율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7421253"/>
                  </a:ext>
                </a:extLst>
              </a:tr>
              <a:tr h="20764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39,000</a:t>
                      </a:r>
                      <a:endParaRPr lang="ko-KR" altLang="en-US" sz="1400" dirty="0"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24,000</a:t>
                      </a:r>
                      <a:endParaRPr lang="ko-KR" altLang="en-US" sz="1400" dirty="0"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62%</a:t>
                      </a:r>
                      <a:endParaRPr lang="ko-KR" altLang="en-US" sz="1400" dirty="0"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140006"/>
                  </a:ext>
                </a:extLst>
              </a:tr>
            </a:tbl>
          </a:graphicData>
        </a:graphic>
      </p:graphicFrame>
      <p:pic>
        <p:nvPicPr>
          <p:cNvPr id="15" name="그림 14">
            <a:extLst>
              <a:ext uri="{FF2B5EF4-FFF2-40B4-BE49-F238E27FC236}">
                <a16:creationId xmlns:a16="http://schemas.microsoft.com/office/drawing/2014/main" id="{F298F3E8-1971-5AE1-AFE2-577BEE78033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9592" y="781051"/>
            <a:ext cx="2821144" cy="2542210"/>
          </a:xfrm>
          <a:prstGeom prst="rect">
            <a:avLst/>
          </a:prstGeom>
          <a:ln w="15875">
            <a:solidFill>
              <a:schemeClr val="tx1"/>
            </a:solidFill>
          </a:ln>
        </p:spPr>
      </p:pic>
      <p:pic>
        <p:nvPicPr>
          <p:cNvPr id="17" name="그림 16">
            <a:extLst>
              <a:ext uri="{FF2B5EF4-FFF2-40B4-BE49-F238E27FC236}">
                <a16:creationId xmlns:a16="http://schemas.microsoft.com/office/drawing/2014/main" id="{9100FE9A-0E90-E0BA-72DB-3808D21911F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9592" y="3534739"/>
            <a:ext cx="2850153" cy="2610696"/>
          </a:xfrm>
          <a:prstGeom prst="rect">
            <a:avLst/>
          </a:prstGeom>
          <a:ln w="15875">
            <a:solidFill>
              <a:schemeClr val="tx1"/>
            </a:solidFill>
          </a:ln>
        </p:spPr>
      </p:pic>
      <p:graphicFrame>
        <p:nvGraphicFramePr>
          <p:cNvPr id="18" name="표 24">
            <a:extLst>
              <a:ext uri="{FF2B5EF4-FFF2-40B4-BE49-F238E27FC236}">
                <a16:creationId xmlns:a16="http://schemas.microsoft.com/office/drawing/2014/main" id="{39F42226-F3E8-350F-E487-4331F64D406D}"/>
              </a:ext>
            </a:extLst>
          </p:cNvPr>
          <p:cNvGraphicFramePr>
            <a:graphicFrameLocks noGrp="1"/>
          </p:cNvGraphicFramePr>
          <p:nvPr/>
        </p:nvGraphicFramePr>
        <p:xfrm>
          <a:off x="6356351" y="781050"/>
          <a:ext cx="2797173" cy="1143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32391">
                  <a:extLst>
                    <a:ext uri="{9D8B030D-6E8A-4147-A177-3AD203B41FA5}">
                      <a16:colId xmlns:a16="http://schemas.microsoft.com/office/drawing/2014/main" val="3219045834"/>
                    </a:ext>
                  </a:extLst>
                </a:gridCol>
                <a:gridCol w="932391">
                  <a:extLst>
                    <a:ext uri="{9D8B030D-6E8A-4147-A177-3AD203B41FA5}">
                      <a16:colId xmlns:a16="http://schemas.microsoft.com/office/drawing/2014/main" val="855906887"/>
                    </a:ext>
                  </a:extLst>
                </a:gridCol>
                <a:gridCol w="932391">
                  <a:extLst>
                    <a:ext uri="{9D8B030D-6E8A-4147-A177-3AD203B41FA5}">
                      <a16:colId xmlns:a16="http://schemas.microsoft.com/office/drawing/2014/main" val="3069419114"/>
                    </a:ext>
                  </a:extLst>
                </a:gridCol>
              </a:tblGrid>
              <a:tr h="28503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solidFill>
                            <a:srgbClr val="FF0000"/>
                          </a:solidFill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환경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solidFill>
                            <a:srgbClr val="00B0F0"/>
                          </a:solidFill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학군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solidFill>
                            <a:srgbClr val="00B050"/>
                          </a:solidFill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교통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20048000"/>
                  </a:ext>
                </a:extLst>
              </a:tr>
              <a:tr h="28503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B</a:t>
                      </a:r>
                      <a:endParaRPr lang="ko-KR" altLang="en-US" dirty="0"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C</a:t>
                      </a:r>
                      <a:endParaRPr lang="ko-KR" altLang="en-US" dirty="0"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92981695"/>
                  </a:ext>
                </a:extLst>
              </a:tr>
              <a:tr h="32066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1km</a:t>
                      </a:r>
                      <a:r>
                        <a:rPr lang="ko-KR" altLang="en-US" sz="1050" dirty="0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내</a:t>
                      </a:r>
                      <a:endParaRPr lang="en-US" altLang="ko-KR" sz="1050" dirty="0"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  <a:p>
                      <a:pPr algn="ctr" latinLnBrk="1"/>
                      <a:r>
                        <a:rPr lang="ko-KR" altLang="en-US" sz="1050" dirty="0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코스트코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주촌초</a:t>
                      </a: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24.3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명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1400" dirty="0"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82725130"/>
                  </a:ext>
                </a:extLst>
              </a:tr>
            </a:tbl>
          </a:graphicData>
        </a:graphic>
      </p:graphicFrame>
      <p:sp>
        <p:nvSpPr>
          <p:cNvPr id="19" name="직사각형 18">
            <a:extLst>
              <a:ext uri="{FF2B5EF4-FFF2-40B4-BE49-F238E27FC236}">
                <a16:creationId xmlns:a16="http://schemas.microsoft.com/office/drawing/2014/main" id="{87E578A7-268F-7772-4FDE-BFD557C1F769}"/>
              </a:ext>
            </a:extLst>
          </p:cNvPr>
          <p:cNvSpPr/>
          <p:nvPr/>
        </p:nvSpPr>
        <p:spPr>
          <a:xfrm>
            <a:off x="6372226" y="2215575"/>
            <a:ext cx="2810797" cy="1368134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100" b="0" i="0" dirty="0">
                <a:solidFill>
                  <a:srgbClr val="1F1F1F"/>
                </a:solidFill>
                <a:effectLst/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엄청 대단지</a:t>
            </a:r>
            <a:r>
              <a:rPr lang="en-US" altLang="ko-KR" sz="1100" b="0" i="0" dirty="0">
                <a:solidFill>
                  <a:srgbClr val="1F1F1F"/>
                </a:solidFill>
                <a:effectLst/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. </a:t>
            </a:r>
            <a:r>
              <a:rPr lang="ko-KR" altLang="en-US" sz="1100" b="0" i="0" dirty="0">
                <a:solidFill>
                  <a:srgbClr val="1F1F1F"/>
                </a:solidFill>
                <a:effectLst/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앞에 코스트코가 위치</a:t>
            </a:r>
            <a:r>
              <a:rPr lang="en-US" altLang="ko-KR" sz="1100" b="0" i="0" dirty="0">
                <a:solidFill>
                  <a:srgbClr val="1F1F1F"/>
                </a:solidFill>
                <a:effectLst/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. </a:t>
            </a:r>
            <a:r>
              <a:rPr lang="ko-KR" altLang="en-US" sz="1100" b="0" i="0" dirty="0">
                <a:solidFill>
                  <a:srgbClr val="1F1F1F"/>
                </a:solidFill>
                <a:effectLst/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초등학교 인원 많다</a:t>
            </a:r>
            <a:r>
              <a:rPr lang="en-US" altLang="ko-KR" sz="1100" b="0" i="0" dirty="0">
                <a:solidFill>
                  <a:srgbClr val="1F1F1F"/>
                </a:solidFill>
                <a:effectLst/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. </a:t>
            </a:r>
            <a:r>
              <a:rPr lang="ko-KR" altLang="en-US" sz="1100" b="0" i="0" dirty="0">
                <a:solidFill>
                  <a:srgbClr val="1F1F1F"/>
                </a:solidFill>
                <a:effectLst/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앞쪽 기본 생활권상권 위치</a:t>
            </a:r>
            <a:r>
              <a:rPr lang="en-US" altLang="ko-KR" sz="1100" b="0" i="0" dirty="0">
                <a:solidFill>
                  <a:srgbClr val="1F1F1F"/>
                </a:solidFill>
                <a:effectLst/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. </a:t>
            </a:r>
            <a:r>
              <a:rPr lang="ko-KR" altLang="en-US" sz="1100" b="0" i="0" dirty="0">
                <a:solidFill>
                  <a:srgbClr val="1F1F1F"/>
                </a:solidFill>
                <a:effectLst/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입구차량은 예약제로 엄청 까다롭다</a:t>
            </a:r>
            <a:r>
              <a:rPr lang="en-US" altLang="ko-KR" sz="1100" b="0" i="0" dirty="0">
                <a:solidFill>
                  <a:srgbClr val="1F1F1F"/>
                </a:solidFill>
                <a:effectLst/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. </a:t>
            </a:r>
            <a:r>
              <a:rPr lang="ko-KR" altLang="en-US" sz="1100" b="0" i="0" dirty="0">
                <a:solidFill>
                  <a:srgbClr val="1F1F1F"/>
                </a:solidFill>
                <a:effectLst/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젊은 엄마들이 </a:t>
            </a:r>
            <a:r>
              <a:rPr lang="ko-KR" altLang="en-US" sz="1100" b="0" i="0" dirty="0" err="1">
                <a:solidFill>
                  <a:srgbClr val="1F1F1F"/>
                </a:solidFill>
                <a:effectLst/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거의대부분</a:t>
            </a:r>
            <a:r>
              <a:rPr lang="en-US" altLang="ko-KR" sz="1100" b="0" i="0" dirty="0">
                <a:solidFill>
                  <a:srgbClr val="1F1F1F"/>
                </a:solidFill>
                <a:effectLst/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. </a:t>
            </a:r>
            <a:r>
              <a:rPr lang="ko-KR" altLang="en-US" sz="1100" dirty="0">
                <a:solidFill>
                  <a:srgbClr val="1F1F1F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동간 거리가 매우 넓고 구성이 잘되어 있는 느낌</a:t>
            </a:r>
            <a:r>
              <a:rPr lang="en-US" altLang="ko-KR" sz="1100" dirty="0">
                <a:solidFill>
                  <a:srgbClr val="1F1F1F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. </a:t>
            </a:r>
            <a:r>
              <a:rPr lang="ko-KR" altLang="en-US" sz="1100" dirty="0" err="1">
                <a:solidFill>
                  <a:srgbClr val="1F1F1F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대단지다보니</a:t>
            </a:r>
            <a:r>
              <a:rPr lang="ko-KR" altLang="en-US" sz="1100" dirty="0">
                <a:solidFill>
                  <a:srgbClr val="1F1F1F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 놀이터도 많다</a:t>
            </a:r>
            <a:r>
              <a:rPr lang="en-US" altLang="ko-KR" sz="1100" dirty="0">
                <a:solidFill>
                  <a:srgbClr val="1F1F1F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.</a:t>
            </a:r>
            <a:endParaRPr lang="en-US" altLang="ko-KR" sz="1100" dirty="0">
              <a:solidFill>
                <a:prstClr val="black"/>
              </a:solidFill>
              <a:latin typeface="이사만루체 Light" panose="00000300000000000000" pitchFamily="2" charset="-127"/>
              <a:ea typeface="이사만루체 Light" panose="00000300000000000000" pitchFamily="2" charset="-127"/>
            </a:endParaRPr>
          </a:p>
        </p:txBody>
      </p:sp>
      <p:pic>
        <p:nvPicPr>
          <p:cNvPr id="21" name="그림 20">
            <a:extLst>
              <a:ext uri="{FF2B5EF4-FFF2-40B4-BE49-F238E27FC236}">
                <a16:creationId xmlns:a16="http://schemas.microsoft.com/office/drawing/2014/main" id="{B82B11B3-FDA5-4D23-211E-78DEBC384EF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72226" y="3773531"/>
            <a:ext cx="2781298" cy="2542076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23" name="그림 22">
            <a:extLst>
              <a:ext uri="{FF2B5EF4-FFF2-40B4-BE49-F238E27FC236}">
                <a16:creationId xmlns:a16="http://schemas.microsoft.com/office/drawing/2014/main" id="{79E1C349-579A-F898-32E6-7E2C320F302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323999" y="725312"/>
            <a:ext cx="2437286" cy="5590295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863648236"/>
      </p:ext>
    </p:extLst>
  </p:cSld>
  <p:clrMapOvr>
    <a:masterClrMapping/>
  </p:clrMapOvr>
  <p:transition/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양쪽 모서리가 둥근 사각형 168"/>
          <p:cNvSpPr/>
          <p:nvPr/>
        </p:nvSpPr>
        <p:spPr>
          <a:xfrm rot="5400000">
            <a:off x="13078304" y="3303255"/>
            <a:ext cx="907577" cy="1003308"/>
          </a:xfrm>
          <a:prstGeom prst="round2SameRect">
            <a:avLst>
              <a:gd name="adj1" fmla="val 16667"/>
              <a:gd name="adj2" fmla="val 0"/>
            </a:avLst>
          </a:prstGeom>
          <a:solidFill>
            <a:schemeClr val="bg1"/>
          </a:solidFill>
          <a:ln w="28575">
            <a:solidFill>
              <a:srgbClr val="4C474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457200" marR="0" lvl="1" indent="0" algn="l" defTabSz="914400" rtl="0" eaLnBrk="1" latin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endParaRPr kumimoji="0" lang="ko-KR" altLang="en-US" sz="1000" b="0" i="0" u="none" strike="noStrike" kern="1200" cap="none" spc="0" normalizeH="0" baseline="0">
              <a:solidFill>
                <a:prstClr val="white"/>
              </a:solidFill>
              <a:effectLst/>
              <a:uLnTx/>
              <a:uFillTx/>
              <a:latin typeface="맑은 고딕"/>
              <a:ea typeface="맑은 고딕"/>
              <a:cs typeface="+mn-cs"/>
            </a:endParaRPr>
          </a:p>
        </p:txBody>
      </p:sp>
      <p:sp>
        <p:nvSpPr>
          <p:cNvPr id="168" name="직사각형 167"/>
          <p:cNvSpPr/>
          <p:nvPr/>
        </p:nvSpPr>
        <p:spPr>
          <a:xfrm>
            <a:off x="13723392" y="5009620"/>
            <a:ext cx="899605" cy="6368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r>
              <a:rPr kumimoji="0" lang="en-US" altLang="ko-KR" sz="3600" b="1" i="0" u="none" strike="noStrike" kern="1200" cap="none" spc="0" normalizeH="0" baseline="0">
                <a:solidFill>
                  <a:srgbClr val="FF8A2D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15</a:t>
            </a:r>
            <a:r>
              <a:rPr kumimoji="0" lang="en-US" altLang="ko-KR" sz="1600" b="1" i="0" u="none" strike="noStrike" kern="1200" cap="none" spc="0" normalizeH="0" baseline="0">
                <a:solidFill>
                  <a:srgbClr val="FF8A2D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%</a:t>
            </a:r>
            <a:endParaRPr kumimoji="0" lang="en-US" altLang="ko-KR" sz="1600" b="1" i="0" u="none" strike="noStrike" kern="1200" cap="none" spc="0" normalizeH="0" baseline="0">
              <a:solidFill>
                <a:srgbClr val="FF8A2D"/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173" name="직사각형 172"/>
          <p:cNvSpPr/>
          <p:nvPr/>
        </p:nvSpPr>
        <p:spPr>
          <a:xfrm>
            <a:off x="14418125" y="3481744"/>
            <a:ext cx="89960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r>
              <a:rPr kumimoji="0" lang="en-US" altLang="ko-KR" sz="3600" b="1" i="0" u="none" strike="noStrike" kern="1200" cap="none" spc="0" normalizeH="0" baseline="0">
                <a:solidFill>
                  <a:srgbClr val="FF8A2D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15</a:t>
            </a:r>
            <a:r>
              <a:rPr kumimoji="0" lang="en-US" altLang="ko-KR" sz="1600" b="1" i="0" u="none" strike="noStrike" kern="1200" cap="none" spc="0" normalizeH="0" baseline="0">
                <a:solidFill>
                  <a:srgbClr val="FF8A2D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%</a:t>
            </a:r>
            <a:endParaRPr kumimoji="0" lang="en-US" altLang="ko-KR" sz="1600" b="1" i="0" u="none" strike="noStrike" kern="1200" cap="none" spc="0" normalizeH="0" baseline="0">
              <a:solidFill>
                <a:srgbClr val="FF8A2D"/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181" name="양쪽 모서리가 둥근 사각형 180"/>
          <p:cNvSpPr/>
          <p:nvPr/>
        </p:nvSpPr>
        <p:spPr>
          <a:xfrm rot="5400000">
            <a:off x="12576649" y="4541146"/>
            <a:ext cx="907577" cy="1003308"/>
          </a:xfrm>
          <a:prstGeom prst="round2SameRect">
            <a:avLst>
              <a:gd name="adj1" fmla="val 16667"/>
              <a:gd name="adj2" fmla="val 0"/>
            </a:avLst>
          </a:prstGeom>
          <a:solidFill>
            <a:schemeClr val="bg1"/>
          </a:solidFill>
          <a:ln w="28575">
            <a:solidFill>
              <a:srgbClr val="4C474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457200" marR="0" lvl="1" indent="0" algn="l" defTabSz="914400" rtl="0" eaLnBrk="1" latin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endParaRPr kumimoji="0" lang="ko-KR" altLang="en-US" sz="1000" b="0" i="0" u="none" strike="noStrike" kern="1200" cap="none" spc="0" normalizeH="0" baseline="0">
              <a:solidFill>
                <a:prstClr val="white"/>
              </a:solidFill>
              <a:effectLst/>
              <a:uLnTx/>
              <a:uFillTx/>
              <a:latin typeface="맑은 고딕"/>
              <a:ea typeface="맑은 고딕"/>
              <a:cs typeface="+mn-cs"/>
            </a:endParaRPr>
          </a:p>
        </p:txBody>
      </p:sp>
      <p:sp>
        <p:nvSpPr>
          <p:cNvPr id="182" name="직사각형 181"/>
          <p:cNvSpPr/>
          <p:nvPr/>
        </p:nvSpPr>
        <p:spPr>
          <a:xfrm>
            <a:off x="13134142" y="2142479"/>
            <a:ext cx="89960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r>
              <a:rPr kumimoji="0" lang="en-US" altLang="ko-KR" sz="3600" b="1" i="0" u="none" strike="noStrike" kern="1200" cap="none" spc="0" normalizeH="0" baseline="0" dirty="0">
                <a:solidFill>
                  <a:srgbClr val="FF8A2D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15</a:t>
            </a:r>
            <a:r>
              <a:rPr kumimoji="0" lang="en-US" altLang="ko-KR" sz="1600" b="1" i="0" u="none" strike="noStrike" kern="1200" cap="none" spc="0" normalizeH="0" baseline="0" dirty="0">
                <a:solidFill>
                  <a:srgbClr val="FF8A2D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%</a:t>
            </a:r>
            <a:endParaRPr kumimoji="0" lang="en-US" altLang="ko-KR" sz="1600" b="1" i="0" u="none" strike="noStrike" kern="1200" cap="none" spc="0" normalizeH="0" baseline="0" dirty="0">
              <a:solidFill>
                <a:srgbClr val="FF8A2D"/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8" name="사각형: 둥근 모서리 7">
            <a:extLst>
              <a:ext uri="{FF2B5EF4-FFF2-40B4-BE49-F238E27FC236}">
                <a16:creationId xmlns:a16="http://schemas.microsoft.com/office/drawing/2014/main" id="{8F7AA2A7-55B1-E88E-F1BB-45FE35A30A85}"/>
              </a:ext>
            </a:extLst>
          </p:cNvPr>
          <p:cNvSpPr/>
          <p:nvPr/>
        </p:nvSpPr>
        <p:spPr>
          <a:xfrm>
            <a:off x="103885" y="725312"/>
            <a:ext cx="3095674" cy="408345"/>
          </a:xfrm>
          <a:prstGeom prst="round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>
                <a:solidFill>
                  <a:schemeClr val="tx1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S-1. </a:t>
            </a:r>
            <a:r>
              <a:rPr lang="ko-KR" altLang="en-US" dirty="0" err="1">
                <a:solidFill>
                  <a:schemeClr val="tx1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김해외동협성엘리시움</a:t>
            </a:r>
            <a:endParaRPr lang="ko-KR" altLang="en-US" dirty="0">
              <a:solidFill>
                <a:schemeClr val="tx1"/>
              </a:solidFill>
              <a:latin typeface="이사만루체 Light" panose="00000300000000000000" pitchFamily="2" charset="-127"/>
              <a:ea typeface="이사만루체 Light" panose="00000300000000000000" pitchFamily="2" charset="-127"/>
            </a:endParaRPr>
          </a:p>
        </p:txBody>
      </p:sp>
      <p:sp>
        <p:nvSpPr>
          <p:cNvPr id="3" name="TextBox 2">
            <a:hlinkClick r:id="rId2"/>
            <a:extLst>
              <a:ext uri="{FF2B5EF4-FFF2-40B4-BE49-F238E27FC236}">
                <a16:creationId xmlns:a16="http://schemas.microsoft.com/office/drawing/2014/main" id="{ED188ACB-F78B-CF3B-EDD8-87D8291EB78F}"/>
              </a:ext>
            </a:extLst>
          </p:cNvPr>
          <p:cNvSpPr txBox="1"/>
          <p:nvPr/>
        </p:nvSpPr>
        <p:spPr>
          <a:xfrm>
            <a:off x="12192000" y="656636"/>
            <a:ext cx="19228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err="1"/>
              <a:t>부자아내제인</a:t>
            </a:r>
            <a:endParaRPr lang="ko-KR" altLang="en-US" dirty="0"/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27EE134C-5DAE-5F21-2C79-05CB6055576B}"/>
              </a:ext>
            </a:extLst>
          </p:cNvPr>
          <p:cNvSpPr/>
          <p:nvPr/>
        </p:nvSpPr>
        <p:spPr>
          <a:xfrm>
            <a:off x="0" y="0"/>
            <a:ext cx="12192000" cy="489526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400" b="1" dirty="0">
                <a:solidFill>
                  <a:schemeClr val="bg1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단지분석 </a:t>
            </a:r>
            <a:r>
              <a:rPr lang="en-US" altLang="ko-KR" sz="1400" b="1" dirty="0">
                <a:solidFill>
                  <a:schemeClr val="bg1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– S-1. </a:t>
            </a:r>
            <a:r>
              <a:rPr lang="ko-KR" altLang="en-US" sz="1400" b="1" dirty="0" err="1">
                <a:solidFill>
                  <a:schemeClr val="bg1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장유동</a:t>
            </a:r>
            <a:r>
              <a:rPr lang="ko-KR" altLang="en-US" sz="1400" b="1" dirty="0">
                <a:solidFill>
                  <a:schemeClr val="bg1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 </a:t>
            </a:r>
          </a:p>
        </p:txBody>
      </p:sp>
      <p:pic>
        <p:nvPicPr>
          <p:cNvPr id="7" name="그림 6">
            <a:extLst>
              <a:ext uri="{FF2B5EF4-FFF2-40B4-BE49-F238E27FC236}">
                <a16:creationId xmlns:a16="http://schemas.microsoft.com/office/drawing/2014/main" id="{8ADE6781-377D-6C5E-30A9-5BD8402BF4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3283" y="1284190"/>
            <a:ext cx="2893827" cy="2299519"/>
          </a:xfrm>
          <a:prstGeom prst="rect">
            <a:avLst/>
          </a:prstGeom>
          <a:ln w="15875">
            <a:solidFill>
              <a:schemeClr val="tx1"/>
            </a:solidFill>
          </a:ln>
        </p:spPr>
      </p:pic>
      <p:pic>
        <p:nvPicPr>
          <p:cNvPr id="10" name="그림 9">
            <a:extLst>
              <a:ext uri="{FF2B5EF4-FFF2-40B4-BE49-F238E27FC236}">
                <a16:creationId xmlns:a16="http://schemas.microsoft.com/office/drawing/2014/main" id="{0D708586-FCD1-E711-6359-704287051EA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3284" y="3773532"/>
            <a:ext cx="2936876" cy="1112504"/>
          </a:xfrm>
          <a:prstGeom prst="rect">
            <a:avLst/>
          </a:prstGeom>
          <a:ln w="15875">
            <a:solidFill>
              <a:schemeClr val="tx1"/>
            </a:solidFill>
          </a:ln>
        </p:spPr>
      </p:pic>
      <p:graphicFrame>
        <p:nvGraphicFramePr>
          <p:cNvPr id="11" name="표 10">
            <a:extLst>
              <a:ext uri="{FF2B5EF4-FFF2-40B4-BE49-F238E27FC236}">
                <a16:creationId xmlns:a16="http://schemas.microsoft.com/office/drawing/2014/main" id="{EA6B938A-FA66-55E0-F10A-624391651CE0}"/>
              </a:ext>
            </a:extLst>
          </p:cNvPr>
          <p:cNvGraphicFramePr>
            <a:graphicFrameLocks noGrp="1"/>
          </p:cNvGraphicFramePr>
          <p:nvPr/>
        </p:nvGraphicFramePr>
        <p:xfrm>
          <a:off x="161070" y="5160152"/>
          <a:ext cx="2936876" cy="9725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9669">
                  <a:extLst>
                    <a:ext uri="{9D8B030D-6E8A-4147-A177-3AD203B41FA5}">
                      <a16:colId xmlns:a16="http://schemas.microsoft.com/office/drawing/2014/main" val="1754638359"/>
                    </a:ext>
                  </a:extLst>
                </a:gridCol>
                <a:gridCol w="989669">
                  <a:extLst>
                    <a:ext uri="{9D8B030D-6E8A-4147-A177-3AD203B41FA5}">
                      <a16:colId xmlns:a16="http://schemas.microsoft.com/office/drawing/2014/main" val="2975725959"/>
                    </a:ext>
                  </a:extLst>
                </a:gridCol>
                <a:gridCol w="957538">
                  <a:extLst>
                    <a:ext uri="{9D8B030D-6E8A-4147-A177-3AD203B41FA5}">
                      <a16:colId xmlns:a16="http://schemas.microsoft.com/office/drawing/2014/main" val="1530565623"/>
                    </a:ext>
                  </a:extLst>
                </a:gridCol>
              </a:tblGrid>
              <a:tr h="362936"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>
                          <a:solidFill>
                            <a:srgbClr val="00B0F0"/>
                          </a:solidFill>
                          <a:highlight>
                            <a:srgbClr val="FFFF00"/>
                          </a:highlight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23.11 </a:t>
                      </a:r>
                      <a:r>
                        <a:rPr lang="ko-KR" altLang="en-US" sz="1400" dirty="0">
                          <a:solidFill>
                            <a:srgbClr val="00B0F0"/>
                          </a:solidFill>
                          <a:highlight>
                            <a:srgbClr val="FFFF00"/>
                          </a:highlight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기준 네이버 호가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solidFill>
                          <a:srgbClr val="00B0F0"/>
                        </a:solidFill>
                        <a:latin typeface="경기천년제목 Bold" panose="02020803020101020101" pitchFamily="18" charset="-127"/>
                        <a:ea typeface="경기천년제목 Bold" panose="02020803020101020101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solidFill>
                          <a:srgbClr val="00B050"/>
                        </a:solidFill>
                        <a:latin typeface="경기천년제목 Bold" panose="02020803020101020101" pitchFamily="18" charset="-127"/>
                        <a:ea typeface="경기천년제목 Bold" panose="02020803020101020101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46325273"/>
                  </a:ext>
                </a:extLst>
              </a:tr>
              <a:tr h="23431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>
                          <a:solidFill>
                            <a:srgbClr val="FF0000"/>
                          </a:solidFill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매매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>
                          <a:solidFill>
                            <a:srgbClr val="0070C0"/>
                          </a:solidFill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전세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solidFill>
                            <a:schemeClr val="tx1"/>
                          </a:solidFill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전세가율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7421253"/>
                  </a:ext>
                </a:extLst>
              </a:tr>
              <a:tr h="20764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37,000</a:t>
                      </a:r>
                      <a:endParaRPr lang="ko-KR" altLang="en-US" sz="1400" dirty="0"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25,000</a:t>
                      </a:r>
                      <a:endParaRPr lang="ko-KR" altLang="en-US" sz="1400" dirty="0"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68%</a:t>
                      </a:r>
                      <a:endParaRPr lang="ko-KR" altLang="en-US" sz="1400" dirty="0"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140006"/>
                  </a:ext>
                </a:extLst>
              </a:tr>
            </a:tbl>
          </a:graphicData>
        </a:graphic>
      </p:graphicFrame>
      <p:pic>
        <p:nvPicPr>
          <p:cNvPr id="15" name="그림 14">
            <a:extLst>
              <a:ext uri="{FF2B5EF4-FFF2-40B4-BE49-F238E27FC236}">
                <a16:creationId xmlns:a16="http://schemas.microsoft.com/office/drawing/2014/main" id="{F298F3E8-1971-5AE1-AFE2-577BEE78033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9592" y="781050"/>
            <a:ext cx="2821144" cy="2460913"/>
          </a:xfrm>
          <a:prstGeom prst="rect">
            <a:avLst/>
          </a:prstGeom>
          <a:ln w="15875">
            <a:solidFill>
              <a:schemeClr val="tx1"/>
            </a:solidFill>
          </a:ln>
        </p:spPr>
      </p:pic>
      <p:pic>
        <p:nvPicPr>
          <p:cNvPr id="17" name="그림 16">
            <a:extLst>
              <a:ext uri="{FF2B5EF4-FFF2-40B4-BE49-F238E27FC236}">
                <a16:creationId xmlns:a16="http://schemas.microsoft.com/office/drawing/2014/main" id="{9100FE9A-0E90-E0BA-72DB-3808D21911F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11460" y="3534739"/>
            <a:ext cx="2715761" cy="2610696"/>
          </a:xfrm>
          <a:prstGeom prst="rect">
            <a:avLst/>
          </a:prstGeom>
          <a:ln w="15875">
            <a:solidFill>
              <a:schemeClr val="tx1"/>
            </a:solidFill>
          </a:ln>
        </p:spPr>
      </p:pic>
      <p:graphicFrame>
        <p:nvGraphicFramePr>
          <p:cNvPr id="18" name="표 24">
            <a:extLst>
              <a:ext uri="{FF2B5EF4-FFF2-40B4-BE49-F238E27FC236}">
                <a16:creationId xmlns:a16="http://schemas.microsoft.com/office/drawing/2014/main" id="{39F42226-F3E8-350F-E487-4331F64D406D}"/>
              </a:ext>
            </a:extLst>
          </p:cNvPr>
          <p:cNvGraphicFramePr>
            <a:graphicFrameLocks noGrp="1"/>
          </p:cNvGraphicFramePr>
          <p:nvPr/>
        </p:nvGraphicFramePr>
        <p:xfrm>
          <a:off x="6356351" y="781050"/>
          <a:ext cx="2797173" cy="1143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32391">
                  <a:extLst>
                    <a:ext uri="{9D8B030D-6E8A-4147-A177-3AD203B41FA5}">
                      <a16:colId xmlns:a16="http://schemas.microsoft.com/office/drawing/2014/main" val="3219045834"/>
                    </a:ext>
                  </a:extLst>
                </a:gridCol>
                <a:gridCol w="932391">
                  <a:extLst>
                    <a:ext uri="{9D8B030D-6E8A-4147-A177-3AD203B41FA5}">
                      <a16:colId xmlns:a16="http://schemas.microsoft.com/office/drawing/2014/main" val="855906887"/>
                    </a:ext>
                  </a:extLst>
                </a:gridCol>
                <a:gridCol w="932391">
                  <a:extLst>
                    <a:ext uri="{9D8B030D-6E8A-4147-A177-3AD203B41FA5}">
                      <a16:colId xmlns:a16="http://schemas.microsoft.com/office/drawing/2014/main" val="3069419114"/>
                    </a:ext>
                  </a:extLst>
                </a:gridCol>
              </a:tblGrid>
              <a:tr h="28503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solidFill>
                            <a:srgbClr val="FF0000"/>
                          </a:solidFill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환경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solidFill>
                            <a:srgbClr val="00B0F0"/>
                          </a:solidFill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학군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solidFill>
                            <a:srgbClr val="00B050"/>
                          </a:solidFill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교통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20048000"/>
                  </a:ext>
                </a:extLst>
              </a:tr>
              <a:tr h="28503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B</a:t>
                      </a:r>
                      <a:endParaRPr lang="ko-KR" altLang="en-US" dirty="0"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C</a:t>
                      </a:r>
                      <a:endParaRPr lang="ko-KR" altLang="en-US" dirty="0"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92981695"/>
                  </a:ext>
                </a:extLst>
              </a:tr>
              <a:tr h="32066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1km</a:t>
                      </a:r>
                      <a:r>
                        <a:rPr lang="ko-KR" altLang="en-US" sz="1050" dirty="0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내</a:t>
                      </a:r>
                      <a:endParaRPr lang="en-US" altLang="ko-KR" sz="1050" dirty="0"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  <a:p>
                      <a:pPr algn="ctr" latinLnBrk="1"/>
                      <a:r>
                        <a:rPr lang="ko-KR" altLang="en-US" sz="1050" dirty="0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코스트코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김해가야초</a:t>
                      </a: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20.2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명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1400" dirty="0"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82725130"/>
                  </a:ext>
                </a:extLst>
              </a:tr>
            </a:tbl>
          </a:graphicData>
        </a:graphic>
      </p:graphicFrame>
      <p:sp>
        <p:nvSpPr>
          <p:cNvPr id="19" name="직사각형 18">
            <a:extLst>
              <a:ext uri="{FF2B5EF4-FFF2-40B4-BE49-F238E27FC236}">
                <a16:creationId xmlns:a16="http://schemas.microsoft.com/office/drawing/2014/main" id="{87E578A7-268F-7772-4FDE-BFD557C1F769}"/>
              </a:ext>
            </a:extLst>
          </p:cNvPr>
          <p:cNvSpPr/>
          <p:nvPr/>
        </p:nvSpPr>
        <p:spPr>
          <a:xfrm>
            <a:off x="6372226" y="2215575"/>
            <a:ext cx="2810797" cy="1368134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100" b="0" i="0" dirty="0">
                <a:solidFill>
                  <a:srgbClr val="1F1F1F"/>
                </a:solidFill>
                <a:effectLst/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정원을 바라보고 둘러싸고 있는 구조</a:t>
            </a:r>
            <a:r>
              <a:rPr lang="en-US" altLang="ko-KR" sz="1100" b="0" i="0" dirty="0">
                <a:solidFill>
                  <a:srgbClr val="1F1F1F"/>
                </a:solidFill>
                <a:effectLst/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. </a:t>
            </a:r>
            <a:r>
              <a:rPr lang="ko-KR" altLang="en-US" sz="1100" b="0" i="0" dirty="0">
                <a:solidFill>
                  <a:srgbClr val="1F1F1F"/>
                </a:solidFill>
                <a:effectLst/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앞뒤를 보면 넓은데 옆으로 조금씩 </a:t>
            </a:r>
            <a:r>
              <a:rPr lang="ko-KR" altLang="en-US" sz="1100" b="0" i="0" dirty="0" err="1">
                <a:solidFill>
                  <a:srgbClr val="1F1F1F"/>
                </a:solidFill>
                <a:effectLst/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이어져있음</a:t>
            </a:r>
            <a:r>
              <a:rPr lang="en-US" altLang="ko-KR" sz="1100" b="0" i="0" dirty="0">
                <a:solidFill>
                  <a:srgbClr val="1F1F1F"/>
                </a:solidFill>
                <a:effectLst/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. </a:t>
            </a:r>
            <a:r>
              <a:rPr lang="ko-KR" altLang="en-US" sz="1100" b="0" i="0" dirty="0" err="1">
                <a:solidFill>
                  <a:srgbClr val="1F1F1F"/>
                </a:solidFill>
                <a:effectLst/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초품아</a:t>
            </a:r>
            <a:r>
              <a:rPr lang="ko-KR" altLang="en-US" sz="1100" b="0" i="0" dirty="0">
                <a:solidFill>
                  <a:srgbClr val="1F1F1F"/>
                </a:solidFill>
                <a:effectLst/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 </a:t>
            </a:r>
            <a:r>
              <a:rPr lang="ko-KR" altLang="en-US" sz="1100" b="0" i="0" dirty="0" err="1">
                <a:solidFill>
                  <a:srgbClr val="1F1F1F"/>
                </a:solidFill>
                <a:effectLst/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인줄알았는데</a:t>
            </a:r>
            <a:r>
              <a:rPr lang="ko-KR" altLang="en-US" sz="1100" b="0" i="0" dirty="0">
                <a:solidFill>
                  <a:srgbClr val="1F1F1F"/>
                </a:solidFill>
                <a:effectLst/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 건너서 한참 </a:t>
            </a:r>
            <a:r>
              <a:rPr lang="ko-KR" altLang="en-US" sz="1100" b="0" i="0" dirty="0" err="1">
                <a:solidFill>
                  <a:srgbClr val="1F1F1F"/>
                </a:solidFill>
                <a:effectLst/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가야함</a:t>
            </a:r>
            <a:r>
              <a:rPr lang="en-US" altLang="ko-KR" sz="1100" b="0" i="0" dirty="0">
                <a:solidFill>
                  <a:srgbClr val="1F1F1F"/>
                </a:solidFill>
                <a:effectLst/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. </a:t>
            </a:r>
            <a:r>
              <a:rPr lang="ko-KR" altLang="en-US" sz="1100" b="0" i="0" dirty="0">
                <a:solidFill>
                  <a:srgbClr val="1F1F1F"/>
                </a:solidFill>
                <a:effectLst/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별로</a:t>
            </a:r>
            <a:r>
              <a:rPr lang="en-US" altLang="ko-KR" sz="1100" b="0" i="0" dirty="0">
                <a:solidFill>
                  <a:srgbClr val="1F1F1F"/>
                </a:solidFill>
                <a:effectLst/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. </a:t>
            </a:r>
            <a:r>
              <a:rPr lang="ko-KR" altLang="en-US" sz="1100" b="0" i="0" dirty="0">
                <a:solidFill>
                  <a:srgbClr val="1F1F1F"/>
                </a:solidFill>
                <a:effectLst/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나름신축단지들 끼리 붙어있는데 </a:t>
            </a:r>
            <a:r>
              <a:rPr lang="ko-KR" altLang="en-US" sz="1100" b="0" i="0" dirty="0" err="1">
                <a:solidFill>
                  <a:srgbClr val="1F1F1F"/>
                </a:solidFill>
                <a:effectLst/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약해보임</a:t>
            </a:r>
            <a:r>
              <a:rPr lang="en-US" altLang="ko-KR" sz="1100" b="0" i="0" dirty="0">
                <a:solidFill>
                  <a:srgbClr val="1F1F1F"/>
                </a:solidFill>
                <a:effectLst/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. </a:t>
            </a:r>
            <a:r>
              <a:rPr lang="ko-KR" altLang="en-US" sz="1100" b="0" i="0" dirty="0">
                <a:solidFill>
                  <a:srgbClr val="1F1F1F"/>
                </a:solidFill>
                <a:effectLst/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차라리 </a:t>
            </a:r>
            <a:r>
              <a:rPr lang="ko-KR" altLang="en-US" sz="1100" b="0" i="0" dirty="0" err="1">
                <a:solidFill>
                  <a:srgbClr val="1F1F1F"/>
                </a:solidFill>
                <a:effectLst/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센텀두산이</a:t>
            </a:r>
            <a:r>
              <a:rPr lang="ko-KR" altLang="en-US" sz="1100" b="0" i="0" dirty="0">
                <a:solidFill>
                  <a:srgbClr val="1F1F1F"/>
                </a:solidFill>
                <a:effectLst/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 더 </a:t>
            </a:r>
            <a:r>
              <a:rPr lang="ko-KR" altLang="en-US" sz="1100" b="0" i="0" dirty="0" err="1">
                <a:solidFill>
                  <a:srgbClr val="1F1F1F"/>
                </a:solidFill>
                <a:effectLst/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나아보임</a:t>
            </a:r>
            <a:endParaRPr lang="en-US" altLang="ko-KR" sz="1100" dirty="0">
              <a:solidFill>
                <a:prstClr val="black"/>
              </a:solidFill>
              <a:latin typeface="이사만루체 Light" panose="00000300000000000000" pitchFamily="2" charset="-127"/>
              <a:ea typeface="이사만루체 Light" panose="00000300000000000000" pitchFamily="2" charset="-127"/>
            </a:endParaRPr>
          </a:p>
        </p:txBody>
      </p:sp>
      <p:pic>
        <p:nvPicPr>
          <p:cNvPr id="21" name="그림 20">
            <a:extLst>
              <a:ext uri="{FF2B5EF4-FFF2-40B4-BE49-F238E27FC236}">
                <a16:creationId xmlns:a16="http://schemas.microsoft.com/office/drawing/2014/main" id="{B82B11B3-FDA5-4D23-211E-78DEBC384EF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1599" y="3773531"/>
            <a:ext cx="2715760" cy="2542076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23" name="그림 22">
            <a:extLst>
              <a:ext uri="{FF2B5EF4-FFF2-40B4-BE49-F238E27FC236}">
                <a16:creationId xmlns:a16="http://schemas.microsoft.com/office/drawing/2014/main" id="{79E1C349-579A-F898-32E6-7E2C320F302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323999" y="781049"/>
            <a:ext cx="2437286" cy="5534557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430242958"/>
      </p:ext>
    </p:extLst>
  </p:cSld>
  <p:clrMapOvr>
    <a:masterClrMapping/>
  </p:clrMapOvr>
  <p:transition/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양쪽 모서리가 둥근 사각형 168"/>
          <p:cNvSpPr/>
          <p:nvPr/>
        </p:nvSpPr>
        <p:spPr>
          <a:xfrm rot="5400000">
            <a:off x="13078304" y="3303255"/>
            <a:ext cx="907577" cy="1003308"/>
          </a:xfrm>
          <a:prstGeom prst="round2SameRect">
            <a:avLst>
              <a:gd name="adj1" fmla="val 16667"/>
              <a:gd name="adj2" fmla="val 0"/>
            </a:avLst>
          </a:prstGeom>
          <a:solidFill>
            <a:schemeClr val="bg1"/>
          </a:solidFill>
          <a:ln w="28575">
            <a:solidFill>
              <a:srgbClr val="4C474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457200" marR="0" lvl="1" indent="0" algn="l" defTabSz="914400" rtl="0" eaLnBrk="1" latin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endParaRPr kumimoji="0" lang="ko-KR" altLang="en-US" sz="1000" b="0" i="0" u="none" strike="noStrike" kern="1200" cap="none" spc="0" normalizeH="0" baseline="0">
              <a:solidFill>
                <a:prstClr val="white"/>
              </a:solidFill>
              <a:effectLst/>
              <a:uLnTx/>
              <a:uFillTx/>
              <a:latin typeface="맑은 고딕"/>
              <a:ea typeface="맑은 고딕"/>
              <a:cs typeface="+mn-cs"/>
            </a:endParaRPr>
          </a:p>
        </p:txBody>
      </p:sp>
      <p:sp>
        <p:nvSpPr>
          <p:cNvPr id="168" name="직사각형 167"/>
          <p:cNvSpPr/>
          <p:nvPr/>
        </p:nvSpPr>
        <p:spPr>
          <a:xfrm>
            <a:off x="13723392" y="5009620"/>
            <a:ext cx="899605" cy="6368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r>
              <a:rPr kumimoji="0" lang="en-US" altLang="ko-KR" sz="3600" b="1" i="0" u="none" strike="noStrike" kern="1200" cap="none" spc="0" normalizeH="0" baseline="0">
                <a:solidFill>
                  <a:srgbClr val="FF8A2D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15</a:t>
            </a:r>
            <a:r>
              <a:rPr kumimoji="0" lang="en-US" altLang="ko-KR" sz="1600" b="1" i="0" u="none" strike="noStrike" kern="1200" cap="none" spc="0" normalizeH="0" baseline="0">
                <a:solidFill>
                  <a:srgbClr val="FF8A2D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%</a:t>
            </a:r>
            <a:endParaRPr kumimoji="0" lang="en-US" altLang="ko-KR" sz="1600" b="1" i="0" u="none" strike="noStrike" kern="1200" cap="none" spc="0" normalizeH="0" baseline="0">
              <a:solidFill>
                <a:srgbClr val="FF8A2D"/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173" name="직사각형 172"/>
          <p:cNvSpPr/>
          <p:nvPr/>
        </p:nvSpPr>
        <p:spPr>
          <a:xfrm>
            <a:off x="14418125" y="3481744"/>
            <a:ext cx="89960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r>
              <a:rPr kumimoji="0" lang="en-US" altLang="ko-KR" sz="3600" b="1" i="0" u="none" strike="noStrike" kern="1200" cap="none" spc="0" normalizeH="0" baseline="0">
                <a:solidFill>
                  <a:srgbClr val="FF8A2D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15</a:t>
            </a:r>
            <a:r>
              <a:rPr kumimoji="0" lang="en-US" altLang="ko-KR" sz="1600" b="1" i="0" u="none" strike="noStrike" kern="1200" cap="none" spc="0" normalizeH="0" baseline="0">
                <a:solidFill>
                  <a:srgbClr val="FF8A2D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%</a:t>
            </a:r>
            <a:endParaRPr kumimoji="0" lang="en-US" altLang="ko-KR" sz="1600" b="1" i="0" u="none" strike="noStrike" kern="1200" cap="none" spc="0" normalizeH="0" baseline="0">
              <a:solidFill>
                <a:srgbClr val="FF8A2D"/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181" name="양쪽 모서리가 둥근 사각형 180"/>
          <p:cNvSpPr/>
          <p:nvPr/>
        </p:nvSpPr>
        <p:spPr>
          <a:xfrm rot="5400000">
            <a:off x="12576649" y="4541146"/>
            <a:ext cx="907577" cy="1003308"/>
          </a:xfrm>
          <a:prstGeom prst="round2SameRect">
            <a:avLst>
              <a:gd name="adj1" fmla="val 16667"/>
              <a:gd name="adj2" fmla="val 0"/>
            </a:avLst>
          </a:prstGeom>
          <a:solidFill>
            <a:schemeClr val="bg1"/>
          </a:solidFill>
          <a:ln w="28575">
            <a:solidFill>
              <a:srgbClr val="4C474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457200" marR="0" lvl="1" indent="0" algn="l" defTabSz="914400" rtl="0" eaLnBrk="1" latin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endParaRPr kumimoji="0" lang="ko-KR" altLang="en-US" sz="1000" b="0" i="0" u="none" strike="noStrike" kern="1200" cap="none" spc="0" normalizeH="0" baseline="0">
              <a:solidFill>
                <a:prstClr val="white"/>
              </a:solidFill>
              <a:effectLst/>
              <a:uLnTx/>
              <a:uFillTx/>
              <a:latin typeface="맑은 고딕"/>
              <a:ea typeface="맑은 고딕"/>
              <a:cs typeface="+mn-cs"/>
            </a:endParaRPr>
          </a:p>
        </p:txBody>
      </p:sp>
      <p:sp>
        <p:nvSpPr>
          <p:cNvPr id="182" name="직사각형 181"/>
          <p:cNvSpPr/>
          <p:nvPr/>
        </p:nvSpPr>
        <p:spPr>
          <a:xfrm>
            <a:off x="13134142" y="2142479"/>
            <a:ext cx="89960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r>
              <a:rPr kumimoji="0" lang="en-US" altLang="ko-KR" sz="3600" b="1" i="0" u="none" strike="noStrike" kern="1200" cap="none" spc="0" normalizeH="0" baseline="0" dirty="0">
                <a:solidFill>
                  <a:srgbClr val="FF8A2D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15</a:t>
            </a:r>
            <a:r>
              <a:rPr kumimoji="0" lang="en-US" altLang="ko-KR" sz="1600" b="1" i="0" u="none" strike="noStrike" kern="1200" cap="none" spc="0" normalizeH="0" baseline="0" dirty="0">
                <a:solidFill>
                  <a:srgbClr val="FF8A2D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%</a:t>
            </a:r>
            <a:endParaRPr kumimoji="0" lang="en-US" altLang="ko-KR" sz="1600" b="1" i="0" u="none" strike="noStrike" kern="1200" cap="none" spc="0" normalizeH="0" baseline="0" dirty="0">
              <a:solidFill>
                <a:srgbClr val="FF8A2D"/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8" name="사각형: 둥근 모서리 7">
            <a:extLst>
              <a:ext uri="{FF2B5EF4-FFF2-40B4-BE49-F238E27FC236}">
                <a16:creationId xmlns:a16="http://schemas.microsoft.com/office/drawing/2014/main" id="{8F7AA2A7-55B1-E88E-F1BB-45FE35A30A85}"/>
              </a:ext>
            </a:extLst>
          </p:cNvPr>
          <p:cNvSpPr/>
          <p:nvPr/>
        </p:nvSpPr>
        <p:spPr>
          <a:xfrm>
            <a:off x="103885" y="725312"/>
            <a:ext cx="3095674" cy="408345"/>
          </a:xfrm>
          <a:prstGeom prst="round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>
                <a:solidFill>
                  <a:schemeClr val="tx1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S-1. </a:t>
            </a:r>
            <a:r>
              <a:rPr lang="ko-KR" altLang="en-US" dirty="0" err="1">
                <a:solidFill>
                  <a:schemeClr val="tx1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김해센텀큐시티</a:t>
            </a:r>
            <a:endParaRPr lang="ko-KR" altLang="en-US" dirty="0">
              <a:solidFill>
                <a:schemeClr val="tx1"/>
              </a:solidFill>
              <a:latin typeface="이사만루체 Light" panose="00000300000000000000" pitchFamily="2" charset="-127"/>
              <a:ea typeface="이사만루체 Light" panose="00000300000000000000" pitchFamily="2" charset="-127"/>
            </a:endParaRPr>
          </a:p>
        </p:txBody>
      </p:sp>
      <p:sp>
        <p:nvSpPr>
          <p:cNvPr id="3" name="TextBox 2">
            <a:hlinkClick r:id="rId2"/>
            <a:extLst>
              <a:ext uri="{FF2B5EF4-FFF2-40B4-BE49-F238E27FC236}">
                <a16:creationId xmlns:a16="http://schemas.microsoft.com/office/drawing/2014/main" id="{ED188ACB-F78B-CF3B-EDD8-87D8291EB78F}"/>
              </a:ext>
            </a:extLst>
          </p:cNvPr>
          <p:cNvSpPr txBox="1"/>
          <p:nvPr/>
        </p:nvSpPr>
        <p:spPr>
          <a:xfrm>
            <a:off x="12192000" y="656636"/>
            <a:ext cx="19228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err="1"/>
              <a:t>부자아내제인</a:t>
            </a:r>
            <a:endParaRPr lang="ko-KR" altLang="en-US" dirty="0"/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27EE134C-5DAE-5F21-2C79-05CB6055576B}"/>
              </a:ext>
            </a:extLst>
          </p:cNvPr>
          <p:cNvSpPr/>
          <p:nvPr/>
        </p:nvSpPr>
        <p:spPr>
          <a:xfrm>
            <a:off x="0" y="0"/>
            <a:ext cx="12192000" cy="489526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400" b="1" dirty="0">
                <a:solidFill>
                  <a:schemeClr val="bg1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단지분석 </a:t>
            </a:r>
            <a:r>
              <a:rPr lang="en-US" altLang="ko-KR" sz="1400" b="1" dirty="0">
                <a:solidFill>
                  <a:schemeClr val="bg1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– S-1. </a:t>
            </a:r>
            <a:r>
              <a:rPr lang="ko-KR" altLang="en-US" sz="1400" b="1" dirty="0" err="1">
                <a:solidFill>
                  <a:schemeClr val="bg1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장유동</a:t>
            </a:r>
            <a:r>
              <a:rPr lang="ko-KR" altLang="en-US" sz="1400" b="1" dirty="0">
                <a:solidFill>
                  <a:schemeClr val="bg1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 </a:t>
            </a:r>
          </a:p>
        </p:txBody>
      </p:sp>
      <p:pic>
        <p:nvPicPr>
          <p:cNvPr id="7" name="그림 6">
            <a:extLst>
              <a:ext uri="{FF2B5EF4-FFF2-40B4-BE49-F238E27FC236}">
                <a16:creationId xmlns:a16="http://schemas.microsoft.com/office/drawing/2014/main" id="{8ADE6781-377D-6C5E-30A9-5BD8402BF4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3284" y="1284190"/>
            <a:ext cx="2914661" cy="2299519"/>
          </a:xfrm>
          <a:prstGeom prst="rect">
            <a:avLst/>
          </a:prstGeom>
          <a:ln w="15875">
            <a:solidFill>
              <a:schemeClr val="tx1"/>
            </a:solidFill>
          </a:ln>
        </p:spPr>
      </p:pic>
      <p:pic>
        <p:nvPicPr>
          <p:cNvPr id="10" name="그림 9">
            <a:extLst>
              <a:ext uri="{FF2B5EF4-FFF2-40B4-BE49-F238E27FC236}">
                <a16:creationId xmlns:a16="http://schemas.microsoft.com/office/drawing/2014/main" id="{0D708586-FCD1-E711-6359-704287051EA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3284" y="3734062"/>
            <a:ext cx="2936876" cy="1188920"/>
          </a:xfrm>
          <a:prstGeom prst="rect">
            <a:avLst/>
          </a:prstGeom>
          <a:ln w="15875">
            <a:solidFill>
              <a:schemeClr val="tx1"/>
            </a:solidFill>
          </a:ln>
        </p:spPr>
      </p:pic>
      <p:graphicFrame>
        <p:nvGraphicFramePr>
          <p:cNvPr id="11" name="표 10">
            <a:extLst>
              <a:ext uri="{FF2B5EF4-FFF2-40B4-BE49-F238E27FC236}">
                <a16:creationId xmlns:a16="http://schemas.microsoft.com/office/drawing/2014/main" id="{EA6B938A-FA66-55E0-F10A-624391651CE0}"/>
              </a:ext>
            </a:extLst>
          </p:cNvPr>
          <p:cNvGraphicFramePr>
            <a:graphicFrameLocks noGrp="1"/>
          </p:cNvGraphicFramePr>
          <p:nvPr/>
        </p:nvGraphicFramePr>
        <p:xfrm>
          <a:off x="161070" y="5160152"/>
          <a:ext cx="2936876" cy="9725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9669">
                  <a:extLst>
                    <a:ext uri="{9D8B030D-6E8A-4147-A177-3AD203B41FA5}">
                      <a16:colId xmlns:a16="http://schemas.microsoft.com/office/drawing/2014/main" val="1754638359"/>
                    </a:ext>
                  </a:extLst>
                </a:gridCol>
                <a:gridCol w="989669">
                  <a:extLst>
                    <a:ext uri="{9D8B030D-6E8A-4147-A177-3AD203B41FA5}">
                      <a16:colId xmlns:a16="http://schemas.microsoft.com/office/drawing/2014/main" val="2975725959"/>
                    </a:ext>
                  </a:extLst>
                </a:gridCol>
                <a:gridCol w="957538">
                  <a:extLst>
                    <a:ext uri="{9D8B030D-6E8A-4147-A177-3AD203B41FA5}">
                      <a16:colId xmlns:a16="http://schemas.microsoft.com/office/drawing/2014/main" val="1530565623"/>
                    </a:ext>
                  </a:extLst>
                </a:gridCol>
              </a:tblGrid>
              <a:tr h="362936"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>
                          <a:solidFill>
                            <a:srgbClr val="00B0F0"/>
                          </a:solidFill>
                          <a:highlight>
                            <a:srgbClr val="FFFF00"/>
                          </a:highlight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23.11 </a:t>
                      </a:r>
                      <a:r>
                        <a:rPr lang="ko-KR" altLang="en-US" sz="1400" dirty="0">
                          <a:solidFill>
                            <a:srgbClr val="00B0F0"/>
                          </a:solidFill>
                          <a:highlight>
                            <a:srgbClr val="FFFF00"/>
                          </a:highlight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기준 네이버 호가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solidFill>
                          <a:srgbClr val="00B0F0"/>
                        </a:solidFill>
                        <a:latin typeface="경기천년제목 Bold" panose="02020803020101020101" pitchFamily="18" charset="-127"/>
                        <a:ea typeface="경기천년제목 Bold" panose="02020803020101020101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solidFill>
                          <a:srgbClr val="00B050"/>
                        </a:solidFill>
                        <a:latin typeface="경기천년제목 Bold" panose="02020803020101020101" pitchFamily="18" charset="-127"/>
                        <a:ea typeface="경기천년제목 Bold" panose="02020803020101020101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46325273"/>
                  </a:ext>
                </a:extLst>
              </a:tr>
              <a:tr h="23431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>
                          <a:solidFill>
                            <a:srgbClr val="FF0000"/>
                          </a:solidFill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매매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>
                          <a:solidFill>
                            <a:srgbClr val="0070C0"/>
                          </a:solidFill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전세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solidFill>
                            <a:schemeClr val="tx1"/>
                          </a:solidFill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전세가율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7421253"/>
                  </a:ext>
                </a:extLst>
              </a:tr>
              <a:tr h="20764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39,000</a:t>
                      </a:r>
                      <a:endParaRPr lang="ko-KR" altLang="en-US" sz="1400" dirty="0"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25,000</a:t>
                      </a:r>
                      <a:endParaRPr lang="ko-KR" altLang="en-US" sz="1400" dirty="0"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64%</a:t>
                      </a:r>
                      <a:endParaRPr lang="ko-KR" altLang="en-US" sz="1400" dirty="0"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140006"/>
                  </a:ext>
                </a:extLst>
              </a:tr>
            </a:tbl>
          </a:graphicData>
        </a:graphic>
      </p:graphicFrame>
      <p:pic>
        <p:nvPicPr>
          <p:cNvPr id="15" name="그림 14">
            <a:extLst>
              <a:ext uri="{FF2B5EF4-FFF2-40B4-BE49-F238E27FC236}">
                <a16:creationId xmlns:a16="http://schemas.microsoft.com/office/drawing/2014/main" id="{F298F3E8-1971-5AE1-AFE2-577BEE78033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9592" y="781049"/>
            <a:ext cx="2821144" cy="2542212"/>
          </a:xfrm>
          <a:prstGeom prst="rect">
            <a:avLst/>
          </a:prstGeom>
          <a:ln w="15875">
            <a:solidFill>
              <a:schemeClr val="tx1"/>
            </a:solidFill>
          </a:ln>
        </p:spPr>
      </p:pic>
      <p:pic>
        <p:nvPicPr>
          <p:cNvPr id="17" name="그림 16">
            <a:extLst>
              <a:ext uri="{FF2B5EF4-FFF2-40B4-BE49-F238E27FC236}">
                <a16:creationId xmlns:a16="http://schemas.microsoft.com/office/drawing/2014/main" id="{9100FE9A-0E90-E0BA-72DB-3808D21911F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4178" y="3550274"/>
            <a:ext cx="2881815" cy="2610696"/>
          </a:xfrm>
          <a:prstGeom prst="rect">
            <a:avLst/>
          </a:prstGeom>
          <a:ln w="15875">
            <a:solidFill>
              <a:schemeClr val="tx1"/>
            </a:solidFill>
          </a:ln>
        </p:spPr>
      </p:pic>
      <p:graphicFrame>
        <p:nvGraphicFramePr>
          <p:cNvPr id="18" name="표 24">
            <a:extLst>
              <a:ext uri="{FF2B5EF4-FFF2-40B4-BE49-F238E27FC236}">
                <a16:creationId xmlns:a16="http://schemas.microsoft.com/office/drawing/2014/main" id="{39F42226-F3E8-350F-E487-4331F64D406D}"/>
              </a:ext>
            </a:extLst>
          </p:cNvPr>
          <p:cNvGraphicFramePr>
            <a:graphicFrameLocks noGrp="1"/>
          </p:cNvGraphicFramePr>
          <p:nvPr/>
        </p:nvGraphicFramePr>
        <p:xfrm>
          <a:off x="6356351" y="781050"/>
          <a:ext cx="2797173" cy="1143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32391">
                  <a:extLst>
                    <a:ext uri="{9D8B030D-6E8A-4147-A177-3AD203B41FA5}">
                      <a16:colId xmlns:a16="http://schemas.microsoft.com/office/drawing/2014/main" val="3219045834"/>
                    </a:ext>
                  </a:extLst>
                </a:gridCol>
                <a:gridCol w="932391">
                  <a:extLst>
                    <a:ext uri="{9D8B030D-6E8A-4147-A177-3AD203B41FA5}">
                      <a16:colId xmlns:a16="http://schemas.microsoft.com/office/drawing/2014/main" val="855906887"/>
                    </a:ext>
                  </a:extLst>
                </a:gridCol>
                <a:gridCol w="932391">
                  <a:extLst>
                    <a:ext uri="{9D8B030D-6E8A-4147-A177-3AD203B41FA5}">
                      <a16:colId xmlns:a16="http://schemas.microsoft.com/office/drawing/2014/main" val="3069419114"/>
                    </a:ext>
                  </a:extLst>
                </a:gridCol>
              </a:tblGrid>
              <a:tr h="28503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solidFill>
                            <a:srgbClr val="FF0000"/>
                          </a:solidFill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환경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solidFill>
                            <a:srgbClr val="00B0F0"/>
                          </a:solidFill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학군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solidFill>
                            <a:srgbClr val="00B050"/>
                          </a:solidFill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교통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20048000"/>
                  </a:ext>
                </a:extLst>
              </a:tr>
              <a:tr h="28503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B</a:t>
                      </a:r>
                      <a:endParaRPr lang="ko-KR" altLang="en-US" dirty="0"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C</a:t>
                      </a:r>
                      <a:endParaRPr lang="ko-KR" altLang="en-US" dirty="0"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92981695"/>
                  </a:ext>
                </a:extLst>
              </a:tr>
              <a:tr h="32066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1km</a:t>
                      </a:r>
                      <a:r>
                        <a:rPr lang="ko-KR" altLang="en-US" sz="1050" dirty="0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내</a:t>
                      </a:r>
                      <a:endParaRPr lang="en-US" altLang="ko-KR" sz="1050" dirty="0"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  <a:p>
                      <a:pPr algn="ctr" latinLnBrk="1"/>
                      <a:r>
                        <a:rPr lang="ko-KR" altLang="en-US" sz="1050" dirty="0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코스트코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주촌초</a:t>
                      </a: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24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명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1400" dirty="0"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82725130"/>
                  </a:ext>
                </a:extLst>
              </a:tr>
            </a:tbl>
          </a:graphicData>
        </a:graphic>
      </p:graphicFrame>
      <p:sp>
        <p:nvSpPr>
          <p:cNvPr id="19" name="직사각형 18">
            <a:extLst>
              <a:ext uri="{FF2B5EF4-FFF2-40B4-BE49-F238E27FC236}">
                <a16:creationId xmlns:a16="http://schemas.microsoft.com/office/drawing/2014/main" id="{87E578A7-268F-7772-4FDE-BFD557C1F769}"/>
              </a:ext>
            </a:extLst>
          </p:cNvPr>
          <p:cNvSpPr/>
          <p:nvPr/>
        </p:nvSpPr>
        <p:spPr>
          <a:xfrm>
            <a:off x="6372226" y="2215575"/>
            <a:ext cx="2810797" cy="1368134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100" b="0" i="0" dirty="0" err="1">
                <a:solidFill>
                  <a:srgbClr val="1F1F1F"/>
                </a:solidFill>
                <a:effectLst/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신축대단지</a:t>
            </a:r>
            <a:r>
              <a:rPr lang="en-US" altLang="ko-KR" sz="1100" b="0" i="0" dirty="0">
                <a:solidFill>
                  <a:srgbClr val="1F1F1F"/>
                </a:solidFill>
                <a:effectLst/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. </a:t>
            </a:r>
            <a:r>
              <a:rPr lang="ko-KR" altLang="en-US" sz="1100" b="0" i="0" dirty="0">
                <a:solidFill>
                  <a:srgbClr val="1F1F1F"/>
                </a:solidFill>
                <a:effectLst/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깔끔하긴 한데 세련되게 </a:t>
            </a:r>
            <a:r>
              <a:rPr lang="ko-KR" altLang="en-US" sz="1100" b="0" i="0" dirty="0" err="1">
                <a:solidFill>
                  <a:srgbClr val="1F1F1F"/>
                </a:solidFill>
                <a:effectLst/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깔끔해보이진</a:t>
            </a:r>
            <a:r>
              <a:rPr lang="ko-KR" altLang="en-US" sz="1100" b="0" i="0" dirty="0">
                <a:solidFill>
                  <a:srgbClr val="1F1F1F"/>
                </a:solidFill>
                <a:effectLst/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 않음</a:t>
            </a:r>
            <a:r>
              <a:rPr lang="en-US" altLang="ko-KR" sz="1100" b="0" i="0" dirty="0">
                <a:solidFill>
                  <a:srgbClr val="1F1F1F"/>
                </a:solidFill>
                <a:effectLst/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. </a:t>
            </a:r>
            <a:r>
              <a:rPr lang="ko-KR" altLang="en-US" sz="1100" b="0" i="0" dirty="0">
                <a:solidFill>
                  <a:srgbClr val="1F1F1F"/>
                </a:solidFill>
                <a:effectLst/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주차입장관리 </a:t>
            </a:r>
            <a:r>
              <a:rPr lang="ko-KR" altLang="en-US" sz="1100" b="0" i="0" dirty="0" err="1">
                <a:solidFill>
                  <a:srgbClr val="1F1F1F"/>
                </a:solidFill>
                <a:effectLst/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외주맡겨서</a:t>
            </a:r>
            <a:r>
              <a:rPr lang="ko-KR" altLang="en-US" sz="1100" b="0" i="0" dirty="0">
                <a:solidFill>
                  <a:srgbClr val="1F1F1F"/>
                </a:solidFill>
                <a:effectLst/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 엄청 </a:t>
            </a:r>
            <a:r>
              <a:rPr lang="ko-KR" altLang="en-US" sz="1100" b="0" i="0" dirty="0" err="1">
                <a:solidFill>
                  <a:srgbClr val="1F1F1F"/>
                </a:solidFill>
                <a:effectLst/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빡셈</a:t>
            </a:r>
            <a:r>
              <a:rPr lang="en-US" altLang="ko-KR" sz="1100" b="0" i="0" dirty="0">
                <a:solidFill>
                  <a:srgbClr val="1F1F1F"/>
                </a:solidFill>
                <a:effectLst/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. </a:t>
            </a:r>
            <a:r>
              <a:rPr lang="ko-KR" altLang="en-US" sz="1100" dirty="0">
                <a:solidFill>
                  <a:srgbClr val="1F1F1F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매매가와 전세가 많이 </a:t>
            </a:r>
            <a:r>
              <a:rPr lang="ko-KR" altLang="en-US" sz="1100" dirty="0" err="1">
                <a:solidFill>
                  <a:srgbClr val="1F1F1F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흘러내리는중</a:t>
            </a:r>
            <a:r>
              <a:rPr lang="en-US" altLang="ko-KR" sz="1100" dirty="0">
                <a:solidFill>
                  <a:srgbClr val="1F1F1F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. </a:t>
            </a:r>
            <a:r>
              <a:rPr lang="ko-KR" altLang="en-US" sz="1100" dirty="0">
                <a:solidFill>
                  <a:srgbClr val="1F1F1F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대안이 너무 많다</a:t>
            </a:r>
            <a:r>
              <a:rPr lang="en-US" altLang="ko-KR" sz="1100" dirty="0">
                <a:solidFill>
                  <a:srgbClr val="1F1F1F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. </a:t>
            </a:r>
            <a:r>
              <a:rPr lang="ko-KR" altLang="en-US" sz="1100" dirty="0" err="1">
                <a:solidFill>
                  <a:srgbClr val="1F1F1F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ㅠㅠ</a:t>
            </a:r>
            <a:r>
              <a:rPr lang="ko-KR" altLang="en-US" sz="1100" dirty="0">
                <a:solidFill>
                  <a:srgbClr val="1F1F1F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 </a:t>
            </a:r>
            <a:r>
              <a:rPr lang="en-US" altLang="ko-KR" sz="1100" dirty="0">
                <a:solidFill>
                  <a:srgbClr val="1F1F1F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3.9</a:t>
            </a:r>
            <a:r>
              <a:rPr lang="ko-KR" altLang="en-US" sz="1100" dirty="0">
                <a:solidFill>
                  <a:srgbClr val="1F1F1F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억이면 </a:t>
            </a:r>
            <a:r>
              <a:rPr lang="ko-KR" altLang="en-US" sz="1100" dirty="0" err="1">
                <a:solidFill>
                  <a:srgbClr val="1F1F1F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제니스</a:t>
            </a:r>
            <a:r>
              <a:rPr lang="ko-KR" altLang="en-US" sz="1100" dirty="0">
                <a:solidFill>
                  <a:srgbClr val="1F1F1F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 갈래</a:t>
            </a:r>
            <a:endParaRPr lang="en-US" altLang="ko-KR" sz="1100" dirty="0">
              <a:solidFill>
                <a:prstClr val="black"/>
              </a:solidFill>
              <a:latin typeface="이사만루체 Light" panose="00000300000000000000" pitchFamily="2" charset="-127"/>
              <a:ea typeface="이사만루체 Light" panose="00000300000000000000" pitchFamily="2" charset="-127"/>
            </a:endParaRPr>
          </a:p>
        </p:txBody>
      </p:sp>
      <p:pic>
        <p:nvPicPr>
          <p:cNvPr id="21" name="그림 20">
            <a:extLst>
              <a:ext uri="{FF2B5EF4-FFF2-40B4-BE49-F238E27FC236}">
                <a16:creationId xmlns:a16="http://schemas.microsoft.com/office/drawing/2014/main" id="{B82B11B3-FDA5-4D23-211E-78DEBC384EF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67293" y="3773531"/>
            <a:ext cx="2810796" cy="2542076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23" name="그림 22">
            <a:extLst>
              <a:ext uri="{FF2B5EF4-FFF2-40B4-BE49-F238E27FC236}">
                <a16:creationId xmlns:a16="http://schemas.microsoft.com/office/drawing/2014/main" id="{79E1C349-579A-F898-32E6-7E2C320F302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323999" y="781049"/>
            <a:ext cx="2437286" cy="5534558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184740250"/>
      </p:ext>
    </p:extLst>
  </p:cSld>
  <p:clrMapOvr>
    <a:masterClrMapping/>
  </p:clrMapOvr>
  <p:transition/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양쪽 모서리가 둥근 사각형 168"/>
          <p:cNvSpPr/>
          <p:nvPr/>
        </p:nvSpPr>
        <p:spPr>
          <a:xfrm rot="5400000">
            <a:off x="13078304" y="3303255"/>
            <a:ext cx="907577" cy="1003308"/>
          </a:xfrm>
          <a:prstGeom prst="round2SameRect">
            <a:avLst>
              <a:gd name="adj1" fmla="val 16667"/>
              <a:gd name="adj2" fmla="val 0"/>
            </a:avLst>
          </a:prstGeom>
          <a:solidFill>
            <a:schemeClr val="bg1"/>
          </a:solidFill>
          <a:ln w="28575">
            <a:solidFill>
              <a:srgbClr val="4C474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457200" marR="0" lvl="1" indent="0" algn="l" defTabSz="914400" rtl="0" eaLnBrk="1" latin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endParaRPr kumimoji="0" lang="ko-KR" altLang="en-US" sz="1000" b="0" i="0" u="none" strike="noStrike" kern="1200" cap="none" spc="0" normalizeH="0" baseline="0">
              <a:solidFill>
                <a:prstClr val="white"/>
              </a:solidFill>
              <a:effectLst/>
              <a:uLnTx/>
              <a:uFillTx/>
              <a:latin typeface="맑은 고딕"/>
              <a:ea typeface="맑은 고딕"/>
              <a:cs typeface="+mn-cs"/>
            </a:endParaRPr>
          </a:p>
        </p:txBody>
      </p:sp>
      <p:sp>
        <p:nvSpPr>
          <p:cNvPr id="168" name="직사각형 167"/>
          <p:cNvSpPr/>
          <p:nvPr/>
        </p:nvSpPr>
        <p:spPr>
          <a:xfrm>
            <a:off x="13723392" y="5009620"/>
            <a:ext cx="899605" cy="6368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r>
              <a:rPr kumimoji="0" lang="en-US" altLang="ko-KR" sz="3600" b="1" i="0" u="none" strike="noStrike" kern="1200" cap="none" spc="0" normalizeH="0" baseline="0">
                <a:solidFill>
                  <a:srgbClr val="FF8A2D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15</a:t>
            </a:r>
            <a:r>
              <a:rPr kumimoji="0" lang="en-US" altLang="ko-KR" sz="1600" b="1" i="0" u="none" strike="noStrike" kern="1200" cap="none" spc="0" normalizeH="0" baseline="0">
                <a:solidFill>
                  <a:srgbClr val="FF8A2D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%</a:t>
            </a:r>
            <a:endParaRPr kumimoji="0" lang="en-US" altLang="ko-KR" sz="1600" b="1" i="0" u="none" strike="noStrike" kern="1200" cap="none" spc="0" normalizeH="0" baseline="0">
              <a:solidFill>
                <a:srgbClr val="FF8A2D"/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173" name="직사각형 172"/>
          <p:cNvSpPr/>
          <p:nvPr/>
        </p:nvSpPr>
        <p:spPr>
          <a:xfrm>
            <a:off x="14418125" y="3481744"/>
            <a:ext cx="89960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r>
              <a:rPr kumimoji="0" lang="en-US" altLang="ko-KR" sz="3600" b="1" i="0" u="none" strike="noStrike" kern="1200" cap="none" spc="0" normalizeH="0" baseline="0">
                <a:solidFill>
                  <a:srgbClr val="FF8A2D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15</a:t>
            </a:r>
            <a:r>
              <a:rPr kumimoji="0" lang="en-US" altLang="ko-KR" sz="1600" b="1" i="0" u="none" strike="noStrike" kern="1200" cap="none" spc="0" normalizeH="0" baseline="0">
                <a:solidFill>
                  <a:srgbClr val="FF8A2D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%</a:t>
            </a:r>
            <a:endParaRPr kumimoji="0" lang="en-US" altLang="ko-KR" sz="1600" b="1" i="0" u="none" strike="noStrike" kern="1200" cap="none" spc="0" normalizeH="0" baseline="0">
              <a:solidFill>
                <a:srgbClr val="FF8A2D"/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181" name="양쪽 모서리가 둥근 사각형 180"/>
          <p:cNvSpPr/>
          <p:nvPr/>
        </p:nvSpPr>
        <p:spPr>
          <a:xfrm rot="5400000">
            <a:off x="12576649" y="4541146"/>
            <a:ext cx="907577" cy="1003308"/>
          </a:xfrm>
          <a:prstGeom prst="round2SameRect">
            <a:avLst>
              <a:gd name="adj1" fmla="val 16667"/>
              <a:gd name="adj2" fmla="val 0"/>
            </a:avLst>
          </a:prstGeom>
          <a:solidFill>
            <a:schemeClr val="bg1"/>
          </a:solidFill>
          <a:ln w="28575">
            <a:solidFill>
              <a:srgbClr val="4C474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457200" marR="0" lvl="1" indent="0" algn="l" defTabSz="914400" rtl="0" eaLnBrk="1" latin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endParaRPr kumimoji="0" lang="ko-KR" altLang="en-US" sz="1000" b="0" i="0" u="none" strike="noStrike" kern="1200" cap="none" spc="0" normalizeH="0" baseline="0">
              <a:solidFill>
                <a:prstClr val="white"/>
              </a:solidFill>
              <a:effectLst/>
              <a:uLnTx/>
              <a:uFillTx/>
              <a:latin typeface="맑은 고딕"/>
              <a:ea typeface="맑은 고딕"/>
              <a:cs typeface="+mn-cs"/>
            </a:endParaRPr>
          </a:p>
        </p:txBody>
      </p:sp>
      <p:sp>
        <p:nvSpPr>
          <p:cNvPr id="182" name="직사각형 181"/>
          <p:cNvSpPr/>
          <p:nvPr/>
        </p:nvSpPr>
        <p:spPr>
          <a:xfrm>
            <a:off x="13134142" y="2142479"/>
            <a:ext cx="89960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r>
              <a:rPr kumimoji="0" lang="en-US" altLang="ko-KR" sz="3600" b="1" i="0" u="none" strike="noStrike" kern="1200" cap="none" spc="0" normalizeH="0" baseline="0" dirty="0">
                <a:solidFill>
                  <a:srgbClr val="FF8A2D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15</a:t>
            </a:r>
            <a:r>
              <a:rPr kumimoji="0" lang="en-US" altLang="ko-KR" sz="1600" b="1" i="0" u="none" strike="noStrike" kern="1200" cap="none" spc="0" normalizeH="0" baseline="0" dirty="0">
                <a:solidFill>
                  <a:srgbClr val="FF8A2D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%</a:t>
            </a:r>
            <a:endParaRPr kumimoji="0" lang="en-US" altLang="ko-KR" sz="1600" b="1" i="0" u="none" strike="noStrike" kern="1200" cap="none" spc="0" normalizeH="0" baseline="0" dirty="0">
              <a:solidFill>
                <a:srgbClr val="FF8A2D"/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8" name="사각형: 둥근 모서리 7">
            <a:extLst>
              <a:ext uri="{FF2B5EF4-FFF2-40B4-BE49-F238E27FC236}">
                <a16:creationId xmlns:a16="http://schemas.microsoft.com/office/drawing/2014/main" id="{8F7AA2A7-55B1-E88E-F1BB-45FE35A30A85}"/>
              </a:ext>
            </a:extLst>
          </p:cNvPr>
          <p:cNvSpPr/>
          <p:nvPr/>
        </p:nvSpPr>
        <p:spPr>
          <a:xfrm>
            <a:off x="103885" y="725312"/>
            <a:ext cx="3095674" cy="408345"/>
          </a:xfrm>
          <a:prstGeom prst="round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>
                <a:solidFill>
                  <a:schemeClr val="tx1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S-1. </a:t>
            </a:r>
            <a:r>
              <a:rPr lang="ko-KR" altLang="en-US" dirty="0" err="1">
                <a:solidFill>
                  <a:schemeClr val="tx1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김해주촌두산위브더제니스</a:t>
            </a:r>
            <a:endParaRPr lang="ko-KR" altLang="en-US" dirty="0">
              <a:solidFill>
                <a:schemeClr val="tx1"/>
              </a:solidFill>
              <a:latin typeface="이사만루체 Light" panose="00000300000000000000" pitchFamily="2" charset="-127"/>
              <a:ea typeface="이사만루체 Light" panose="00000300000000000000" pitchFamily="2" charset="-127"/>
            </a:endParaRPr>
          </a:p>
        </p:txBody>
      </p:sp>
      <p:sp>
        <p:nvSpPr>
          <p:cNvPr id="3" name="TextBox 2">
            <a:hlinkClick r:id="rId2"/>
            <a:extLst>
              <a:ext uri="{FF2B5EF4-FFF2-40B4-BE49-F238E27FC236}">
                <a16:creationId xmlns:a16="http://schemas.microsoft.com/office/drawing/2014/main" id="{ED188ACB-F78B-CF3B-EDD8-87D8291EB78F}"/>
              </a:ext>
            </a:extLst>
          </p:cNvPr>
          <p:cNvSpPr txBox="1"/>
          <p:nvPr/>
        </p:nvSpPr>
        <p:spPr>
          <a:xfrm>
            <a:off x="12192000" y="656636"/>
            <a:ext cx="19228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err="1"/>
              <a:t>부자아내제인</a:t>
            </a:r>
            <a:endParaRPr lang="ko-KR" altLang="en-US" dirty="0"/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27EE134C-5DAE-5F21-2C79-05CB6055576B}"/>
              </a:ext>
            </a:extLst>
          </p:cNvPr>
          <p:cNvSpPr/>
          <p:nvPr/>
        </p:nvSpPr>
        <p:spPr>
          <a:xfrm>
            <a:off x="0" y="0"/>
            <a:ext cx="12192000" cy="489526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400" b="1" dirty="0">
                <a:solidFill>
                  <a:schemeClr val="bg1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단지분석 </a:t>
            </a:r>
            <a:r>
              <a:rPr lang="en-US" altLang="ko-KR" sz="1400" b="1" dirty="0">
                <a:solidFill>
                  <a:schemeClr val="bg1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– S-1. </a:t>
            </a:r>
            <a:r>
              <a:rPr lang="ko-KR" altLang="en-US" sz="1400" b="1" dirty="0" err="1">
                <a:solidFill>
                  <a:schemeClr val="bg1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장유동</a:t>
            </a:r>
            <a:r>
              <a:rPr lang="ko-KR" altLang="en-US" sz="1400" b="1" dirty="0">
                <a:solidFill>
                  <a:schemeClr val="bg1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 </a:t>
            </a:r>
          </a:p>
        </p:txBody>
      </p:sp>
      <p:pic>
        <p:nvPicPr>
          <p:cNvPr id="7" name="그림 6">
            <a:extLst>
              <a:ext uri="{FF2B5EF4-FFF2-40B4-BE49-F238E27FC236}">
                <a16:creationId xmlns:a16="http://schemas.microsoft.com/office/drawing/2014/main" id="{8ADE6781-377D-6C5E-30A9-5BD8402BF4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0796" y="1284190"/>
            <a:ext cx="2899636" cy="2299519"/>
          </a:xfrm>
          <a:prstGeom prst="rect">
            <a:avLst/>
          </a:prstGeom>
          <a:ln w="15875">
            <a:solidFill>
              <a:schemeClr val="tx1"/>
            </a:solidFill>
          </a:ln>
        </p:spPr>
      </p:pic>
      <p:pic>
        <p:nvPicPr>
          <p:cNvPr id="10" name="그림 9">
            <a:extLst>
              <a:ext uri="{FF2B5EF4-FFF2-40B4-BE49-F238E27FC236}">
                <a16:creationId xmlns:a16="http://schemas.microsoft.com/office/drawing/2014/main" id="{0D708586-FCD1-E711-6359-704287051EA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3284" y="3773531"/>
            <a:ext cx="2936876" cy="1140214"/>
          </a:xfrm>
          <a:prstGeom prst="rect">
            <a:avLst/>
          </a:prstGeom>
          <a:ln w="15875">
            <a:solidFill>
              <a:schemeClr val="tx1"/>
            </a:solidFill>
          </a:ln>
        </p:spPr>
      </p:pic>
      <p:graphicFrame>
        <p:nvGraphicFramePr>
          <p:cNvPr id="11" name="표 10">
            <a:extLst>
              <a:ext uri="{FF2B5EF4-FFF2-40B4-BE49-F238E27FC236}">
                <a16:creationId xmlns:a16="http://schemas.microsoft.com/office/drawing/2014/main" id="{EA6B938A-FA66-55E0-F10A-624391651CE0}"/>
              </a:ext>
            </a:extLst>
          </p:cNvPr>
          <p:cNvGraphicFramePr>
            <a:graphicFrameLocks noGrp="1"/>
          </p:cNvGraphicFramePr>
          <p:nvPr/>
        </p:nvGraphicFramePr>
        <p:xfrm>
          <a:off x="161070" y="5160152"/>
          <a:ext cx="2936876" cy="9725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9669">
                  <a:extLst>
                    <a:ext uri="{9D8B030D-6E8A-4147-A177-3AD203B41FA5}">
                      <a16:colId xmlns:a16="http://schemas.microsoft.com/office/drawing/2014/main" val="1754638359"/>
                    </a:ext>
                  </a:extLst>
                </a:gridCol>
                <a:gridCol w="989669">
                  <a:extLst>
                    <a:ext uri="{9D8B030D-6E8A-4147-A177-3AD203B41FA5}">
                      <a16:colId xmlns:a16="http://schemas.microsoft.com/office/drawing/2014/main" val="2975725959"/>
                    </a:ext>
                  </a:extLst>
                </a:gridCol>
                <a:gridCol w="957538">
                  <a:extLst>
                    <a:ext uri="{9D8B030D-6E8A-4147-A177-3AD203B41FA5}">
                      <a16:colId xmlns:a16="http://schemas.microsoft.com/office/drawing/2014/main" val="1530565623"/>
                    </a:ext>
                  </a:extLst>
                </a:gridCol>
              </a:tblGrid>
              <a:tr h="362936"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>
                          <a:solidFill>
                            <a:srgbClr val="00B0F0"/>
                          </a:solidFill>
                          <a:highlight>
                            <a:srgbClr val="FFFF00"/>
                          </a:highlight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23.11 </a:t>
                      </a:r>
                      <a:r>
                        <a:rPr lang="ko-KR" altLang="en-US" sz="1400" dirty="0">
                          <a:solidFill>
                            <a:srgbClr val="00B0F0"/>
                          </a:solidFill>
                          <a:highlight>
                            <a:srgbClr val="FFFF00"/>
                          </a:highlight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기준 네이버 호가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solidFill>
                          <a:srgbClr val="00B0F0"/>
                        </a:solidFill>
                        <a:latin typeface="경기천년제목 Bold" panose="02020803020101020101" pitchFamily="18" charset="-127"/>
                        <a:ea typeface="경기천년제목 Bold" panose="02020803020101020101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solidFill>
                          <a:srgbClr val="00B050"/>
                        </a:solidFill>
                        <a:latin typeface="경기천년제목 Bold" panose="02020803020101020101" pitchFamily="18" charset="-127"/>
                        <a:ea typeface="경기천년제목 Bold" panose="02020803020101020101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46325273"/>
                  </a:ext>
                </a:extLst>
              </a:tr>
              <a:tr h="23431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>
                          <a:solidFill>
                            <a:srgbClr val="FF0000"/>
                          </a:solidFill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매매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>
                          <a:solidFill>
                            <a:srgbClr val="0070C0"/>
                          </a:solidFill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전세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solidFill>
                            <a:schemeClr val="tx1"/>
                          </a:solidFill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전세가율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7421253"/>
                  </a:ext>
                </a:extLst>
              </a:tr>
              <a:tr h="20764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35,000</a:t>
                      </a:r>
                      <a:endParaRPr lang="ko-KR" altLang="en-US" sz="1400" dirty="0"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18,000</a:t>
                      </a:r>
                      <a:endParaRPr lang="ko-KR" altLang="en-US" sz="1400" dirty="0"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52%</a:t>
                      </a:r>
                      <a:endParaRPr lang="ko-KR" altLang="en-US" sz="1400" dirty="0"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140006"/>
                  </a:ext>
                </a:extLst>
              </a:tr>
            </a:tbl>
          </a:graphicData>
        </a:graphic>
      </p:graphicFrame>
      <p:pic>
        <p:nvPicPr>
          <p:cNvPr id="15" name="그림 14">
            <a:extLst>
              <a:ext uri="{FF2B5EF4-FFF2-40B4-BE49-F238E27FC236}">
                <a16:creationId xmlns:a16="http://schemas.microsoft.com/office/drawing/2014/main" id="{F298F3E8-1971-5AE1-AFE2-577BEE78033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9592" y="781049"/>
            <a:ext cx="2821144" cy="2442442"/>
          </a:xfrm>
          <a:prstGeom prst="rect">
            <a:avLst/>
          </a:prstGeom>
          <a:ln w="15875">
            <a:solidFill>
              <a:schemeClr val="tx1"/>
            </a:solidFill>
          </a:ln>
        </p:spPr>
      </p:pic>
      <p:pic>
        <p:nvPicPr>
          <p:cNvPr id="17" name="그림 16">
            <a:extLst>
              <a:ext uri="{FF2B5EF4-FFF2-40B4-BE49-F238E27FC236}">
                <a16:creationId xmlns:a16="http://schemas.microsoft.com/office/drawing/2014/main" id="{9100FE9A-0E90-E0BA-72DB-3808D21911F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432691" y="3550274"/>
            <a:ext cx="2604789" cy="2610696"/>
          </a:xfrm>
          <a:prstGeom prst="rect">
            <a:avLst/>
          </a:prstGeom>
          <a:ln w="15875">
            <a:solidFill>
              <a:schemeClr val="tx1"/>
            </a:solidFill>
          </a:ln>
        </p:spPr>
      </p:pic>
      <p:graphicFrame>
        <p:nvGraphicFramePr>
          <p:cNvPr id="18" name="표 24">
            <a:extLst>
              <a:ext uri="{FF2B5EF4-FFF2-40B4-BE49-F238E27FC236}">
                <a16:creationId xmlns:a16="http://schemas.microsoft.com/office/drawing/2014/main" id="{39F42226-F3E8-350F-E487-4331F64D406D}"/>
              </a:ext>
            </a:extLst>
          </p:cNvPr>
          <p:cNvGraphicFramePr>
            <a:graphicFrameLocks noGrp="1"/>
          </p:cNvGraphicFramePr>
          <p:nvPr/>
        </p:nvGraphicFramePr>
        <p:xfrm>
          <a:off x="6356351" y="781050"/>
          <a:ext cx="2797173" cy="1143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32391">
                  <a:extLst>
                    <a:ext uri="{9D8B030D-6E8A-4147-A177-3AD203B41FA5}">
                      <a16:colId xmlns:a16="http://schemas.microsoft.com/office/drawing/2014/main" val="3219045834"/>
                    </a:ext>
                  </a:extLst>
                </a:gridCol>
                <a:gridCol w="932391">
                  <a:extLst>
                    <a:ext uri="{9D8B030D-6E8A-4147-A177-3AD203B41FA5}">
                      <a16:colId xmlns:a16="http://schemas.microsoft.com/office/drawing/2014/main" val="855906887"/>
                    </a:ext>
                  </a:extLst>
                </a:gridCol>
                <a:gridCol w="932391">
                  <a:extLst>
                    <a:ext uri="{9D8B030D-6E8A-4147-A177-3AD203B41FA5}">
                      <a16:colId xmlns:a16="http://schemas.microsoft.com/office/drawing/2014/main" val="3069419114"/>
                    </a:ext>
                  </a:extLst>
                </a:gridCol>
              </a:tblGrid>
              <a:tr h="28503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solidFill>
                            <a:srgbClr val="FF0000"/>
                          </a:solidFill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환경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solidFill>
                            <a:srgbClr val="00B0F0"/>
                          </a:solidFill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학군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solidFill>
                            <a:srgbClr val="00B050"/>
                          </a:solidFill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교통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20048000"/>
                  </a:ext>
                </a:extLst>
              </a:tr>
              <a:tr h="28503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B</a:t>
                      </a:r>
                      <a:endParaRPr lang="ko-KR" altLang="en-US" dirty="0"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C</a:t>
                      </a:r>
                      <a:endParaRPr lang="ko-KR" altLang="en-US" dirty="0"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92981695"/>
                  </a:ext>
                </a:extLst>
              </a:tr>
              <a:tr h="32066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1km</a:t>
                      </a:r>
                      <a:r>
                        <a:rPr lang="ko-KR" altLang="en-US" sz="1050" dirty="0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내</a:t>
                      </a:r>
                      <a:endParaRPr lang="en-US" altLang="ko-KR" sz="1050" dirty="0"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  <a:p>
                      <a:pPr algn="ctr" latinLnBrk="1"/>
                      <a:r>
                        <a:rPr lang="ko-KR" altLang="en-US" sz="1050" dirty="0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코스트코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김해가야초</a:t>
                      </a: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20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명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1400" dirty="0"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82725130"/>
                  </a:ext>
                </a:extLst>
              </a:tr>
            </a:tbl>
          </a:graphicData>
        </a:graphic>
      </p:graphicFrame>
      <p:sp>
        <p:nvSpPr>
          <p:cNvPr id="19" name="직사각형 18">
            <a:extLst>
              <a:ext uri="{FF2B5EF4-FFF2-40B4-BE49-F238E27FC236}">
                <a16:creationId xmlns:a16="http://schemas.microsoft.com/office/drawing/2014/main" id="{87E578A7-268F-7772-4FDE-BFD557C1F769}"/>
              </a:ext>
            </a:extLst>
          </p:cNvPr>
          <p:cNvSpPr/>
          <p:nvPr/>
        </p:nvSpPr>
        <p:spPr>
          <a:xfrm>
            <a:off x="6372226" y="2215575"/>
            <a:ext cx="2810797" cy="1368134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100" b="0" i="0" dirty="0">
                <a:solidFill>
                  <a:srgbClr val="1F1F1F"/>
                </a:solidFill>
                <a:effectLst/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깔끔하다</a:t>
            </a:r>
            <a:r>
              <a:rPr lang="en-US" altLang="ko-KR" sz="1100" b="0" i="0" dirty="0">
                <a:solidFill>
                  <a:srgbClr val="1F1F1F"/>
                </a:solidFill>
                <a:effectLst/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. </a:t>
            </a:r>
            <a:r>
              <a:rPr lang="ko-KR" altLang="en-US" sz="1100" b="0" i="0" dirty="0">
                <a:solidFill>
                  <a:srgbClr val="1F1F1F"/>
                </a:solidFill>
                <a:effectLst/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디자인도 세련되었고</a:t>
            </a:r>
            <a:r>
              <a:rPr lang="en-US" altLang="ko-KR" sz="1100" b="0" i="0" dirty="0">
                <a:solidFill>
                  <a:srgbClr val="1F1F1F"/>
                </a:solidFill>
                <a:effectLst/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, </a:t>
            </a:r>
            <a:r>
              <a:rPr lang="ko-KR" altLang="en-US" sz="1100" b="0" i="0" dirty="0">
                <a:solidFill>
                  <a:srgbClr val="1F1F1F"/>
                </a:solidFill>
                <a:effectLst/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내부조경도 제법 깔끔함</a:t>
            </a:r>
            <a:r>
              <a:rPr lang="en-US" altLang="ko-KR" sz="1100" b="0" i="0" dirty="0">
                <a:solidFill>
                  <a:srgbClr val="1F1F1F"/>
                </a:solidFill>
                <a:effectLst/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. </a:t>
            </a:r>
            <a:r>
              <a:rPr lang="ko-KR" altLang="en-US" sz="1100" b="0" i="0" dirty="0" err="1">
                <a:solidFill>
                  <a:srgbClr val="1F1F1F"/>
                </a:solidFill>
                <a:effectLst/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동간거리가</a:t>
            </a:r>
            <a:r>
              <a:rPr lang="ko-KR" altLang="en-US" sz="1100" b="0" i="0" dirty="0">
                <a:solidFill>
                  <a:srgbClr val="1F1F1F"/>
                </a:solidFill>
                <a:effectLst/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 넓어서 </a:t>
            </a:r>
            <a:r>
              <a:rPr lang="ko-KR" altLang="en-US" sz="1100" dirty="0" err="1">
                <a:solidFill>
                  <a:srgbClr val="1F1F1F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쾌적한느낌든다</a:t>
            </a:r>
            <a:r>
              <a:rPr lang="en-US" altLang="ko-KR" sz="1100" dirty="0">
                <a:solidFill>
                  <a:srgbClr val="1F1F1F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. </a:t>
            </a:r>
            <a:r>
              <a:rPr lang="ko-KR" altLang="en-US" sz="1100" dirty="0">
                <a:solidFill>
                  <a:srgbClr val="1F1F1F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하지만 나홀로 아파트 이면서 주변에 학교까지도 오래 </a:t>
            </a:r>
            <a:r>
              <a:rPr lang="ko-KR" altLang="en-US" sz="1100" dirty="0" err="1">
                <a:solidFill>
                  <a:srgbClr val="1F1F1F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걸리다보니</a:t>
            </a:r>
            <a:r>
              <a:rPr lang="ko-KR" altLang="en-US" sz="1100" dirty="0">
                <a:solidFill>
                  <a:srgbClr val="1F1F1F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 실수요인 전세가가 </a:t>
            </a:r>
            <a:r>
              <a:rPr lang="ko-KR" altLang="en-US" sz="1100" dirty="0" err="1">
                <a:solidFill>
                  <a:srgbClr val="1F1F1F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받쳐주시</a:t>
            </a:r>
            <a:r>
              <a:rPr lang="ko-KR" altLang="en-US" sz="1100" dirty="0">
                <a:solidFill>
                  <a:srgbClr val="1F1F1F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 못함</a:t>
            </a:r>
            <a:r>
              <a:rPr lang="en-US" altLang="ko-KR" sz="1100" dirty="0">
                <a:solidFill>
                  <a:srgbClr val="1F1F1F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.</a:t>
            </a:r>
            <a:endParaRPr lang="en-US" altLang="ko-KR" sz="1100" dirty="0">
              <a:solidFill>
                <a:prstClr val="black"/>
              </a:solidFill>
              <a:latin typeface="이사만루체 Light" panose="00000300000000000000" pitchFamily="2" charset="-127"/>
              <a:ea typeface="이사만루체 Light" panose="00000300000000000000" pitchFamily="2" charset="-127"/>
            </a:endParaRPr>
          </a:p>
        </p:txBody>
      </p:sp>
      <p:pic>
        <p:nvPicPr>
          <p:cNvPr id="21" name="그림 20">
            <a:extLst>
              <a:ext uri="{FF2B5EF4-FFF2-40B4-BE49-F238E27FC236}">
                <a16:creationId xmlns:a16="http://schemas.microsoft.com/office/drawing/2014/main" id="{B82B11B3-FDA5-4D23-211E-78DEBC384EF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06679" y="3773531"/>
            <a:ext cx="2746845" cy="2542076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23" name="그림 22">
            <a:extLst>
              <a:ext uri="{FF2B5EF4-FFF2-40B4-BE49-F238E27FC236}">
                <a16:creationId xmlns:a16="http://schemas.microsoft.com/office/drawing/2014/main" id="{79E1C349-579A-F898-32E6-7E2C320F302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323999" y="781049"/>
            <a:ext cx="2437286" cy="5534558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194484750"/>
      </p:ext>
    </p:extLst>
  </p:cSld>
  <p:clrMapOvr>
    <a:masterClrMapping/>
  </p:clrMapOvr>
  <p:transition/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양쪽 모서리가 둥근 사각형 168"/>
          <p:cNvSpPr/>
          <p:nvPr/>
        </p:nvSpPr>
        <p:spPr>
          <a:xfrm rot="5400000">
            <a:off x="13078304" y="3303255"/>
            <a:ext cx="907577" cy="1003308"/>
          </a:xfrm>
          <a:prstGeom prst="round2SameRect">
            <a:avLst>
              <a:gd name="adj1" fmla="val 16667"/>
              <a:gd name="adj2" fmla="val 0"/>
            </a:avLst>
          </a:prstGeom>
          <a:solidFill>
            <a:schemeClr val="bg1"/>
          </a:solidFill>
          <a:ln w="28575">
            <a:solidFill>
              <a:srgbClr val="4C474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457200" marR="0" lvl="1" indent="0" algn="l" defTabSz="914400" rtl="0" eaLnBrk="1" latin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endParaRPr kumimoji="0" lang="ko-KR" altLang="en-US" sz="1000" b="0" i="0" u="none" strike="noStrike" kern="1200" cap="none" spc="0" normalizeH="0" baseline="0">
              <a:solidFill>
                <a:prstClr val="white"/>
              </a:solidFill>
              <a:effectLst/>
              <a:uLnTx/>
              <a:uFillTx/>
              <a:latin typeface="맑은 고딕"/>
              <a:ea typeface="맑은 고딕"/>
              <a:cs typeface="+mn-cs"/>
            </a:endParaRPr>
          </a:p>
        </p:txBody>
      </p:sp>
      <p:sp>
        <p:nvSpPr>
          <p:cNvPr id="168" name="직사각형 167"/>
          <p:cNvSpPr/>
          <p:nvPr/>
        </p:nvSpPr>
        <p:spPr>
          <a:xfrm>
            <a:off x="13723392" y="5009620"/>
            <a:ext cx="899605" cy="6368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r>
              <a:rPr kumimoji="0" lang="en-US" altLang="ko-KR" sz="3600" b="1" i="0" u="none" strike="noStrike" kern="1200" cap="none" spc="0" normalizeH="0" baseline="0">
                <a:solidFill>
                  <a:srgbClr val="FF8A2D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15</a:t>
            </a:r>
            <a:r>
              <a:rPr kumimoji="0" lang="en-US" altLang="ko-KR" sz="1600" b="1" i="0" u="none" strike="noStrike" kern="1200" cap="none" spc="0" normalizeH="0" baseline="0">
                <a:solidFill>
                  <a:srgbClr val="FF8A2D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%</a:t>
            </a:r>
            <a:endParaRPr kumimoji="0" lang="en-US" altLang="ko-KR" sz="1600" b="1" i="0" u="none" strike="noStrike" kern="1200" cap="none" spc="0" normalizeH="0" baseline="0">
              <a:solidFill>
                <a:srgbClr val="FF8A2D"/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173" name="직사각형 172"/>
          <p:cNvSpPr/>
          <p:nvPr/>
        </p:nvSpPr>
        <p:spPr>
          <a:xfrm>
            <a:off x="14418125" y="3481744"/>
            <a:ext cx="89960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r>
              <a:rPr kumimoji="0" lang="en-US" altLang="ko-KR" sz="3600" b="1" i="0" u="none" strike="noStrike" kern="1200" cap="none" spc="0" normalizeH="0" baseline="0">
                <a:solidFill>
                  <a:srgbClr val="FF8A2D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15</a:t>
            </a:r>
            <a:r>
              <a:rPr kumimoji="0" lang="en-US" altLang="ko-KR" sz="1600" b="1" i="0" u="none" strike="noStrike" kern="1200" cap="none" spc="0" normalizeH="0" baseline="0">
                <a:solidFill>
                  <a:srgbClr val="FF8A2D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%</a:t>
            </a:r>
            <a:endParaRPr kumimoji="0" lang="en-US" altLang="ko-KR" sz="1600" b="1" i="0" u="none" strike="noStrike" kern="1200" cap="none" spc="0" normalizeH="0" baseline="0">
              <a:solidFill>
                <a:srgbClr val="FF8A2D"/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181" name="양쪽 모서리가 둥근 사각형 180"/>
          <p:cNvSpPr/>
          <p:nvPr/>
        </p:nvSpPr>
        <p:spPr>
          <a:xfrm rot="5400000">
            <a:off x="12576649" y="4541146"/>
            <a:ext cx="907577" cy="1003308"/>
          </a:xfrm>
          <a:prstGeom prst="round2SameRect">
            <a:avLst>
              <a:gd name="adj1" fmla="val 16667"/>
              <a:gd name="adj2" fmla="val 0"/>
            </a:avLst>
          </a:prstGeom>
          <a:solidFill>
            <a:schemeClr val="bg1"/>
          </a:solidFill>
          <a:ln w="28575">
            <a:solidFill>
              <a:srgbClr val="4C474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457200" marR="0" lvl="1" indent="0" algn="l" defTabSz="914400" rtl="0" eaLnBrk="1" latin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endParaRPr kumimoji="0" lang="ko-KR" altLang="en-US" sz="1000" b="0" i="0" u="none" strike="noStrike" kern="1200" cap="none" spc="0" normalizeH="0" baseline="0">
              <a:solidFill>
                <a:prstClr val="white"/>
              </a:solidFill>
              <a:effectLst/>
              <a:uLnTx/>
              <a:uFillTx/>
              <a:latin typeface="맑은 고딕"/>
              <a:ea typeface="맑은 고딕"/>
              <a:cs typeface="+mn-cs"/>
            </a:endParaRPr>
          </a:p>
        </p:txBody>
      </p:sp>
      <p:sp>
        <p:nvSpPr>
          <p:cNvPr id="182" name="직사각형 181"/>
          <p:cNvSpPr/>
          <p:nvPr/>
        </p:nvSpPr>
        <p:spPr>
          <a:xfrm>
            <a:off x="13134142" y="2142479"/>
            <a:ext cx="89960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r>
              <a:rPr kumimoji="0" lang="en-US" altLang="ko-KR" sz="3600" b="1" i="0" u="none" strike="noStrike" kern="1200" cap="none" spc="0" normalizeH="0" baseline="0" dirty="0">
                <a:solidFill>
                  <a:srgbClr val="FF8A2D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15</a:t>
            </a:r>
            <a:r>
              <a:rPr kumimoji="0" lang="en-US" altLang="ko-KR" sz="1600" b="1" i="0" u="none" strike="noStrike" kern="1200" cap="none" spc="0" normalizeH="0" baseline="0" dirty="0">
                <a:solidFill>
                  <a:srgbClr val="FF8A2D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%</a:t>
            </a:r>
            <a:endParaRPr kumimoji="0" lang="en-US" altLang="ko-KR" sz="1600" b="1" i="0" u="none" strike="noStrike" kern="1200" cap="none" spc="0" normalizeH="0" baseline="0" dirty="0">
              <a:solidFill>
                <a:srgbClr val="FF8A2D"/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8" name="사각형: 둥근 모서리 7">
            <a:extLst>
              <a:ext uri="{FF2B5EF4-FFF2-40B4-BE49-F238E27FC236}">
                <a16:creationId xmlns:a16="http://schemas.microsoft.com/office/drawing/2014/main" id="{8F7AA2A7-55B1-E88E-F1BB-45FE35A30A85}"/>
              </a:ext>
            </a:extLst>
          </p:cNvPr>
          <p:cNvSpPr/>
          <p:nvPr/>
        </p:nvSpPr>
        <p:spPr>
          <a:xfrm>
            <a:off x="103885" y="725312"/>
            <a:ext cx="3095674" cy="408345"/>
          </a:xfrm>
          <a:prstGeom prst="round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>
                <a:solidFill>
                  <a:schemeClr val="tx1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S-1. </a:t>
            </a:r>
            <a:r>
              <a:rPr lang="ko-KR" altLang="en-US" dirty="0" err="1">
                <a:solidFill>
                  <a:schemeClr val="tx1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봉황역</a:t>
            </a:r>
            <a:r>
              <a:rPr lang="en-US" altLang="ko-KR" dirty="0">
                <a:solidFill>
                  <a:schemeClr val="tx1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E</a:t>
            </a:r>
            <a:r>
              <a:rPr lang="ko-KR" altLang="en-US" dirty="0">
                <a:solidFill>
                  <a:schemeClr val="tx1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편한세상</a:t>
            </a:r>
          </a:p>
        </p:txBody>
      </p:sp>
      <p:sp>
        <p:nvSpPr>
          <p:cNvPr id="3" name="TextBox 2">
            <a:hlinkClick r:id="rId2"/>
            <a:extLst>
              <a:ext uri="{FF2B5EF4-FFF2-40B4-BE49-F238E27FC236}">
                <a16:creationId xmlns:a16="http://schemas.microsoft.com/office/drawing/2014/main" id="{ED188ACB-F78B-CF3B-EDD8-87D8291EB78F}"/>
              </a:ext>
            </a:extLst>
          </p:cNvPr>
          <p:cNvSpPr txBox="1"/>
          <p:nvPr/>
        </p:nvSpPr>
        <p:spPr>
          <a:xfrm>
            <a:off x="12192000" y="656636"/>
            <a:ext cx="19228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err="1"/>
              <a:t>부자아내제인</a:t>
            </a:r>
            <a:endParaRPr lang="ko-KR" altLang="en-US" dirty="0"/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27EE134C-5DAE-5F21-2C79-05CB6055576B}"/>
              </a:ext>
            </a:extLst>
          </p:cNvPr>
          <p:cNvSpPr/>
          <p:nvPr/>
        </p:nvSpPr>
        <p:spPr>
          <a:xfrm>
            <a:off x="0" y="0"/>
            <a:ext cx="12192000" cy="489526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400" b="1" dirty="0">
                <a:solidFill>
                  <a:schemeClr val="bg1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단지분석 </a:t>
            </a:r>
            <a:r>
              <a:rPr lang="en-US" altLang="ko-KR" sz="1400" b="1" dirty="0">
                <a:solidFill>
                  <a:schemeClr val="bg1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– S-1. </a:t>
            </a:r>
            <a:r>
              <a:rPr lang="ko-KR" altLang="en-US" sz="1400" b="1" dirty="0" err="1">
                <a:solidFill>
                  <a:schemeClr val="bg1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장유동</a:t>
            </a:r>
            <a:r>
              <a:rPr lang="ko-KR" altLang="en-US" sz="1400" b="1" dirty="0">
                <a:solidFill>
                  <a:schemeClr val="bg1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 </a:t>
            </a:r>
          </a:p>
        </p:txBody>
      </p:sp>
      <p:pic>
        <p:nvPicPr>
          <p:cNvPr id="7" name="그림 6">
            <a:extLst>
              <a:ext uri="{FF2B5EF4-FFF2-40B4-BE49-F238E27FC236}">
                <a16:creationId xmlns:a16="http://schemas.microsoft.com/office/drawing/2014/main" id="{8ADE6781-377D-6C5E-30A9-5BD8402BF4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8353" y="1284190"/>
            <a:ext cx="2920764" cy="2299519"/>
          </a:xfrm>
          <a:prstGeom prst="rect">
            <a:avLst/>
          </a:prstGeom>
          <a:ln w="15875">
            <a:solidFill>
              <a:schemeClr val="tx1"/>
            </a:solidFill>
          </a:ln>
        </p:spPr>
      </p:pic>
      <p:pic>
        <p:nvPicPr>
          <p:cNvPr id="10" name="그림 9">
            <a:extLst>
              <a:ext uri="{FF2B5EF4-FFF2-40B4-BE49-F238E27FC236}">
                <a16:creationId xmlns:a16="http://schemas.microsoft.com/office/drawing/2014/main" id="{0D708586-FCD1-E711-6359-704287051EA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3284" y="3757290"/>
            <a:ext cx="2936876" cy="1147219"/>
          </a:xfrm>
          <a:prstGeom prst="rect">
            <a:avLst/>
          </a:prstGeom>
          <a:ln w="15875">
            <a:solidFill>
              <a:schemeClr val="tx1"/>
            </a:solidFill>
          </a:ln>
        </p:spPr>
      </p:pic>
      <p:graphicFrame>
        <p:nvGraphicFramePr>
          <p:cNvPr id="11" name="표 10">
            <a:extLst>
              <a:ext uri="{FF2B5EF4-FFF2-40B4-BE49-F238E27FC236}">
                <a16:creationId xmlns:a16="http://schemas.microsoft.com/office/drawing/2014/main" id="{EA6B938A-FA66-55E0-F10A-624391651CE0}"/>
              </a:ext>
            </a:extLst>
          </p:cNvPr>
          <p:cNvGraphicFramePr>
            <a:graphicFrameLocks noGrp="1"/>
          </p:cNvGraphicFramePr>
          <p:nvPr/>
        </p:nvGraphicFramePr>
        <p:xfrm>
          <a:off x="161070" y="5160152"/>
          <a:ext cx="2936876" cy="9725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9669">
                  <a:extLst>
                    <a:ext uri="{9D8B030D-6E8A-4147-A177-3AD203B41FA5}">
                      <a16:colId xmlns:a16="http://schemas.microsoft.com/office/drawing/2014/main" val="1754638359"/>
                    </a:ext>
                  </a:extLst>
                </a:gridCol>
                <a:gridCol w="989669">
                  <a:extLst>
                    <a:ext uri="{9D8B030D-6E8A-4147-A177-3AD203B41FA5}">
                      <a16:colId xmlns:a16="http://schemas.microsoft.com/office/drawing/2014/main" val="2975725959"/>
                    </a:ext>
                  </a:extLst>
                </a:gridCol>
                <a:gridCol w="957538">
                  <a:extLst>
                    <a:ext uri="{9D8B030D-6E8A-4147-A177-3AD203B41FA5}">
                      <a16:colId xmlns:a16="http://schemas.microsoft.com/office/drawing/2014/main" val="1530565623"/>
                    </a:ext>
                  </a:extLst>
                </a:gridCol>
              </a:tblGrid>
              <a:tr h="362936"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>
                          <a:solidFill>
                            <a:srgbClr val="00B0F0"/>
                          </a:solidFill>
                          <a:highlight>
                            <a:srgbClr val="FFFF00"/>
                          </a:highlight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23.11 </a:t>
                      </a:r>
                      <a:r>
                        <a:rPr lang="ko-KR" altLang="en-US" sz="1400" dirty="0">
                          <a:solidFill>
                            <a:srgbClr val="00B0F0"/>
                          </a:solidFill>
                          <a:highlight>
                            <a:srgbClr val="FFFF00"/>
                          </a:highlight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기준 네이버 호가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solidFill>
                          <a:srgbClr val="00B0F0"/>
                        </a:solidFill>
                        <a:latin typeface="경기천년제목 Bold" panose="02020803020101020101" pitchFamily="18" charset="-127"/>
                        <a:ea typeface="경기천년제목 Bold" panose="02020803020101020101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solidFill>
                          <a:srgbClr val="00B050"/>
                        </a:solidFill>
                        <a:latin typeface="경기천년제목 Bold" panose="02020803020101020101" pitchFamily="18" charset="-127"/>
                        <a:ea typeface="경기천년제목 Bold" panose="02020803020101020101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46325273"/>
                  </a:ext>
                </a:extLst>
              </a:tr>
              <a:tr h="23431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>
                          <a:solidFill>
                            <a:srgbClr val="FF0000"/>
                          </a:solidFill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매매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>
                          <a:solidFill>
                            <a:srgbClr val="0070C0"/>
                          </a:solidFill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전세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solidFill>
                            <a:schemeClr val="tx1"/>
                          </a:solidFill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전세가율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7421253"/>
                  </a:ext>
                </a:extLst>
              </a:tr>
              <a:tr h="20764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43,000</a:t>
                      </a:r>
                      <a:endParaRPr lang="ko-KR" altLang="en-US" sz="1400" dirty="0"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26,000</a:t>
                      </a:r>
                      <a:endParaRPr lang="ko-KR" altLang="en-US" sz="1400" dirty="0"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60%</a:t>
                      </a:r>
                      <a:endParaRPr lang="ko-KR" altLang="en-US" sz="1400" dirty="0"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140006"/>
                  </a:ext>
                </a:extLst>
              </a:tr>
            </a:tbl>
          </a:graphicData>
        </a:graphic>
      </p:graphicFrame>
      <p:pic>
        <p:nvPicPr>
          <p:cNvPr id="15" name="그림 14">
            <a:extLst>
              <a:ext uri="{FF2B5EF4-FFF2-40B4-BE49-F238E27FC236}">
                <a16:creationId xmlns:a16="http://schemas.microsoft.com/office/drawing/2014/main" id="{F298F3E8-1971-5AE1-AFE2-577BEE78033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9592" y="781049"/>
            <a:ext cx="2821144" cy="2526677"/>
          </a:xfrm>
          <a:prstGeom prst="rect">
            <a:avLst/>
          </a:prstGeom>
          <a:ln w="15875">
            <a:solidFill>
              <a:schemeClr val="tx1"/>
            </a:solidFill>
          </a:ln>
        </p:spPr>
      </p:pic>
      <p:pic>
        <p:nvPicPr>
          <p:cNvPr id="17" name="그림 16">
            <a:extLst>
              <a:ext uri="{FF2B5EF4-FFF2-40B4-BE49-F238E27FC236}">
                <a16:creationId xmlns:a16="http://schemas.microsoft.com/office/drawing/2014/main" id="{9100FE9A-0E90-E0BA-72DB-3808D21911F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89246" y="3554696"/>
            <a:ext cx="2891679" cy="2601852"/>
          </a:xfrm>
          <a:prstGeom prst="rect">
            <a:avLst/>
          </a:prstGeom>
          <a:ln w="15875">
            <a:solidFill>
              <a:schemeClr val="tx1"/>
            </a:solidFill>
          </a:ln>
        </p:spPr>
      </p:pic>
      <p:graphicFrame>
        <p:nvGraphicFramePr>
          <p:cNvPr id="18" name="표 24">
            <a:extLst>
              <a:ext uri="{FF2B5EF4-FFF2-40B4-BE49-F238E27FC236}">
                <a16:creationId xmlns:a16="http://schemas.microsoft.com/office/drawing/2014/main" id="{39F42226-F3E8-350F-E487-4331F64D406D}"/>
              </a:ext>
            </a:extLst>
          </p:cNvPr>
          <p:cNvGraphicFramePr>
            <a:graphicFrameLocks noGrp="1"/>
          </p:cNvGraphicFramePr>
          <p:nvPr/>
        </p:nvGraphicFramePr>
        <p:xfrm>
          <a:off x="6356351" y="781050"/>
          <a:ext cx="2797173" cy="1143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32391">
                  <a:extLst>
                    <a:ext uri="{9D8B030D-6E8A-4147-A177-3AD203B41FA5}">
                      <a16:colId xmlns:a16="http://schemas.microsoft.com/office/drawing/2014/main" val="3219045834"/>
                    </a:ext>
                  </a:extLst>
                </a:gridCol>
                <a:gridCol w="932391">
                  <a:extLst>
                    <a:ext uri="{9D8B030D-6E8A-4147-A177-3AD203B41FA5}">
                      <a16:colId xmlns:a16="http://schemas.microsoft.com/office/drawing/2014/main" val="855906887"/>
                    </a:ext>
                  </a:extLst>
                </a:gridCol>
                <a:gridCol w="932391">
                  <a:extLst>
                    <a:ext uri="{9D8B030D-6E8A-4147-A177-3AD203B41FA5}">
                      <a16:colId xmlns:a16="http://schemas.microsoft.com/office/drawing/2014/main" val="3069419114"/>
                    </a:ext>
                  </a:extLst>
                </a:gridCol>
              </a:tblGrid>
              <a:tr h="28503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solidFill>
                            <a:srgbClr val="FF0000"/>
                          </a:solidFill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환경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solidFill>
                            <a:srgbClr val="00B0F0"/>
                          </a:solidFill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학군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solidFill>
                            <a:srgbClr val="00B050"/>
                          </a:solidFill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교통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20048000"/>
                  </a:ext>
                </a:extLst>
              </a:tr>
              <a:tr h="28503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B</a:t>
                      </a:r>
                      <a:endParaRPr lang="ko-KR" altLang="en-US" dirty="0"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C</a:t>
                      </a:r>
                      <a:endParaRPr lang="ko-KR" altLang="en-US" dirty="0"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92981695"/>
                  </a:ext>
                </a:extLst>
              </a:tr>
              <a:tr h="32066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1km</a:t>
                      </a:r>
                      <a:r>
                        <a:rPr lang="ko-KR" altLang="en-US" sz="1050" dirty="0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내</a:t>
                      </a:r>
                      <a:endParaRPr lang="en-US" altLang="ko-KR" sz="1050" dirty="0"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  <a:p>
                      <a:pPr algn="ctr" latinLnBrk="1"/>
                      <a:r>
                        <a:rPr lang="ko-KR" altLang="en-US" sz="1050" dirty="0"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코스트코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김해봉황초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20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이사만루체 Light" panose="00000300000000000000" pitchFamily="2" charset="-127"/>
                          <a:ea typeface="이사만루체 Light" panose="00000300000000000000" pitchFamily="2" charset="-127"/>
                        </a:rPr>
                        <a:t>명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1400" dirty="0">
                        <a:latin typeface="이사만루체 Light" panose="00000300000000000000" pitchFamily="2" charset="-127"/>
                        <a:ea typeface="이사만루체 Light" panose="00000300000000000000" pitchFamily="2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82725130"/>
                  </a:ext>
                </a:extLst>
              </a:tr>
            </a:tbl>
          </a:graphicData>
        </a:graphic>
      </p:graphicFrame>
      <p:sp>
        <p:nvSpPr>
          <p:cNvPr id="19" name="직사각형 18">
            <a:extLst>
              <a:ext uri="{FF2B5EF4-FFF2-40B4-BE49-F238E27FC236}">
                <a16:creationId xmlns:a16="http://schemas.microsoft.com/office/drawing/2014/main" id="{87E578A7-268F-7772-4FDE-BFD557C1F769}"/>
              </a:ext>
            </a:extLst>
          </p:cNvPr>
          <p:cNvSpPr/>
          <p:nvPr/>
        </p:nvSpPr>
        <p:spPr>
          <a:xfrm>
            <a:off x="6372226" y="2215575"/>
            <a:ext cx="2810797" cy="1368134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1100" b="0" i="0" dirty="0">
                <a:solidFill>
                  <a:srgbClr val="1F1F1F"/>
                </a:solidFill>
                <a:effectLst/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17</a:t>
            </a:r>
            <a:r>
              <a:rPr lang="ko-KR" altLang="en-US" sz="1100" b="0" i="0" dirty="0" err="1">
                <a:solidFill>
                  <a:srgbClr val="1F1F1F"/>
                </a:solidFill>
                <a:effectLst/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년식인데도</a:t>
            </a:r>
            <a:r>
              <a:rPr lang="ko-KR" altLang="en-US" sz="1100" b="0" i="0" dirty="0">
                <a:solidFill>
                  <a:srgbClr val="1F1F1F"/>
                </a:solidFill>
                <a:effectLst/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 </a:t>
            </a:r>
            <a:r>
              <a:rPr lang="ko-KR" altLang="en-US" sz="1100" b="0" i="0" dirty="0" err="1">
                <a:solidFill>
                  <a:srgbClr val="1F1F1F"/>
                </a:solidFill>
                <a:effectLst/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지상추자를</a:t>
            </a:r>
            <a:r>
              <a:rPr lang="ko-KR" altLang="en-US" sz="1100" b="0" i="0" dirty="0">
                <a:solidFill>
                  <a:srgbClr val="1F1F1F"/>
                </a:solidFill>
                <a:effectLst/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 함</a:t>
            </a:r>
            <a:r>
              <a:rPr lang="en-US" altLang="ko-KR" sz="1100" b="0" i="0" dirty="0">
                <a:solidFill>
                  <a:srgbClr val="1F1F1F"/>
                </a:solidFill>
                <a:effectLst/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. </a:t>
            </a:r>
            <a:r>
              <a:rPr lang="ko-KR" altLang="en-US" sz="1100" dirty="0">
                <a:solidFill>
                  <a:srgbClr val="1F1F1F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생각보다 </a:t>
            </a:r>
            <a:r>
              <a:rPr lang="ko-KR" altLang="en-US" sz="1100" dirty="0" err="1">
                <a:solidFill>
                  <a:srgbClr val="1F1F1F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멋진지</a:t>
            </a:r>
            <a:r>
              <a:rPr lang="ko-KR" altLang="en-US" sz="1100" dirty="0">
                <a:solidFill>
                  <a:srgbClr val="1F1F1F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 모르겠고 높아서 그런지 동은 </a:t>
            </a:r>
            <a:r>
              <a:rPr lang="ko-KR" altLang="en-US" sz="1100" dirty="0" err="1">
                <a:solidFill>
                  <a:srgbClr val="1F1F1F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작아보임</a:t>
            </a:r>
            <a:r>
              <a:rPr lang="en-US" altLang="ko-KR" sz="1100" dirty="0">
                <a:solidFill>
                  <a:srgbClr val="1F1F1F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.  </a:t>
            </a:r>
            <a:r>
              <a:rPr lang="ko-KR" altLang="en-US" sz="1100" dirty="0">
                <a:solidFill>
                  <a:srgbClr val="1F1F1F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밖에서 </a:t>
            </a:r>
            <a:r>
              <a:rPr lang="ko-KR" altLang="en-US" sz="1100" dirty="0" err="1">
                <a:solidFill>
                  <a:srgbClr val="1F1F1F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보는것보다는</a:t>
            </a:r>
            <a:r>
              <a:rPr lang="ko-KR" altLang="en-US" sz="1100" dirty="0">
                <a:solidFill>
                  <a:srgbClr val="1F1F1F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 덜 멋있음</a:t>
            </a:r>
            <a:r>
              <a:rPr lang="en-US" altLang="ko-KR" sz="1100" dirty="0">
                <a:solidFill>
                  <a:srgbClr val="1F1F1F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. </a:t>
            </a:r>
            <a:r>
              <a:rPr lang="ko-KR" altLang="en-US" sz="1100" dirty="0" err="1">
                <a:solidFill>
                  <a:srgbClr val="1F1F1F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동간거리</a:t>
            </a:r>
            <a:r>
              <a:rPr lang="ko-KR" altLang="en-US" sz="1100" dirty="0">
                <a:solidFill>
                  <a:srgbClr val="1F1F1F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 넓다</a:t>
            </a:r>
            <a:r>
              <a:rPr lang="en-US" altLang="ko-KR" sz="1100" dirty="0">
                <a:solidFill>
                  <a:srgbClr val="1F1F1F"/>
                </a:solidFill>
                <a:latin typeface="이사만루체 Light" panose="00000300000000000000" pitchFamily="2" charset="-127"/>
                <a:ea typeface="이사만루체 Light" panose="00000300000000000000" pitchFamily="2" charset="-127"/>
              </a:rPr>
              <a:t>.</a:t>
            </a:r>
            <a:endParaRPr lang="en-US" altLang="ko-KR" sz="1100" dirty="0">
              <a:solidFill>
                <a:prstClr val="black"/>
              </a:solidFill>
              <a:latin typeface="이사만루체 Light" panose="00000300000000000000" pitchFamily="2" charset="-127"/>
              <a:ea typeface="이사만루체 Light" panose="00000300000000000000" pitchFamily="2" charset="-127"/>
            </a:endParaRPr>
          </a:p>
        </p:txBody>
      </p:sp>
      <p:pic>
        <p:nvPicPr>
          <p:cNvPr id="21" name="그림 20">
            <a:extLst>
              <a:ext uri="{FF2B5EF4-FFF2-40B4-BE49-F238E27FC236}">
                <a16:creationId xmlns:a16="http://schemas.microsoft.com/office/drawing/2014/main" id="{B82B11B3-FDA5-4D23-211E-78DEBC384EF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72225" y="3773531"/>
            <a:ext cx="2760473" cy="2542076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23" name="그림 22">
            <a:extLst>
              <a:ext uri="{FF2B5EF4-FFF2-40B4-BE49-F238E27FC236}">
                <a16:creationId xmlns:a16="http://schemas.microsoft.com/office/drawing/2014/main" id="{79E1C349-579A-F898-32E6-7E2C320F302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323999" y="725311"/>
            <a:ext cx="2437286" cy="5590295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680692333"/>
      </p:ext>
    </p:extLst>
  </p:cSld>
  <p:clrMapOvr>
    <a:masterClrMapping/>
  </p:clrMapOvr>
  <p:transition/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3987</Words>
  <Application>Microsoft Office PowerPoint</Application>
  <PresentationFormat>와이드스크린</PresentationFormat>
  <Paragraphs>1189</Paragraphs>
  <Slides>52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52</vt:i4>
      </vt:variant>
    </vt:vector>
  </HeadingPairs>
  <TitlesOfParts>
    <vt:vector size="56" baseType="lpstr">
      <vt:lpstr>맑은 고딕</vt:lpstr>
      <vt:lpstr>이사만루체 Light</vt:lpstr>
      <vt:lpstr>Arial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영찬 오</dc:creator>
  <cp:lastModifiedBy>영찬 오</cp:lastModifiedBy>
  <cp:revision>1</cp:revision>
  <dcterms:created xsi:type="dcterms:W3CDTF">2023-11-30T09:48:20Z</dcterms:created>
  <dcterms:modified xsi:type="dcterms:W3CDTF">2023-11-30T09:48:44Z</dcterms:modified>
</cp:coreProperties>
</file>