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5"/>
  </p:notesMasterIdLst>
  <p:sldIdLst>
    <p:sldId id="1351" r:id="rId2"/>
    <p:sldId id="1350" r:id="rId3"/>
    <p:sldId id="1388" r:id="rId4"/>
    <p:sldId id="1390" r:id="rId5"/>
    <p:sldId id="2745" r:id="rId6"/>
    <p:sldId id="2746" r:id="rId7"/>
    <p:sldId id="2747" r:id="rId8"/>
    <p:sldId id="2752" r:id="rId9"/>
    <p:sldId id="2753" r:id="rId10"/>
    <p:sldId id="2755" r:id="rId11"/>
    <p:sldId id="2756" r:id="rId12"/>
    <p:sldId id="2757" r:id="rId13"/>
    <p:sldId id="2758" r:id="rId14"/>
    <p:sldId id="2759" r:id="rId15"/>
    <p:sldId id="2760" r:id="rId16"/>
    <p:sldId id="2761" r:id="rId17"/>
    <p:sldId id="2766" r:id="rId18"/>
    <p:sldId id="2765" r:id="rId19"/>
    <p:sldId id="2764" r:id="rId20"/>
    <p:sldId id="2763" r:id="rId21"/>
    <p:sldId id="2762" r:id="rId22"/>
    <p:sldId id="2754" r:id="rId23"/>
    <p:sldId id="2767" r:id="rId24"/>
    <p:sldId id="2780" r:id="rId25"/>
    <p:sldId id="2781" r:id="rId26"/>
    <p:sldId id="2782" r:id="rId27"/>
    <p:sldId id="2779" r:id="rId28"/>
    <p:sldId id="2798" r:id="rId29"/>
    <p:sldId id="2797" r:id="rId30"/>
    <p:sldId id="2778" r:id="rId31"/>
    <p:sldId id="2777" r:id="rId32"/>
    <p:sldId id="2776" r:id="rId33"/>
    <p:sldId id="2775" r:id="rId34"/>
    <p:sldId id="2774" r:id="rId35"/>
    <p:sldId id="2769" r:id="rId36"/>
    <p:sldId id="2789" r:id="rId37"/>
    <p:sldId id="2788" r:id="rId38"/>
    <p:sldId id="2787" r:id="rId39"/>
    <p:sldId id="2786" r:id="rId40"/>
    <p:sldId id="2785" r:id="rId41"/>
    <p:sldId id="2784" r:id="rId42"/>
    <p:sldId id="2783" r:id="rId43"/>
    <p:sldId id="2768" r:id="rId44"/>
    <p:sldId id="2791" r:id="rId45"/>
    <p:sldId id="2794" r:id="rId46"/>
    <p:sldId id="2793" r:id="rId47"/>
    <p:sldId id="2792" r:id="rId48"/>
    <p:sldId id="2796" r:id="rId49"/>
    <p:sldId id="2795" r:id="rId50"/>
    <p:sldId id="2748" r:id="rId51"/>
    <p:sldId id="2750" r:id="rId52"/>
    <p:sldId id="2751" r:id="rId53"/>
    <p:sldId id="1402" r:id="rId5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xmlns="" userId="ve7709" providerId="None"/>
      </p:ext>
    </p:extLst>
  </p:cmAuthor>
  <p:cmAuthor id="4" name="shasha" initials="shasha" lastIdx="1" clrIdx="3">
    <p:extLst>
      <p:ext uri="{19B8F6BF-5375-455C-9EA6-DF929625EA0E}">
        <p15:presenceInfo xmlns:p15="http://schemas.microsoft.com/office/powerpoint/2012/main" xmlns="" userId="shas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52C"/>
    <a:srgbClr val="E6E6E6"/>
    <a:srgbClr val="249EB3"/>
    <a:srgbClr val="1C788D"/>
    <a:srgbClr val="A8DDD7"/>
    <a:srgbClr val="4588B1"/>
    <a:srgbClr val="45B1A4"/>
    <a:srgbClr val="00863D"/>
    <a:srgbClr val="72CED8"/>
    <a:srgbClr val="F79E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5214" autoAdjust="0"/>
  </p:normalViewPr>
  <p:slideViewPr>
    <p:cSldViewPr snapToGrid="0">
      <p:cViewPr>
        <p:scale>
          <a:sx n="66" d="100"/>
          <a:sy n="66" d="100"/>
        </p:scale>
        <p:origin x="-158" y="-46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jpe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jpe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png"/><Relationship Id="rId7" Type="http://schemas.openxmlformats.org/officeDocument/2006/relationships/image" Target="../media/image123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jpe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5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jpe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41.jpe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47.jpe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eg"/><Relationship Id="rId3" Type="http://schemas.openxmlformats.org/officeDocument/2006/relationships/image" Target="../media/image149.png"/><Relationship Id="rId7" Type="http://schemas.openxmlformats.org/officeDocument/2006/relationships/image" Target="../media/image153.jpe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jpe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156.png"/><Relationship Id="rId7" Type="http://schemas.openxmlformats.org/officeDocument/2006/relationships/image" Target="../media/image160.jpe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jpe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3.png"/><Relationship Id="rId7" Type="http://schemas.openxmlformats.org/officeDocument/2006/relationships/image" Target="../media/image167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jpe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7" Type="http://schemas.openxmlformats.org/officeDocument/2006/relationships/image" Target="../media/image178.jpe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jpe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jpeg"/><Relationship Id="rId3" Type="http://schemas.openxmlformats.org/officeDocument/2006/relationships/image" Target="../media/image180.png"/><Relationship Id="rId7" Type="http://schemas.openxmlformats.org/officeDocument/2006/relationships/image" Target="../media/image184.jpe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jpeg"/><Relationship Id="rId5" Type="http://schemas.openxmlformats.org/officeDocument/2006/relationships/image" Target="../media/image182.png"/><Relationship Id="rId4" Type="http://schemas.openxmlformats.org/officeDocument/2006/relationships/image" Target="../media/image181.png"/><Relationship Id="rId9" Type="http://schemas.openxmlformats.org/officeDocument/2006/relationships/image" Target="../media/image186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jpeg"/><Relationship Id="rId3" Type="http://schemas.openxmlformats.org/officeDocument/2006/relationships/image" Target="../media/image188.png"/><Relationship Id="rId7" Type="http://schemas.openxmlformats.org/officeDocument/2006/relationships/image" Target="../media/image192.jpe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1.jpe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7" Type="http://schemas.openxmlformats.org/officeDocument/2006/relationships/image" Target="../media/image199.jpe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8.jpe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jpeg"/><Relationship Id="rId3" Type="http://schemas.openxmlformats.org/officeDocument/2006/relationships/image" Target="../media/image201.png"/><Relationship Id="rId7" Type="http://schemas.openxmlformats.org/officeDocument/2006/relationships/image" Target="../media/image205.jpe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4.jpe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0.png"/><Relationship Id="rId4" Type="http://schemas.openxmlformats.org/officeDocument/2006/relationships/image" Target="../media/image20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7" Type="http://schemas.openxmlformats.org/officeDocument/2006/relationships/image" Target="../media/image216.jpe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5.jpeg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7" Type="http://schemas.openxmlformats.org/officeDocument/2006/relationships/image" Target="../media/image226.jpe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5.jpe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jpeg"/><Relationship Id="rId3" Type="http://schemas.openxmlformats.org/officeDocument/2006/relationships/image" Target="../media/image228.png"/><Relationship Id="rId7" Type="http://schemas.openxmlformats.org/officeDocument/2006/relationships/image" Target="../media/image232.jpe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jpe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jpeg"/><Relationship Id="rId3" Type="http://schemas.openxmlformats.org/officeDocument/2006/relationships/image" Target="../media/image235.png"/><Relationship Id="rId7" Type="http://schemas.openxmlformats.org/officeDocument/2006/relationships/image" Target="../media/image239.jpe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8.jpeg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jpeg"/><Relationship Id="rId3" Type="http://schemas.openxmlformats.org/officeDocument/2006/relationships/image" Target="../media/image242.png"/><Relationship Id="rId7" Type="http://schemas.openxmlformats.org/officeDocument/2006/relationships/image" Target="../media/image246.jpe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5.jpeg"/><Relationship Id="rId5" Type="http://schemas.openxmlformats.org/officeDocument/2006/relationships/image" Target="../media/image244.png"/><Relationship Id="rId4" Type="http://schemas.openxmlformats.org/officeDocument/2006/relationships/image" Target="../media/image24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jpeg"/><Relationship Id="rId3" Type="http://schemas.openxmlformats.org/officeDocument/2006/relationships/image" Target="../media/image249.png"/><Relationship Id="rId7" Type="http://schemas.openxmlformats.org/officeDocument/2006/relationships/image" Target="../media/image253.jpe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2.jpeg"/><Relationship Id="rId5" Type="http://schemas.openxmlformats.org/officeDocument/2006/relationships/image" Target="../media/image251.png"/><Relationship Id="rId4" Type="http://schemas.openxmlformats.org/officeDocument/2006/relationships/image" Target="../media/image250.png"/><Relationship Id="rId9" Type="http://schemas.openxmlformats.org/officeDocument/2006/relationships/image" Target="../media/image255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 2">
            <a:extLst>
              <a:ext uri="{FF2B5EF4-FFF2-40B4-BE49-F238E27FC236}">
                <a16:creationId xmlns:a16="http://schemas.microsoft.com/office/drawing/2014/main" xmlns="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2648534" y="3724598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en-US" altLang="ko-KR" sz="2000" b="1" dirty="0"/>
          </a:p>
          <a:p>
            <a:pPr marL="0" indent="0" algn="ctr">
              <a:buNone/>
            </a:pPr>
            <a:endParaRPr kumimoji="1" lang="en-US" altLang="ko-KR" sz="2000" b="1" dirty="0"/>
          </a:p>
          <a:p>
            <a:pPr marL="0" indent="0" algn="ctr">
              <a:buNone/>
            </a:pPr>
            <a:r>
              <a:rPr kumimoji="1" lang="ko-KR" altLang="en-US" sz="2000" b="1" dirty="0"/>
              <a:t>서울투자 기초반 </a:t>
            </a:r>
            <a:r>
              <a:rPr kumimoji="1" lang="en-US" altLang="ko-KR" sz="2000" b="1" dirty="0"/>
              <a:t>1</a:t>
            </a:r>
            <a:r>
              <a:rPr kumimoji="1" lang="ko-KR" altLang="en-US" sz="2000" b="1" dirty="0"/>
              <a:t>기 </a:t>
            </a:r>
            <a:r>
              <a:rPr kumimoji="1" lang="en-US" altLang="ko-KR" sz="2000" b="1" dirty="0"/>
              <a:t>1</a:t>
            </a:r>
            <a:r>
              <a:rPr kumimoji="1" lang="ko-KR" altLang="en-US" sz="2000" b="1" dirty="0"/>
              <a:t>조</a:t>
            </a:r>
            <a:endParaRPr kumimoji="1" lang="en-US" altLang="ko-KR" sz="2000" b="1" dirty="0"/>
          </a:p>
          <a:p>
            <a:pPr marL="0" indent="0" algn="ctr">
              <a:buNone/>
            </a:pPr>
            <a:r>
              <a:rPr kumimoji="1" lang="ko-KR" altLang="en-US" sz="2000" b="1" dirty="0"/>
              <a:t>샤샤와함께</a:t>
            </a:r>
            <a:endParaRPr kumimoji="1"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EDA155E5-602E-4D4A-B619-C13AC9DB9156}"/>
              </a:ext>
            </a:extLst>
          </p:cNvPr>
          <p:cNvSpPr/>
          <p:nvPr/>
        </p:nvSpPr>
        <p:spPr>
          <a:xfrm>
            <a:off x="0" y="0"/>
            <a:ext cx="12192000" cy="2510090"/>
          </a:xfrm>
          <a:prstGeom prst="rect">
            <a:avLst/>
          </a:prstGeom>
          <a:solidFill>
            <a:srgbClr val="F5B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BA78A6D2-7C9B-462B-BC89-5764AAA0B6C3}"/>
              </a:ext>
            </a:extLst>
          </p:cNvPr>
          <p:cNvSpPr/>
          <p:nvPr/>
        </p:nvSpPr>
        <p:spPr>
          <a:xfrm>
            <a:off x="2854037" y="1782049"/>
            <a:ext cx="67655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27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서울투자 기초반 임장보고서 </a:t>
            </a:r>
            <a:r>
              <a:rPr kumimoji="1" lang="ko-KR" altLang="en-US" sz="27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탬플릿</a:t>
            </a:r>
            <a:r>
              <a:rPr kumimoji="1" lang="ko-KR" altLang="en-US" sz="27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7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409B97F-435F-27DE-0C41-CC72E3A19DE8}"/>
              </a:ext>
            </a:extLst>
          </p:cNvPr>
          <p:cNvSpPr txBox="1"/>
          <p:nvPr/>
        </p:nvSpPr>
        <p:spPr>
          <a:xfrm>
            <a:off x="159315" y="2602901"/>
            <a:ext cx="11737720" cy="377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첫 서울 임장보고서 작성을 앞두고 </a:t>
            </a:r>
            <a:r>
              <a:rPr lang="ko-KR" altLang="en-US" dirty="0" err="1"/>
              <a:t>계시다구요</a:t>
            </a:r>
            <a:r>
              <a:rPr lang="en-US" altLang="ko-KR" dirty="0"/>
              <a:t>? </a:t>
            </a:r>
            <a:r>
              <a:rPr lang="ko-KR" altLang="en-US" dirty="0"/>
              <a:t>너무 </a:t>
            </a:r>
            <a:r>
              <a:rPr lang="ko-KR" altLang="en-US" dirty="0" err="1"/>
              <a:t>걱정하지마세요</a:t>
            </a:r>
            <a:r>
              <a:rPr lang="en-US" altLang="ko-KR" dirty="0"/>
              <a:t>! “</a:t>
            </a:r>
            <a:r>
              <a:rPr lang="ko-KR" altLang="en-US" dirty="0"/>
              <a:t>자료 찾아 카페 </a:t>
            </a:r>
            <a:r>
              <a:rPr lang="ko-KR" altLang="en-US" dirty="0" err="1"/>
              <a:t>삼만리</a:t>
            </a:r>
            <a:r>
              <a:rPr lang="en-US" altLang="ko-KR" dirty="0"/>
              <a:t>＂</a:t>
            </a:r>
            <a:r>
              <a:rPr lang="ko-KR" altLang="en-US" dirty="0"/>
              <a:t>하지 않아도 되도록</a:t>
            </a:r>
            <a:r>
              <a:rPr lang="en-US" altLang="ko-KR" dirty="0"/>
              <a:t>, </a:t>
            </a:r>
            <a:r>
              <a:rPr lang="ko-KR" altLang="en-US" dirty="0" err="1"/>
              <a:t>월급쟁이부자들에서</a:t>
            </a:r>
            <a:r>
              <a:rPr lang="ko-KR" altLang="en-US" dirty="0"/>
              <a:t>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제공해드립니다 </a:t>
            </a:r>
            <a:r>
              <a:rPr lang="en-US" altLang="ko-KR" dirty="0"/>
              <a:t>^^</a:t>
            </a:r>
          </a:p>
          <a:p>
            <a:pPr marL="257162" indent="-257162">
              <a:lnSpc>
                <a:spcPct val="150000"/>
              </a:lnSpc>
              <a:buAutoNum type="arabicPeriod"/>
            </a:pPr>
            <a:r>
              <a:rPr lang="ko-KR" altLang="en-US" dirty="0"/>
              <a:t>본 임장보고서 </a:t>
            </a:r>
            <a:r>
              <a:rPr lang="ko-KR" altLang="en-US" dirty="0" err="1"/>
              <a:t>탬플릿은</a:t>
            </a:r>
            <a:r>
              <a:rPr lang="ko-KR" altLang="en-US" dirty="0"/>
              <a:t> 서울 임장보고서에 꼭 들어가야 하는 핵심을 엄선하여 구성했습니다</a:t>
            </a:r>
            <a:r>
              <a:rPr lang="en-US" altLang="ko-KR" dirty="0"/>
              <a:t>. (</a:t>
            </a:r>
            <a:r>
              <a:rPr lang="ko-KR" altLang="en-US" dirty="0"/>
              <a:t>본인 임장보고서 틀이 있으신 분들은 원래대로 작성하셔도 무방합니다</a:t>
            </a:r>
            <a:r>
              <a:rPr lang="en-US" altLang="ko-KR" dirty="0"/>
              <a:t>. </a:t>
            </a:r>
            <a:r>
              <a:rPr lang="ko-KR" altLang="en-US" dirty="0"/>
              <a:t>내 </a:t>
            </a:r>
            <a:r>
              <a:rPr lang="ko-KR" altLang="en-US" dirty="0" err="1"/>
              <a:t>임보에</a:t>
            </a:r>
            <a:r>
              <a:rPr lang="ko-KR" altLang="en-US" dirty="0"/>
              <a:t> 핵심 요소가 있는지 체크해보세요</a:t>
            </a:r>
            <a:r>
              <a:rPr lang="en-US" altLang="ko-KR" dirty="0"/>
              <a:t>!)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매주 월요일 해당 주에 할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업로드해드립니다</a:t>
            </a:r>
            <a:r>
              <a:rPr lang="en-US" altLang="ko-KR" dirty="0"/>
              <a:t>. </a:t>
            </a:r>
            <a:r>
              <a:rPr lang="ko-KR" altLang="en-US" dirty="0"/>
              <a:t>주차별로 임장보고서 작성 내용과 과제마감일이 있지만</a:t>
            </a:r>
            <a:r>
              <a:rPr lang="en-US" altLang="ko-KR" dirty="0"/>
              <a:t>, </a:t>
            </a:r>
            <a:r>
              <a:rPr lang="ko-KR" altLang="en-US" dirty="0"/>
              <a:t>일정에 쫓겨 해당 주차에 미처 완성하지 못하셨더라도 최종 마감일까지 작성해서 업로드 하시면 과제 완수하실 수 있어요</a:t>
            </a:r>
            <a:r>
              <a:rPr lang="en-US" altLang="ko-KR" dirty="0"/>
              <a:t>! </a:t>
            </a:r>
            <a:r>
              <a:rPr lang="ko-KR" altLang="en-US" dirty="0"/>
              <a:t>중간에 포기하지 말고 끝까지 힘내세요</a:t>
            </a:r>
            <a:r>
              <a:rPr lang="en-US" altLang="ko-KR" dirty="0"/>
              <a:t>~! 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월급쟁이부자들 임장보고서 가이드</a:t>
            </a:r>
            <a:r>
              <a:rPr lang="en-US" altLang="ko-KR" dirty="0"/>
              <a:t>(</a:t>
            </a:r>
            <a:r>
              <a:rPr lang="ko-KR" altLang="en-US" dirty="0" err="1"/>
              <a:t>탬플릿</a:t>
            </a:r>
            <a:r>
              <a:rPr lang="en-US" altLang="ko-KR" dirty="0"/>
              <a:t>)</a:t>
            </a:r>
            <a:r>
              <a:rPr lang="ko-KR" altLang="en-US" dirty="0"/>
              <a:t>는 월급쟁이부자들의 지적재산권으로 무단으로 복제나 배포가 금지되어 있습니다</a:t>
            </a:r>
            <a:r>
              <a:rPr lang="en-US" altLang="ko-KR" dirty="0"/>
              <a:t>. </a:t>
            </a:r>
            <a:r>
              <a:rPr lang="ko-KR" altLang="en-US" dirty="0"/>
              <a:t>소중한 자료이니 서울투자 기초반 수강생 분들만 활용 부탁드립니다</a:t>
            </a:r>
            <a:r>
              <a:rPr lang="en-US" altLang="ko-KR" dirty="0"/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AE1BA7DD-A8A4-D3D1-A22B-2D6A77A6DB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562" y="673535"/>
            <a:ext cx="1322876" cy="107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5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5B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6FC0E1A1-EB9B-4E93-823C-C27D8BEE7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827865"/>
              </p:ext>
            </p:extLst>
          </p:nvPr>
        </p:nvGraphicFramePr>
        <p:xfrm>
          <a:off x="1729914" y="1176607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xmlns="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:a16="http://schemas.microsoft.com/office/drawing/2014/main" xmlns="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0047913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0F2B6CC-23FC-4436-9864-529D3FFCBC34}"/>
              </a:ext>
            </a:extLst>
          </p:cNvPr>
          <p:cNvSpPr txBox="1"/>
          <p:nvPr/>
        </p:nvSpPr>
        <p:spPr>
          <a:xfrm>
            <a:off x="7961624" y="2987763"/>
            <a:ext cx="3200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 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8D4E6CD-F953-402B-A717-F8A844BCEA06}"/>
              </a:ext>
            </a:extLst>
          </p:cNvPr>
          <p:cNvSpPr txBox="1"/>
          <p:nvPr/>
        </p:nvSpPr>
        <p:spPr>
          <a:xfrm>
            <a:off x="9555630" y="3569279"/>
            <a:ext cx="16069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38AED8E-E9A9-454B-A1AB-A5A9E8680851}"/>
              </a:ext>
            </a:extLst>
          </p:cNvPr>
          <p:cNvSpPr txBox="1"/>
          <p:nvPr/>
        </p:nvSpPr>
        <p:spPr>
          <a:xfrm>
            <a:off x="9223696" y="4229706"/>
            <a:ext cx="2266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xmlns="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1729914" y="3354024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1729914" y="390657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1729914" y="4540552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xmlns="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1729914" y="591642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CC5144-5278-E2E2-EBD3-D7B3C187D581}"/>
              </a:ext>
            </a:extLst>
          </p:cNvPr>
          <p:cNvSpPr txBox="1"/>
          <p:nvPr/>
        </p:nvSpPr>
        <p:spPr>
          <a:xfrm>
            <a:off x="8629038" y="5576643"/>
            <a:ext cx="25335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0D27B41C-31BE-4363-BB4C-B4C76CAA25EB}"/>
              </a:ext>
            </a:extLst>
          </p:cNvPr>
          <p:cNvSpPr/>
          <p:nvPr/>
        </p:nvSpPr>
        <p:spPr>
          <a:xfrm>
            <a:off x="1729914" y="3906570"/>
            <a:ext cx="5911850" cy="632715"/>
          </a:xfrm>
          <a:prstGeom prst="rect">
            <a:avLst/>
          </a:prstGeom>
          <a:solidFill>
            <a:schemeClr val="accent4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81CC2A4-5475-5F77-E963-ADB1BFA0D57F}"/>
              </a:ext>
            </a:extLst>
          </p:cNvPr>
          <p:cNvSpPr txBox="1"/>
          <p:nvPr/>
        </p:nvSpPr>
        <p:spPr>
          <a:xfrm>
            <a:off x="7657322" y="311210"/>
            <a:ext cx="453467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단지분석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자주 묻는 질문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85CA1A1-3E8E-3476-9A8A-9705405B8807}"/>
              </a:ext>
            </a:extLst>
          </p:cNvPr>
          <p:cNvSpPr txBox="1"/>
          <p:nvPr/>
        </p:nvSpPr>
        <p:spPr>
          <a:xfrm>
            <a:off x="226872" y="888760"/>
            <a:ext cx="11738256" cy="5855770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단지 임장 시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 300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500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각 단지 임장 기준의 의미를 알 수 있을까요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500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이상으로 보면 더 안전한 투자라서 그런 것인지 아니면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보기에는 기초반 기준으로 너무 단지수가 많을 것 같아서 그런 것인지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구체적인 이유를 알고 싶어요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(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실제 질문입니다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^^) </a:t>
            </a:r>
            <a:endParaRPr kumimoji="1"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lphaUcPeriod"/>
            </a:pP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우선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임장 시와 투자 시 세대 수 기준은 서로 다를 수 있어요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지역을 파악하기 위해 분위기 임장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단지 임장을 할 때는 물론 다 보는 것이 좋지만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지역을 구성하는 아파트는 세대수가 딱 갈라져 정해지는 것이 아니니까요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너무 힘든데 꾸역꾸역 다 보느라고 아프거나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시간은 짧고 단지는 많아 포기하고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싶어진다면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다보지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않더라도 적정한 분량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루트로 끝까지 완주하는 것이 백배는 더 낫다고 생각합니다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단지 몇 개 빼먹는다고 해서 투자를 못하진 않지만</a:t>
            </a:r>
            <a:r>
              <a:rPr kumimoji="1"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만약 힘들어서 그만둔다면 투자를 못하게 되니까요</a:t>
            </a:r>
            <a:r>
              <a:rPr kumimoji="1"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투자기준에서 세대수는 단순히 세대 수로 투자하고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말고가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나뉜다기보다는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투자기준에 있는 환금성에 부합하는지를 보는 것입니다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 한복판에 있는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세대라면 환금성이 나쁘지 않겠지만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지방 구축이면서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세대라면 환금성이 좋지 않겠죠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200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아파트의 최근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거래량을 살펴보시면 바로 알 수 있습니다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따라서 지역에 따라 입지독점성에 따라 세대 수가 어느 정도는 되어야 환금성이 괜찮다고 판단할 수 있습니다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그래서 보통은 수도권이라면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이상부터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지방이라면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500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이상은 환금성이 나쁘지 않다고 판단합니다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여기에 대한 사람마다 환금성 투자 기준은 다를 수 있습니다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여러분도 자신만의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환금성이 괜찮은 세대 수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기준을 세워보세요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^^</a:t>
            </a:r>
          </a:p>
        </p:txBody>
      </p:sp>
    </p:spTree>
    <p:extLst>
      <p:ext uri="{BB962C8B-B14F-4D97-AF65-F5344CB8AC3E}">
        <p14:creationId xmlns:p14="http://schemas.microsoft.com/office/powerpoint/2010/main" val="413216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0DBB26-C8B3-FF90-4D4B-39414E44B1C1}"/>
              </a:ext>
            </a:extLst>
          </p:cNvPr>
          <p:cNvSpPr txBox="1"/>
          <p:nvPr/>
        </p:nvSpPr>
        <p:spPr>
          <a:xfrm>
            <a:off x="9331" y="792480"/>
            <a:ext cx="453467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단지분석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자주 묻는 질문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C435DD-FF1D-B796-35E7-45F344F177EB}"/>
              </a:ext>
            </a:extLst>
          </p:cNvPr>
          <p:cNvSpPr txBox="1"/>
          <p:nvPr/>
        </p:nvSpPr>
        <p:spPr>
          <a:xfrm>
            <a:off x="1927238" y="1324418"/>
            <a:ext cx="10015030" cy="5440272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Q.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단지 분석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단지를 다 해야 하나요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</a:p>
          <a:p>
            <a:pPr>
              <a:lnSpc>
                <a:spcPct val="150000"/>
              </a:lnSpc>
            </a:pP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A.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아닙니다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저도 초반에는 단지분석이라는 개념 조차 없어서 아예 하지 않았어요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^^ (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당당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..)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생활권별로 대표적인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2~3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단지를 해보시는 걸 추천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합니다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지금부터 그 이유를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말씀드릴게요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먼저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단지분석을 왜 할까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?’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생각해봅시다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결국 단지분석은 단지별로 선호도를 구분해서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같은 투자금으로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더 좋은 단지에 투자하기 위해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한다고 생각합니다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그래서 단지분석 하실 때는 </a:t>
            </a:r>
            <a:r>
              <a:rPr kumimoji="1"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생활권에서 선호도를 결정하는 요소가 무엇일까</a:t>
            </a:r>
            <a:r>
              <a:rPr kumimoji="1"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고민하면서 하면 됩니다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만약 단지분석을 하지 않더라도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생활권에서 사람들이 선호하는 단지를 바로 알아챌 수 있다면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그때부터는 단지분석을 하지 않아도 됩니다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참 좋겠죠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ㅎㅎ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하지만 막 부동산 공부를 시작했다면 단지를 봐도 다 똑같은 콘크리트 건물 처럼 보이죠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저도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그랬어요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그래서 단지분석을 통해 단지를 자세히 뜯어보는 연습을 하는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거에요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그동안은 무심코 지나쳤던 조경 상태나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지하주차장 유무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단지가 위치한 주변 초등학교나 상권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등을 살펴보면서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사람들이 어느 단지를 더 좋아할까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?’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고민해보는 연습이요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 번에 좋은 단지를 구분할 수 없다고 너무 좌절하지 마세요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차근차근 보는 눈이 쌓이다 보면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어느 날 고민의 결과로 선호하는 요소와 순서를 구분할 수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있을거에요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pic>
        <p:nvPicPr>
          <p:cNvPr id="8" name="그림 7" descr="스케치, 만화 영화, 그림, 일러스트레이션이(가) 표시된 사진&#10;&#10;자동 생성된 설명">
            <a:extLst>
              <a:ext uri="{FF2B5EF4-FFF2-40B4-BE49-F238E27FC236}">
                <a16:creationId xmlns:a16="http://schemas.microsoft.com/office/drawing/2014/main" xmlns="" id="{ED385CAB-2BDE-489F-9A86-11DF366D4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8" y="4835545"/>
            <a:ext cx="1805940" cy="1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4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159895-8185-EB5E-757D-1B0B32480F69}"/>
              </a:ext>
            </a:extLst>
          </p:cNvPr>
          <p:cNvSpPr txBox="1"/>
          <p:nvPr/>
        </p:nvSpPr>
        <p:spPr>
          <a:xfrm>
            <a:off x="0" y="987416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단지분석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정리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9DBD292-AA3A-7024-5752-1510922B8C76}"/>
              </a:ext>
            </a:extLst>
          </p:cNvPr>
          <p:cNvSpPr txBox="1"/>
          <p:nvPr/>
        </p:nvSpPr>
        <p:spPr>
          <a:xfrm>
            <a:off x="1926229" y="1599652"/>
            <a:ext cx="9750489" cy="1128963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수 기준은 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 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300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이상만</a:t>
            </a:r>
            <a:endParaRPr kumimoji="1"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제한된 시간과 체력 내에서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아프지 않고 포기하지 않을 정도로 본다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</a:p>
        </p:txBody>
      </p:sp>
      <p:pic>
        <p:nvPicPr>
          <p:cNvPr id="9" name="그림 8" descr="스케치, 만화 영화, 그림, 일러스트레이션이(가) 표시된 사진&#10;&#10;자동 생성된 설명">
            <a:extLst>
              <a:ext uri="{FF2B5EF4-FFF2-40B4-BE49-F238E27FC236}">
                <a16:creationId xmlns:a16="http://schemas.microsoft.com/office/drawing/2014/main" xmlns="" id="{72860826-4549-53A9-FB44-57D1A579C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3" y="5022157"/>
            <a:ext cx="1805940" cy="16916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15786F0-783E-623C-D17F-679FAE32FBE1}"/>
              </a:ext>
            </a:extLst>
          </p:cNvPr>
          <p:cNvSpPr txBox="1"/>
          <p:nvPr/>
        </p:nvSpPr>
        <p:spPr>
          <a:xfrm>
            <a:off x="1926228" y="2951281"/>
            <a:ext cx="9750489" cy="1682961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단지 분석은 결국 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 내 단지 선호도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알기 위한 것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선호요인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역세권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연식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상권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초등학교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관리상태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거주민 등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endParaRPr kumimoji="1"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관찰하고 분석하는 연습을 한다고 생각한다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A379EE9-AF32-EDEF-1670-EDE1B4A8C080}"/>
              </a:ext>
            </a:extLst>
          </p:cNvPr>
          <p:cNvSpPr txBox="1"/>
          <p:nvPr/>
        </p:nvSpPr>
        <p:spPr>
          <a:xfrm>
            <a:off x="1926228" y="4905999"/>
            <a:ext cx="9750489" cy="1128963"/>
          </a:xfrm>
          <a:prstGeom prst="rect">
            <a:avLst/>
          </a:prstGeom>
          <a:solidFill>
            <a:schemeClr val="bg2">
              <a:alpha val="46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단지를 다하기 보다는 생활권 내 대표단지 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2~3</a:t>
            </a: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개를 분석하여</a:t>
            </a:r>
            <a:endParaRPr kumimoji="1"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생활권에서 특정 아파트를 선호하는 요인을 찾아본다</a:t>
            </a:r>
            <a:r>
              <a:rPr kumimoji="1"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242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강동리버</a:t>
            </a:r>
            <a:r>
              <a:rPr kumimoji="1" lang="ko-KR" altLang="en-US" sz="24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뷰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640599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34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1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천일중학교 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C,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뭐 없다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암사역과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smtClean="0">
                <a:solidFill>
                  <a:schemeClr val="tx1"/>
                </a:solidFill>
              </a:rPr>
              <a:t>분거리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역세권이다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암사역으로</a:t>
            </a:r>
            <a:r>
              <a:rPr lang="ko-KR" altLang="en-US" sz="1600" dirty="0" smtClean="0">
                <a:solidFill>
                  <a:schemeClr val="tx1"/>
                </a:solidFill>
              </a:rPr>
              <a:t> 갈 시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강남역까지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34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(1</a:t>
            </a:r>
            <a:r>
              <a:rPr lang="ko-KR" altLang="en-US" sz="1600" dirty="0" smtClean="0">
                <a:solidFill>
                  <a:schemeClr val="tx1"/>
                </a:solidFill>
              </a:rPr>
              <a:t>번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환승</a:t>
            </a:r>
            <a:r>
              <a:rPr lang="en-US" altLang="ko-KR" sz="1600" dirty="0" smtClean="0">
                <a:solidFill>
                  <a:schemeClr val="tx1"/>
                </a:solidFill>
              </a:rPr>
              <a:t>)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초품아처럼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신암초가</a:t>
            </a:r>
            <a:r>
              <a:rPr lang="ko-KR" altLang="en-US" sz="1600" dirty="0" smtClean="0">
                <a:solidFill>
                  <a:schemeClr val="tx1"/>
                </a:solidFill>
              </a:rPr>
              <a:t> 가깝다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단지내에</a:t>
            </a:r>
            <a:r>
              <a:rPr lang="ko-KR" altLang="en-US" sz="1600" dirty="0" smtClean="0">
                <a:solidFill>
                  <a:schemeClr val="tx1"/>
                </a:solidFill>
              </a:rPr>
              <a:t> 상가가 붙어있는 주상복합느낌이고 상가 내에는 학원이 꽤 형성되어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신축이라는 점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역세권이라는</a:t>
            </a:r>
            <a:r>
              <a:rPr lang="ko-KR" altLang="en-US" sz="1600" dirty="0" smtClean="0">
                <a:solidFill>
                  <a:schemeClr val="tx1"/>
                </a:solidFill>
              </a:rPr>
              <a:t> 점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강남역까지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34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소요된다는 것이 매우 강점이라 생각한다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전세 수요 많을 듯 생각함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단점은 적은 세대 수와 주변에 큰 상권이 없다는 점이다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 </a:t>
            </a:r>
            <a:r>
              <a:rPr lang="ko-KR" altLang="en-US" sz="1600" dirty="0" smtClean="0">
                <a:solidFill>
                  <a:schemeClr val="tx1"/>
                </a:solidFill>
              </a:rPr>
              <a:t>학급당 학생수 </a:t>
            </a:r>
            <a:r>
              <a:rPr lang="en-US" altLang="ko-KR" sz="1600" dirty="0" smtClean="0">
                <a:solidFill>
                  <a:schemeClr val="tx1"/>
                </a:solidFill>
              </a:rPr>
              <a:t>19.9</a:t>
            </a:r>
            <a:r>
              <a:rPr lang="ko-KR" altLang="en-US" sz="1600" dirty="0" smtClean="0">
                <a:solidFill>
                  <a:schemeClr val="tx1"/>
                </a:solidFill>
              </a:rPr>
              <a:t>명이다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중학교는 천일중학교로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618682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44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08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107000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7" name="Picture 3" descr="C:\Users\양수민\OneDrive\바탕 화면\ㄱㄷㄼㅂ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746" y="776574"/>
            <a:ext cx="3489468" cy="367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양수민\OneDrive\바탕 화면\캡처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1" y="807394"/>
            <a:ext cx="3782311" cy="333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1" y="4142114"/>
            <a:ext cx="3782311" cy="142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양수민\OneDrive\바탕 화면\KakaoTalk_20230919_203708185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746" y="4626223"/>
            <a:ext cx="1264589" cy="168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양수민\OneDrive\바탕 화면\KakaoTalk_20230919_203708185_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263" y="-347846"/>
            <a:ext cx="771849" cy="102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양수민\OneDrive\바탕 화면\KakaoTalk_20230919_203708185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263" y="4533302"/>
            <a:ext cx="1731474" cy="230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64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선사현대아파트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809406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A, 33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천일중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69.1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73%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대단지라는</a:t>
            </a:r>
            <a:r>
              <a:rPr lang="ko-KR" altLang="en-US" sz="1600" dirty="0" smtClean="0">
                <a:solidFill>
                  <a:schemeClr val="tx1"/>
                </a:solidFill>
              </a:rPr>
              <a:t> 장점이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초교는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신암초</a:t>
            </a:r>
            <a:r>
              <a:rPr lang="ko-KR" altLang="en-US" sz="1600" dirty="0" smtClean="0">
                <a:solidFill>
                  <a:schemeClr val="tx1"/>
                </a:solidFill>
              </a:rPr>
              <a:t> 혹은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선사초로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배정된다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선사초로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배정일 경우 꽤 거리가 멀며 큰 도로 하나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건너야한다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대단지여서</a:t>
            </a:r>
            <a:r>
              <a:rPr lang="ko-KR" altLang="en-US" sz="1600" dirty="0" smtClean="0">
                <a:solidFill>
                  <a:schemeClr val="tx1"/>
                </a:solidFill>
              </a:rPr>
              <a:t> 엄청 큰 상권이 있을 줄 알았지만 기대 이하의 상권이다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하지만 없을 건 없다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학원도 나름 단지 앞 상가에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역세권으로</a:t>
            </a:r>
            <a:r>
              <a:rPr lang="ko-KR" altLang="en-US" sz="1600" dirty="0" smtClean="0">
                <a:solidFill>
                  <a:schemeClr val="tx1"/>
                </a:solidFill>
              </a:rPr>
              <a:t> 갈 수 있다는 점과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대단지라는</a:t>
            </a:r>
            <a:r>
              <a:rPr lang="ko-KR" altLang="en-US" sz="1600" dirty="0" smtClean="0">
                <a:solidFill>
                  <a:schemeClr val="tx1"/>
                </a:solidFill>
              </a:rPr>
              <a:t> 점에서 수요가 있을 것이라고 생각한다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 </a:t>
            </a:r>
            <a:r>
              <a:rPr lang="ko-KR" altLang="en-US" sz="1600" dirty="0" smtClean="0">
                <a:solidFill>
                  <a:schemeClr val="tx1"/>
                </a:solidFill>
              </a:rPr>
              <a:t>복도식이고 </a:t>
            </a:r>
            <a:r>
              <a:rPr lang="en-US" altLang="ko-KR" sz="1600" dirty="0" smtClean="0">
                <a:solidFill>
                  <a:schemeClr val="tx1"/>
                </a:solidFill>
              </a:rPr>
              <a:t>101</a:t>
            </a:r>
            <a:r>
              <a:rPr lang="ko-KR" altLang="en-US" sz="1600" dirty="0" smtClean="0">
                <a:solidFill>
                  <a:schemeClr val="tx1"/>
                </a:solidFill>
              </a:rPr>
              <a:t>동만 지하주차장 연결되어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213086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86000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48%, 44000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 descr="C:\Users\양수민\OneDrive\바탕 화면\캡처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959" y="3002332"/>
            <a:ext cx="3535362" cy="38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양수민\OneDrive\바탕 화면\캡처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92" y="4485640"/>
            <a:ext cx="3829839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양수민\OneDrive\바탕 화면\캡처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753" y="779037"/>
            <a:ext cx="3619500" cy="287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양수민\OneDrive\바탕 화면\KakaoTalk_20230919_210400558_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645" y="1029526"/>
            <a:ext cx="2028875" cy="152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양수민\OneDrive\바탕 화면\KakaoTalk_20230919_210400558_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47" y="955040"/>
            <a:ext cx="1414758" cy="17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양수민\OneDrive\바탕 화면\캡처44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882022"/>
            <a:ext cx="3970337" cy="310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378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삼성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광나루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880604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34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신암중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79.1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80%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선사초로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배정된다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선사현대보단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초딩가기가</a:t>
            </a:r>
            <a:r>
              <a:rPr lang="ko-KR" altLang="en-US" sz="1600" dirty="0" smtClean="0">
                <a:solidFill>
                  <a:schemeClr val="tx1"/>
                </a:solidFill>
              </a:rPr>
              <a:t> 가깝지만 마찬가지로 도보 큰 것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건너야한다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역이랑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세대수가 적다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선사현대 바로 옆에 붙어 있어서 선사현대가 올라가면 따라 올라갈 것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당연 선사현대보다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싸야한다고</a:t>
            </a:r>
            <a:r>
              <a:rPr lang="ko-KR" altLang="en-US" sz="1600" dirty="0" smtClean="0">
                <a:solidFill>
                  <a:schemeClr val="tx1"/>
                </a:solidFill>
              </a:rPr>
              <a:t> 생각한다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837049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314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3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89000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07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509" y="776575"/>
            <a:ext cx="3962400" cy="33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71" y="917239"/>
            <a:ext cx="3647440" cy="332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911" y="4311365"/>
            <a:ext cx="3986055" cy="119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744" y="2592419"/>
            <a:ext cx="3521075" cy="429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양수민\OneDrive\바탕 화면\KakaoTalk_20230919_21041499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521" y="548204"/>
            <a:ext cx="1764435" cy="186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양수민\OneDrive\바탕 화면\KakaoTalk_20230919_210414992_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44" y="925005"/>
            <a:ext cx="1686776" cy="153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01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373451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한강현대힐스테이트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910189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41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신암중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79.1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756366" y="4181171"/>
            <a:ext cx="4302023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암사역까지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</a:t>
            </a: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15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새로생길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역까지도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정도 걸릴 것으로 예상한다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역세권</a:t>
            </a:r>
            <a:r>
              <a:rPr lang="ko-KR" altLang="en-US" sz="1600" dirty="0" smtClean="0">
                <a:solidFill>
                  <a:schemeClr val="tx1"/>
                </a:solidFill>
              </a:rPr>
              <a:t> 아니다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단지도 </a:t>
            </a:r>
            <a:r>
              <a:rPr lang="en-US" altLang="ko-KR" sz="1600" dirty="0" smtClean="0">
                <a:solidFill>
                  <a:schemeClr val="tx1"/>
                </a:solidFill>
              </a:rPr>
              <a:t>417</a:t>
            </a:r>
            <a:r>
              <a:rPr lang="ko-KR" altLang="en-US" sz="1600" dirty="0" smtClean="0">
                <a:solidFill>
                  <a:schemeClr val="tx1"/>
                </a:solidFill>
              </a:rPr>
              <a:t>세대이다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상권도 크게 없다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신암중은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2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분걸릴</a:t>
            </a:r>
            <a:r>
              <a:rPr lang="ko-KR" altLang="en-US" sz="1600" dirty="0" smtClean="0">
                <a:solidFill>
                  <a:schemeClr val="tx1"/>
                </a:solidFill>
              </a:rPr>
              <a:t> 정도로 단지 나오면 바로 보인다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중학교랑 가깝다는 것 말고는 큰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메리트는</a:t>
            </a:r>
            <a:r>
              <a:rPr lang="ko-KR" altLang="en-US" sz="1600" dirty="0" smtClean="0">
                <a:solidFill>
                  <a:schemeClr val="tx1"/>
                </a:solidFill>
              </a:rPr>
              <a:t> 없어 보인다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92%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비싸다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큰 수요는 없을 것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계단식에 지하주차장 연결되어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93113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40000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098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151" y="986087"/>
            <a:ext cx="3932238" cy="310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" y="776575"/>
            <a:ext cx="4287837" cy="319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9" y="4181171"/>
            <a:ext cx="3785393" cy="14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양수민\OneDrive\바탕 화면\캡처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153" y="2848510"/>
            <a:ext cx="3605213" cy="391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23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프라이어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팰리스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012351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2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강일중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86.4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77%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대단지라는</a:t>
            </a:r>
            <a:r>
              <a:rPr lang="ko-KR" altLang="en-US" sz="1600" dirty="0" smtClean="0">
                <a:solidFill>
                  <a:schemeClr val="tx1"/>
                </a:solidFill>
              </a:rPr>
              <a:t> 장점이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초교는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명일초로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간다</a:t>
            </a:r>
            <a:r>
              <a:rPr lang="en-US" altLang="ko-KR" sz="1600" dirty="0" smtClean="0">
                <a:solidFill>
                  <a:schemeClr val="tx1"/>
                </a:solidFill>
              </a:rPr>
              <a:t>. 4</a:t>
            </a:r>
            <a:r>
              <a:rPr lang="ko-KR" altLang="en-US" sz="1600" dirty="0" smtClean="0">
                <a:solidFill>
                  <a:schemeClr val="tx1"/>
                </a:solidFill>
              </a:rPr>
              <a:t>분 정도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명일역까지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9</a:t>
            </a:r>
            <a:r>
              <a:rPr lang="ko-KR" altLang="en-US" sz="1600" dirty="0" smtClean="0">
                <a:solidFill>
                  <a:schemeClr val="tx1"/>
                </a:solidFill>
              </a:rPr>
              <a:t>분 도보로 소요한다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동마다 애매할 듯 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명일역</a:t>
            </a:r>
            <a:r>
              <a:rPr lang="ko-KR" altLang="en-US" sz="1600" dirty="0" smtClean="0">
                <a:solidFill>
                  <a:schemeClr val="tx1"/>
                </a:solidFill>
              </a:rPr>
              <a:t> 근처 상권도 좋고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프라이어</a:t>
            </a:r>
            <a:r>
              <a:rPr lang="ko-KR" altLang="en-US" sz="1600" dirty="0" smtClean="0">
                <a:solidFill>
                  <a:schemeClr val="tx1"/>
                </a:solidFill>
              </a:rPr>
              <a:t> 맞은편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롯데캐슬</a:t>
            </a:r>
            <a:r>
              <a:rPr lang="ko-KR" altLang="en-US" sz="1600" dirty="0" smtClean="0">
                <a:solidFill>
                  <a:schemeClr val="tx1"/>
                </a:solidFill>
              </a:rPr>
              <a:t> 사이에 상가 또한 학원이랑 뭐가 많았다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5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명일역을</a:t>
            </a:r>
            <a:r>
              <a:rPr lang="ko-KR" altLang="en-US" sz="1600" dirty="0" smtClean="0">
                <a:solidFill>
                  <a:schemeClr val="tx1"/>
                </a:solidFill>
              </a:rPr>
              <a:t> 이용할 수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강남역까지는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2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번환승해야한다는</a:t>
            </a:r>
            <a:r>
              <a:rPr lang="ko-KR" altLang="en-US" sz="1600" dirty="0" smtClean="0">
                <a:solidFill>
                  <a:schemeClr val="tx1"/>
                </a:solidFill>
              </a:rPr>
              <a:t> 단점이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강일중까지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5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07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년식이라</a:t>
            </a:r>
            <a:r>
              <a:rPr lang="ko-KR" altLang="en-US" sz="1600" dirty="0" smtClean="0">
                <a:solidFill>
                  <a:schemeClr val="tx1"/>
                </a:solidFill>
              </a:rPr>
              <a:t> 커뮤니티는 없지만 조경이 매우 예쁘다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수요 많을 것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032017"/>
              </p:ext>
            </p:extLst>
          </p:nvPr>
        </p:nvGraphicFramePr>
        <p:xfrm>
          <a:off x="65821" y="5765234"/>
          <a:ext cx="3928423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181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07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595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97500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　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122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989" y="839362"/>
            <a:ext cx="3962400" cy="308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9362"/>
            <a:ext cx="4142276" cy="350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02182"/>
            <a:ext cx="3994245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676" y="2973738"/>
            <a:ext cx="3573462" cy="39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양수민\OneDrive\바탕 화면\KakaoTalk_20230919_2128370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759" y="-214704"/>
            <a:ext cx="1320482" cy="99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양수민\OneDrive\바탕 화면\KakaoTalk_20230919_212837012_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270" y="795092"/>
            <a:ext cx="1424200" cy="18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양수민\OneDrive\바탕 화면\KakaoTalk_20230919_212837012_0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257" y="839362"/>
            <a:ext cx="2058263" cy="206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23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강동 </a:t>
            </a:r>
            <a:r>
              <a:rPr kumimoji="1" lang="ko-KR" altLang="en-US" sz="24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홈타운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291202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버스 지하철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강일중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86.1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err="1" smtClean="0">
                <a:solidFill>
                  <a:schemeClr val="tx1"/>
                </a:solidFill>
              </a:rPr>
              <a:t>단지내에</a:t>
            </a:r>
            <a:r>
              <a:rPr lang="ko-KR" altLang="en-US" sz="1200" dirty="0" smtClean="0">
                <a:solidFill>
                  <a:schemeClr val="tx1"/>
                </a:solidFill>
              </a:rPr>
              <a:t> 인도에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올라올만큼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? </a:t>
            </a:r>
            <a:r>
              <a:rPr lang="ko-KR" altLang="en-US" sz="1200" dirty="0" smtClean="0">
                <a:solidFill>
                  <a:schemeClr val="tx1"/>
                </a:solidFill>
              </a:rPr>
              <a:t>주차들이 많이 되어 있었다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세대당 </a:t>
            </a:r>
            <a:r>
              <a:rPr lang="en-US" altLang="ko-KR" sz="1200" dirty="0" smtClean="0">
                <a:solidFill>
                  <a:schemeClr val="tx1"/>
                </a:solidFill>
              </a:rPr>
              <a:t>1.2</a:t>
            </a:r>
            <a:r>
              <a:rPr lang="ko-KR" altLang="en-US" sz="1200" dirty="0" smtClean="0">
                <a:solidFill>
                  <a:schemeClr val="tx1"/>
                </a:solidFill>
              </a:rPr>
              <a:t>대지만 토요일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오전시간대에</a:t>
            </a:r>
            <a:r>
              <a:rPr lang="ko-KR" altLang="en-US" sz="1200" dirty="0" smtClean="0">
                <a:solidFill>
                  <a:schemeClr val="tx1"/>
                </a:solidFill>
              </a:rPr>
              <a:t> 주차된 차량들이 많이 보였다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8</a:t>
            </a:r>
            <a:r>
              <a:rPr lang="ko-KR" altLang="en-US" sz="1200" dirty="0" smtClean="0">
                <a:solidFill>
                  <a:schemeClr val="tx1"/>
                </a:solidFill>
              </a:rPr>
              <a:t>호선 연장호선이 단지 뒤로 바로 생긴다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초역세권이</a:t>
            </a:r>
            <a:r>
              <a:rPr lang="ko-KR" altLang="en-US" sz="1200" dirty="0" smtClean="0">
                <a:solidFill>
                  <a:schemeClr val="tx1"/>
                </a:solidFill>
              </a:rPr>
              <a:t> 될 단지라 그런지 호가가 반영된 듯 하다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옆에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롯데캐슬</a:t>
            </a:r>
            <a:r>
              <a:rPr lang="ko-KR" altLang="en-US" sz="1200" dirty="0" smtClean="0">
                <a:solidFill>
                  <a:schemeClr val="tx1"/>
                </a:solidFill>
              </a:rPr>
              <a:t> 단지와 바로 붙어있다</a:t>
            </a:r>
            <a:r>
              <a:rPr lang="en-US" altLang="ko-KR" sz="1200" dirty="0" smtClean="0">
                <a:solidFill>
                  <a:schemeClr val="tx1"/>
                </a:solidFill>
              </a:rPr>
              <a:t>. 04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년식에</a:t>
            </a:r>
            <a:r>
              <a:rPr lang="ko-KR" altLang="en-US" sz="1200" dirty="0" smtClean="0">
                <a:solidFill>
                  <a:schemeClr val="tx1"/>
                </a:solidFill>
              </a:rPr>
              <a:t> 비해 관리가 잘 되어 있는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듯해보였다</a:t>
            </a:r>
            <a:r>
              <a:rPr lang="ko-KR" altLang="en-US" sz="1200" dirty="0" smtClean="0">
                <a:solidFill>
                  <a:schemeClr val="tx1"/>
                </a:solidFill>
              </a:rPr>
              <a:t> 깨끗하고 깔끔하다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명덕초로</a:t>
            </a:r>
            <a:r>
              <a:rPr lang="ko-KR" altLang="en-US" sz="1200" dirty="0" smtClean="0">
                <a:solidFill>
                  <a:schemeClr val="tx1"/>
                </a:solidFill>
              </a:rPr>
              <a:t> 배정되지만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롯데캐슬을</a:t>
            </a:r>
            <a:r>
              <a:rPr lang="ko-KR" altLang="en-US" sz="1200" dirty="0" smtClean="0">
                <a:solidFill>
                  <a:schemeClr val="tx1"/>
                </a:solidFill>
              </a:rPr>
              <a:t> 지나 </a:t>
            </a:r>
            <a:r>
              <a:rPr lang="en-US" altLang="ko-KR" sz="1200" dirty="0" smtClean="0">
                <a:solidFill>
                  <a:schemeClr val="tx1"/>
                </a:solidFill>
              </a:rPr>
              <a:t>15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200" dirty="0" smtClean="0">
                <a:solidFill>
                  <a:schemeClr val="tx1"/>
                </a:solidFill>
              </a:rPr>
              <a:t> 도보로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걸어가야한다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매우 멀다</a:t>
            </a:r>
            <a:r>
              <a:rPr lang="en-US" altLang="ko-KR" sz="1200" dirty="0" smtClean="0">
                <a:solidFill>
                  <a:schemeClr val="tx1"/>
                </a:solidFill>
              </a:rPr>
              <a:t>… </a:t>
            </a:r>
            <a:r>
              <a:rPr lang="ko-KR" altLang="en-US" sz="1200" dirty="0" smtClean="0">
                <a:solidFill>
                  <a:schemeClr val="tx1"/>
                </a:solidFill>
              </a:rPr>
              <a:t>하지만 강일중은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분 내로 중품아이다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현재는 교통이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강남역까지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44</a:t>
            </a:r>
            <a:r>
              <a:rPr lang="ko-KR" altLang="en-US" sz="1200" dirty="0" smtClean="0">
                <a:solidFill>
                  <a:schemeClr val="tx1"/>
                </a:solidFill>
              </a:rPr>
              <a:t>분 걸리고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번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갈아타야하지만</a:t>
            </a:r>
            <a:r>
              <a:rPr lang="en-US" altLang="ko-KR" sz="1200" dirty="0" smtClean="0">
                <a:solidFill>
                  <a:schemeClr val="tx1"/>
                </a:solidFill>
              </a:rPr>
              <a:t>. 8</a:t>
            </a:r>
            <a:r>
              <a:rPr lang="ko-KR" altLang="en-US" sz="1200" dirty="0" smtClean="0">
                <a:solidFill>
                  <a:schemeClr val="tx1"/>
                </a:solidFill>
              </a:rPr>
              <a:t>단지 연장되면 </a:t>
            </a:r>
            <a:r>
              <a:rPr lang="en-US" altLang="ko-KR" sz="1200" dirty="0" smtClean="0">
                <a:solidFill>
                  <a:schemeClr val="tx1"/>
                </a:solidFill>
              </a:rPr>
              <a:t>30</a:t>
            </a:r>
            <a:r>
              <a:rPr lang="ko-KR" altLang="en-US" sz="1200" dirty="0" smtClean="0">
                <a:solidFill>
                  <a:schemeClr val="tx1"/>
                </a:solidFill>
              </a:rPr>
              <a:t>분대로 </a:t>
            </a:r>
            <a:r>
              <a:rPr lang="en-US" altLang="ko-KR" sz="1200" dirty="0" smtClean="0">
                <a:solidFill>
                  <a:schemeClr val="tx1"/>
                </a:solidFill>
              </a:rPr>
              <a:t>1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번갈아타고</a:t>
            </a:r>
            <a:r>
              <a:rPr lang="ko-KR" altLang="en-US" sz="1200" dirty="0" smtClean="0">
                <a:solidFill>
                  <a:schemeClr val="tx1"/>
                </a:solidFill>
              </a:rPr>
              <a:t> 갈 수 있을 것이다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연장되면 수요 많을 듯 싶다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한가지 단점은 초등이 너무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멀다는점이다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278397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6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241" y="776574"/>
            <a:ext cx="4683760" cy="340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520" y="776574"/>
            <a:ext cx="4132184" cy="376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3769144" cy="124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양수민\OneDrive\바탕 화면\캡처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563" y="2758810"/>
            <a:ext cx="3573462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양수민\OneDrive\바탕 화면\KakaoTalk_20230919_212853635_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294" y="779037"/>
            <a:ext cx="1512729" cy="175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양수민\OneDrive\바탕 화면\KakaoTalk_20230919_212853635_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906" y="826074"/>
            <a:ext cx="1530414" cy="193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23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40291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강동롯데캐슬퍼스트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79320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버스 지하철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강일중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86.1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천세대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대단지이다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엘리트파</a:t>
            </a:r>
            <a:r>
              <a:rPr lang="ko-KR" altLang="en-US" sz="1400" dirty="0" smtClean="0">
                <a:solidFill>
                  <a:schemeClr val="tx1"/>
                </a:solidFill>
              </a:rPr>
              <a:t> 느낌이다 명품브랜드라 조경도 좋고 단지도 넓고 안에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트랙겸</a:t>
            </a:r>
            <a:r>
              <a:rPr lang="ko-KR" altLang="en-US" sz="1400" dirty="0" smtClean="0">
                <a:solidFill>
                  <a:schemeClr val="tx1"/>
                </a:solidFill>
              </a:rPr>
              <a:t> 산책로도 정말 잘 되어 있다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역이랑 거리가 조금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멀다는게</a:t>
            </a:r>
            <a:r>
              <a:rPr lang="ko-KR" altLang="en-US" sz="1400" dirty="0" smtClean="0">
                <a:solidFill>
                  <a:schemeClr val="tx1"/>
                </a:solidFill>
              </a:rPr>
              <a:t> 단점이지만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살기에 좋을 것 같다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명덕초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400" dirty="0" smtClean="0">
                <a:solidFill>
                  <a:schemeClr val="tx1"/>
                </a:solidFill>
              </a:rPr>
              <a:t>11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400" dirty="0" smtClean="0">
                <a:solidFill>
                  <a:schemeClr val="tx1"/>
                </a:solidFill>
              </a:rPr>
              <a:t> 소요로 꽤 거리가 있다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강일중학교로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5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400" dirty="0" smtClean="0">
                <a:solidFill>
                  <a:schemeClr val="tx1"/>
                </a:solidFill>
              </a:rPr>
              <a:t> 걸린다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명일역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16</a:t>
            </a:r>
            <a:r>
              <a:rPr lang="ko-KR" altLang="en-US" sz="1400" dirty="0" smtClean="0">
                <a:solidFill>
                  <a:schemeClr val="tx1"/>
                </a:solidFill>
              </a:rPr>
              <a:t>분 소요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별내선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연장시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7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400" dirty="0" smtClean="0">
                <a:solidFill>
                  <a:schemeClr val="tx1"/>
                </a:solidFill>
              </a:rPr>
              <a:t> 걸릴 예정임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현재는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버스타고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암사역까지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가야한다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교통이 좋진 않다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학군 상권 괜찮다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82%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프라이어랑</a:t>
            </a:r>
            <a:r>
              <a:rPr lang="ko-KR" altLang="en-US" sz="1400" dirty="0" smtClean="0">
                <a:solidFill>
                  <a:schemeClr val="tx1"/>
                </a:solidFill>
              </a:rPr>
              <a:t> 가격이 </a:t>
            </a:r>
            <a:r>
              <a:rPr lang="en-US" altLang="ko-KR" sz="1400" dirty="0" smtClean="0">
                <a:solidFill>
                  <a:schemeClr val="tx1"/>
                </a:solidFill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</a:rPr>
              <a:t>억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차이난다</a:t>
            </a:r>
            <a:r>
              <a:rPr lang="en-US" altLang="ko-KR" sz="1400" dirty="0" smtClean="0">
                <a:solidFill>
                  <a:schemeClr val="tx1"/>
                </a:solidFill>
              </a:rPr>
              <a:t>. 1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억차이날만큼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좋아보이진</a:t>
            </a:r>
            <a:r>
              <a:rPr lang="ko-KR" altLang="en-US" sz="1400" dirty="0" smtClean="0">
                <a:solidFill>
                  <a:schemeClr val="tx1"/>
                </a:solidFill>
              </a:rPr>
              <a:t> 않는다</a:t>
            </a:r>
            <a:r>
              <a:rPr lang="en-US" altLang="ko-KR" sz="1400" dirty="0">
                <a:solidFill>
                  <a:schemeClr val="tx1"/>
                </a:solidFill>
              </a:rPr>
              <a:t>.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941134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109000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58000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53%, 51000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1084898"/>
            <a:ext cx="4444251" cy="309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036"/>
            <a:ext cx="3931920" cy="33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4148786"/>
            <a:ext cx="38608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845" y="2552434"/>
            <a:ext cx="3551238" cy="428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양수민\OneDrive\바탕 화면\KakaoTalk_20230919_212908165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845" y="883813"/>
            <a:ext cx="1005959" cy="134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양수민\OneDrive\바탕 화면\KakaoTalk_20230919_212908165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643" y="845910"/>
            <a:ext cx="2273260" cy="170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23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451683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고덕래미안힐스테이트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013392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48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명일중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89.9%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고덕역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이마트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고덕역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14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분걸린다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가까운동은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10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분안쪽으로</a:t>
            </a:r>
            <a:r>
              <a:rPr lang="ko-KR" altLang="en-US" sz="1400" dirty="0" smtClean="0">
                <a:solidFill>
                  <a:schemeClr val="tx1"/>
                </a:solidFill>
              </a:rPr>
              <a:t> 소요될 것 같다</a:t>
            </a:r>
            <a:r>
              <a:rPr lang="en-US" altLang="ko-KR" sz="1400" dirty="0" smtClean="0">
                <a:solidFill>
                  <a:schemeClr val="tx1"/>
                </a:solidFill>
              </a:rPr>
              <a:t>. 6000</a:t>
            </a:r>
            <a:r>
              <a:rPr lang="ko-KR" altLang="en-US" sz="1400" dirty="0" smtClean="0">
                <a:solidFill>
                  <a:schemeClr val="tx1"/>
                </a:solidFill>
              </a:rPr>
              <a:t>세대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대단지라</a:t>
            </a:r>
            <a:r>
              <a:rPr lang="ko-KR" altLang="en-US" sz="1400" dirty="0" smtClean="0">
                <a:solidFill>
                  <a:schemeClr val="tx1"/>
                </a:solidFill>
              </a:rPr>
              <a:t> 수요 많다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현재 가격은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85%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초등학교는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묘곡초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명덕초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배정된다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명덕초가 쫌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돌아가야해서</a:t>
            </a:r>
            <a:r>
              <a:rPr lang="ko-KR" altLang="en-US" sz="1400" dirty="0" smtClean="0">
                <a:solidFill>
                  <a:schemeClr val="tx1"/>
                </a:solidFill>
              </a:rPr>
              <a:t> 시간이 소요될 듯하다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명일중학교와도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400" dirty="0" smtClean="0">
                <a:solidFill>
                  <a:schemeClr val="tx1"/>
                </a:solidFill>
              </a:rPr>
              <a:t>5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400" dirty="0" smtClean="0">
                <a:solidFill>
                  <a:schemeClr val="tx1"/>
                </a:solidFill>
              </a:rPr>
              <a:t> 소요한다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매임당시</a:t>
            </a:r>
            <a:r>
              <a:rPr lang="ko-KR" altLang="en-US" sz="1400" dirty="0" smtClean="0">
                <a:solidFill>
                  <a:schemeClr val="tx1"/>
                </a:solidFill>
              </a:rPr>
              <a:t> 언덕이 있는 곳이 좀 있었다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단지 내에 놀이터가 매우 많았다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아이들 살기에 좋을 듯하고 신혼부부가 많이 보였다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고덕역</a:t>
            </a:r>
            <a:r>
              <a:rPr lang="ko-KR" altLang="en-US" sz="1400" dirty="0" smtClean="0">
                <a:solidFill>
                  <a:schemeClr val="tx1"/>
                </a:solidFill>
              </a:rPr>
              <a:t> 상권 이용가능하고 도보로 </a:t>
            </a:r>
            <a:r>
              <a:rPr lang="en-US" altLang="ko-KR" sz="1400" dirty="0" smtClean="0">
                <a:solidFill>
                  <a:schemeClr val="tx1"/>
                </a:solidFill>
              </a:rPr>
              <a:t>20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400" dirty="0" smtClean="0">
                <a:solidFill>
                  <a:schemeClr val="tx1"/>
                </a:solidFill>
              </a:rPr>
              <a:t> 걸어가지만 학원가도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이용가능함</a:t>
            </a:r>
            <a:r>
              <a:rPr lang="en-US" altLang="ko-KR" sz="1400" dirty="0" smtClean="0">
                <a:solidFill>
                  <a:schemeClr val="tx1"/>
                </a:solidFill>
              </a:rPr>
              <a:t>. 9</a:t>
            </a:r>
            <a:r>
              <a:rPr lang="ko-KR" altLang="en-US" sz="1400" dirty="0" smtClean="0">
                <a:solidFill>
                  <a:schemeClr val="tx1"/>
                </a:solidFill>
              </a:rPr>
              <a:t>호선연장 시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호재볼</a:t>
            </a:r>
            <a:r>
              <a:rPr lang="ko-KR" altLang="en-US" sz="1400" dirty="0" smtClean="0">
                <a:solidFill>
                  <a:schemeClr val="tx1"/>
                </a:solidFill>
              </a:rPr>
              <a:t> 듯 싶다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694094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121000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52%,58000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6" name="Picture 2" descr="C:\Users\양수민\OneDrive\바탕 화면\캡처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" y="827740"/>
            <a:ext cx="3963840" cy="312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양수민\OneDrive\바탕 화면\캡처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68128"/>
            <a:ext cx="390969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양수민\OneDrive\바탕 화면\캡처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738" y="2983865"/>
            <a:ext cx="3581400" cy="397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양수민\OneDrive\바탕 화면\캡처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882968"/>
            <a:ext cx="4444251" cy="329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양수민\OneDrive\바탕 화면\KakaoTalk_20230919_212926929_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969" y="827740"/>
            <a:ext cx="1741169" cy="232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양수민\OneDrive\바탕 화면\KakaoTalk_20230919_21292692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760" y="882968"/>
            <a:ext cx="1093305" cy="82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23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아남아파트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039987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46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명일중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89.9%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tx1"/>
                </a:solidFill>
              </a:rPr>
              <a:t>외관 낡음 지하삼층까지 </a:t>
            </a:r>
            <a:r>
              <a:rPr lang="ko-KR" altLang="en-US" sz="1400" b="1" dirty="0" err="1">
                <a:solidFill>
                  <a:schemeClr val="tx1"/>
                </a:solidFill>
              </a:rPr>
              <a:t>주차장잇음</a:t>
            </a:r>
            <a:r>
              <a:rPr lang="ko-KR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</a:rPr>
              <a:t>이중주차함</a:t>
            </a:r>
            <a:r>
              <a:rPr lang="ko-KR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</a:rPr>
              <a:t>앞에상가에</a:t>
            </a:r>
            <a:r>
              <a:rPr lang="ko-KR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</a:rPr>
              <a:t>학원앵간</a:t>
            </a:r>
            <a:r>
              <a:rPr lang="ko-KR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</a:rPr>
              <a:t>중학겨</a:t>
            </a:r>
            <a:r>
              <a:rPr lang="ko-KR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</a:rPr>
              <a:t>초등학겨</a:t>
            </a:r>
            <a:r>
              <a:rPr lang="ko-KR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가까움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분 이상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가야함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멀다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명덕초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배정되며 도보로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분 소요 가깝다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초품아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느낌이다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명일중학교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배정되며 도보로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80%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학군이 좋으므로 앞에 상가에 학원 많다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역이랑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먼거에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비해 가격이 좀 나가는 것 같다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배재현대랑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가격이 같은데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배재현대가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더 좋지 않을까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? 9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호선연장되도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큰 호재 느끼지 못할 것 같다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역이랑 멀어서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…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810121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50%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</a:rPr>
                        <a:t> 45000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 descr="C:\Users\양수민\OneDrive\바탕 화면\캡처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48" y="2963597"/>
            <a:ext cx="3497262" cy="387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양수민\OneDrive\바탕 화면\캡처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64273"/>
            <a:ext cx="364690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양수민\OneDrive\바탕 화면\캡처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79037"/>
            <a:ext cx="3769143" cy="378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양수민\OneDrive\바탕 화면\캡처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681286"/>
            <a:ext cx="4444251" cy="349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23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배재현대아파트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959803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41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배재중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75.8%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고덕역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이마트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주차 </a:t>
            </a:r>
            <a:r>
              <a:rPr lang="en-US" altLang="ko-KR" sz="1600" dirty="0">
                <a:solidFill>
                  <a:schemeClr val="tx1"/>
                </a:solidFill>
              </a:rPr>
              <a:t>1.01 </a:t>
            </a:r>
            <a:r>
              <a:rPr lang="ko-KR" altLang="en-US" sz="1600" dirty="0">
                <a:solidFill>
                  <a:schemeClr val="tx1"/>
                </a:solidFill>
              </a:rPr>
              <a:t>딱 </a:t>
            </a:r>
            <a:r>
              <a:rPr lang="ko-KR" altLang="en-US" sz="1600" dirty="0" err="1">
                <a:solidFill>
                  <a:schemeClr val="tx1"/>
                </a:solidFill>
              </a:rPr>
              <a:t>보통정도임</a:t>
            </a:r>
            <a:r>
              <a:rPr lang="ko-KR" altLang="en-US" sz="1600" dirty="0">
                <a:solidFill>
                  <a:schemeClr val="tx1"/>
                </a:solidFill>
              </a:rPr>
              <a:t> 가격이 싸다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학원 상권 학군 </a:t>
            </a:r>
            <a:r>
              <a:rPr lang="ko-KR" altLang="en-US" sz="1600" dirty="0" err="1">
                <a:solidFill>
                  <a:schemeClr val="tx1"/>
                </a:solidFill>
              </a:rPr>
              <a:t>다좋아보임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전고점대비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77%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초역세권이다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5</a:t>
            </a:r>
            <a:r>
              <a:rPr lang="ko-KR" altLang="en-US" sz="16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가장메리트임</a:t>
            </a:r>
            <a:r>
              <a:rPr lang="en-US" altLang="ko-KR" sz="1600" dirty="0" smtClean="0">
                <a:solidFill>
                  <a:schemeClr val="tx1"/>
                </a:solidFill>
              </a:rPr>
              <a:t>!! </a:t>
            </a:r>
            <a:r>
              <a:rPr lang="ko-KR" altLang="en-US" sz="1600" dirty="0" smtClean="0">
                <a:solidFill>
                  <a:schemeClr val="tx1"/>
                </a:solidFill>
              </a:rPr>
              <a:t>특히 </a:t>
            </a:r>
            <a:r>
              <a:rPr lang="en-US" altLang="ko-KR" sz="1600" dirty="0" smtClean="0">
                <a:solidFill>
                  <a:schemeClr val="tx1"/>
                </a:solidFill>
              </a:rPr>
              <a:t>9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연장되면 더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가격상승할</a:t>
            </a:r>
            <a:r>
              <a:rPr lang="ko-KR" altLang="en-US" sz="1600" dirty="0" smtClean="0">
                <a:solidFill>
                  <a:schemeClr val="tx1"/>
                </a:solidFill>
              </a:rPr>
              <a:t> 것이다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묘곡초로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배정되며 작은 사거리 하나 건너 </a:t>
            </a:r>
            <a:r>
              <a:rPr lang="en-US" altLang="ko-KR" sz="1600" dirty="0" smtClean="0">
                <a:solidFill>
                  <a:schemeClr val="tx1"/>
                </a:solidFill>
              </a:rPr>
              <a:t>5</a:t>
            </a:r>
            <a:r>
              <a:rPr lang="ko-KR" altLang="en-US" sz="1600" dirty="0" smtClean="0">
                <a:solidFill>
                  <a:schemeClr val="tx1"/>
                </a:solidFill>
              </a:rPr>
              <a:t>분내로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이동가능하다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747417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47000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52% 43000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07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779037"/>
            <a:ext cx="4444250" cy="34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574"/>
            <a:ext cx="3769144" cy="372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0880"/>
            <a:ext cx="3769144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47" y="3455866"/>
            <a:ext cx="3862705" cy="34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양수민\OneDrive\바탕 화면\KakaoTalk_20230919_212938501_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646" y="779037"/>
            <a:ext cx="1520270" cy="114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양수민\OneDrive\바탕 화면\KakaoTalk_20230919_212938501_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156" y="863598"/>
            <a:ext cx="1892241" cy="142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23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고덕아이파크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120450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46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고덕중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69.0%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고덕이마트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85%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차량 </a:t>
            </a:r>
            <a:r>
              <a:rPr lang="ko-KR" altLang="en-US" sz="1600" dirty="0" err="1">
                <a:solidFill>
                  <a:schemeClr val="tx1"/>
                </a:solidFill>
              </a:rPr>
              <a:t>매우넓음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</a:rPr>
              <a:t>외제차많음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묘덕초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바로앞에잇음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1000</a:t>
            </a:r>
            <a:r>
              <a:rPr lang="ko-KR" altLang="en-US" sz="1600" dirty="0" smtClean="0">
                <a:solidFill>
                  <a:schemeClr val="tx1"/>
                </a:solidFill>
              </a:rPr>
              <a:t>세대 단지고 조용하고 깔끔하다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9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연장 시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역세권에</a:t>
            </a:r>
            <a:r>
              <a:rPr lang="ko-KR" altLang="en-US" sz="1600" dirty="0" smtClean="0">
                <a:solidFill>
                  <a:schemeClr val="tx1"/>
                </a:solidFill>
              </a:rPr>
              <a:t> 속한 단지이다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</a:t>
            </a:r>
            <a:r>
              <a:rPr lang="ko-KR" altLang="en-US" sz="1600" dirty="0" smtClean="0">
                <a:solidFill>
                  <a:schemeClr val="tx1"/>
                </a:solidFill>
              </a:rPr>
              <a:t> 상권 누릴 수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묘곡초까지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초품아이다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고덕중까지는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12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054431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54% 52000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098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9038"/>
            <a:ext cx="4577862" cy="34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110"/>
            <a:ext cx="3769144" cy="326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3092"/>
            <a:ext cx="3769144" cy="141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44" y="2919148"/>
            <a:ext cx="3834834" cy="39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양수민\OneDrive\바탕 화면\KakaoTalk_20230922_07380939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44" y="920110"/>
            <a:ext cx="2078069" cy="155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양수민\OneDrive\바탕 화면\KakaoTalk_20230922_073809396_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544" y="920110"/>
            <a:ext cx="1524216" cy="114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349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명일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삼환아파트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307258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38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배재중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75.8%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7" y="4181170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>
                <a:solidFill>
                  <a:schemeClr val="tx1"/>
                </a:solidFill>
              </a:rPr>
              <a:t>고덕역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</a:rPr>
              <a:t>역세권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</a:rPr>
              <a:t>상권잇고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</a:rPr>
              <a:t>이마트에</a:t>
            </a:r>
            <a:r>
              <a:rPr lang="ko-KR" altLang="en-US" sz="1400" dirty="0">
                <a:solidFill>
                  <a:schemeClr val="tx1"/>
                </a:solidFill>
              </a:rPr>
              <a:t> 병원 </a:t>
            </a:r>
            <a:r>
              <a:rPr lang="ko-KR" altLang="en-US" sz="1400" dirty="0" err="1">
                <a:solidFill>
                  <a:schemeClr val="tx1"/>
                </a:solidFill>
              </a:rPr>
              <a:t>가깝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소규모단지이지만 </a:t>
            </a:r>
            <a:r>
              <a:rPr lang="ko-KR" altLang="en-US" sz="1400" dirty="0">
                <a:solidFill>
                  <a:schemeClr val="tx1"/>
                </a:solidFill>
              </a:rPr>
              <a:t>주차차단기 </a:t>
            </a:r>
            <a:r>
              <a:rPr lang="ko-KR" altLang="en-US" sz="1400" dirty="0" err="1">
                <a:solidFill>
                  <a:schemeClr val="tx1"/>
                </a:solidFill>
              </a:rPr>
              <a:t>잇음</a:t>
            </a:r>
            <a:r>
              <a:rPr lang="ko-KR" altLang="en-US" sz="1400" dirty="0">
                <a:solidFill>
                  <a:schemeClr val="tx1"/>
                </a:solidFill>
              </a:rPr>
              <a:t> 동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두개임</a:t>
            </a:r>
            <a:r>
              <a:rPr lang="en-US" altLang="ko-KR" sz="1400" dirty="0" smtClean="0">
                <a:solidFill>
                  <a:schemeClr val="tx1"/>
                </a:solidFill>
              </a:rPr>
              <a:t/>
            </a:r>
            <a:br>
              <a:rPr lang="en-US" altLang="ko-KR" sz="1400" dirty="0" smtClean="0">
                <a:solidFill>
                  <a:schemeClr val="tx1"/>
                </a:solidFill>
              </a:rPr>
            </a:br>
            <a:r>
              <a:rPr lang="ko-KR" altLang="en-US" sz="1400" dirty="0" smtClean="0">
                <a:solidFill>
                  <a:schemeClr val="tx1"/>
                </a:solidFill>
              </a:rPr>
              <a:t>정문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바로앞에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상권있음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장점이자 단점일 것 같음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82%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smtClean="0">
                <a:solidFill>
                  <a:schemeClr val="tx1"/>
                </a:solidFill>
              </a:rPr>
              <a:t>분이다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초역세권이</a:t>
            </a:r>
            <a:r>
              <a:rPr lang="ko-KR" altLang="en-US" sz="1400" dirty="0" smtClean="0">
                <a:solidFill>
                  <a:schemeClr val="tx1"/>
                </a:solidFill>
              </a:rPr>
              <a:t> 강점이다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명원초등학교까지는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400" dirty="0" smtClean="0">
                <a:solidFill>
                  <a:schemeClr val="tx1"/>
                </a:solidFill>
              </a:rPr>
              <a:t>10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분정도이다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배재중에 배정되며 거리는 </a:t>
            </a:r>
            <a:r>
              <a:rPr lang="en-US" altLang="ko-KR" sz="1400" dirty="0" smtClean="0">
                <a:solidFill>
                  <a:schemeClr val="tx1"/>
                </a:solidFill>
              </a:rPr>
              <a:t>10</a:t>
            </a:r>
            <a:r>
              <a:rPr lang="ko-KR" altLang="en-US" sz="14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9</a:t>
            </a:r>
            <a:r>
              <a:rPr lang="ko-KR" altLang="en-US" sz="1400" dirty="0" smtClean="0">
                <a:solidFill>
                  <a:schemeClr val="tx1"/>
                </a:solidFill>
              </a:rPr>
              <a:t>호선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연장시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초역세권이다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초등학교 중학교 거리는 멀지만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역이랑 매우 가깝다는 장점과 상권이 가깝다는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장점이있다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젊은세대</a:t>
            </a:r>
            <a:r>
              <a:rPr lang="ko-KR" altLang="en-US" sz="1400" dirty="0" smtClean="0">
                <a:solidFill>
                  <a:schemeClr val="tx1"/>
                </a:solidFill>
              </a:rPr>
              <a:t> 수요가 있을 것이라고 생각한다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학원가랑도 매우 가깝다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037395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(32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59000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49% 61000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122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7" y="779037"/>
            <a:ext cx="4577863" cy="340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71" y="812205"/>
            <a:ext cx="3706109" cy="37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85493"/>
            <a:ext cx="3706109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837" y="2879725"/>
            <a:ext cx="3543300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양수민\OneDrive\바탕 화면\KakaoTalk_20230922_073821226_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045" y="-229642"/>
            <a:ext cx="1811909" cy="136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양수민\OneDrive\바탕 화면\KakaoTalk_20230922_073821226_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44" y="812205"/>
            <a:ext cx="1210672" cy="90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양수민\OneDrive\바탕 화면\KakaoTalk_20230922_0738212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044" y="1338659"/>
            <a:ext cx="1811909" cy="136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666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명일 신동아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891742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38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배재중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75.8%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이마트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100%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>
                <a:solidFill>
                  <a:schemeClr val="tx1"/>
                </a:solidFill>
              </a:rPr>
              <a:t>대지 넓음 </a:t>
            </a:r>
            <a:r>
              <a:rPr lang="ko-KR" altLang="en-US" sz="1400" dirty="0" err="1">
                <a:solidFill>
                  <a:schemeClr val="tx1"/>
                </a:solidFill>
              </a:rPr>
              <a:t>층수낮음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</a:rPr>
              <a:t>재개발시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좋을 듯 </a:t>
            </a:r>
            <a:r>
              <a:rPr lang="ko-KR" altLang="en-US" sz="1400" dirty="0" err="1">
                <a:solidFill>
                  <a:schemeClr val="tx1"/>
                </a:solidFill>
              </a:rPr>
              <a:t>연식에비해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</a:rPr>
              <a:t>돤리</a:t>
            </a:r>
            <a:r>
              <a:rPr lang="ko-KR" altLang="en-US" sz="1400" dirty="0">
                <a:solidFill>
                  <a:schemeClr val="tx1"/>
                </a:solidFill>
              </a:rPr>
              <a:t> 잘됨 상권 </a:t>
            </a:r>
            <a:r>
              <a:rPr lang="ko-KR" altLang="en-US" sz="1400" dirty="0" err="1">
                <a:solidFill>
                  <a:schemeClr val="tx1"/>
                </a:solidFill>
              </a:rPr>
              <a:t>역세권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비쌈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주차요원있어서</a:t>
            </a:r>
            <a:r>
              <a:rPr lang="ko-KR" altLang="en-US" sz="1400" dirty="0" smtClean="0">
                <a:solidFill>
                  <a:schemeClr val="tx1"/>
                </a:solidFill>
              </a:rPr>
              <a:t> 주차관리 잘되고 있음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재개발때문에</a:t>
            </a:r>
            <a:r>
              <a:rPr lang="ko-KR" altLang="en-US" sz="1400" dirty="0" smtClean="0">
                <a:solidFill>
                  <a:schemeClr val="tx1"/>
                </a:solidFill>
              </a:rPr>
              <a:t> 제일 비쌈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투자대상은 이미 지나감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smtClean="0">
                <a:solidFill>
                  <a:schemeClr val="tx1"/>
                </a:solidFill>
              </a:rPr>
              <a:t>분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초역세권이며</a:t>
            </a:r>
            <a:r>
              <a:rPr lang="ko-KR" altLang="en-US" sz="1400" dirty="0" smtClean="0">
                <a:solidFill>
                  <a:schemeClr val="tx1"/>
                </a:solidFill>
              </a:rPr>
              <a:t> 바로 앞에 학원가와 상권 있음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주변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구축대단지들이랑</a:t>
            </a:r>
            <a:r>
              <a:rPr lang="ko-KR" altLang="en-US" sz="1400" dirty="0" smtClean="0">
                <a:solidFill>
                  <a:schemeClr val="tx1"/>
                </a:solidFill>
              </a:rPr>
              <a:t> 같이 재개발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진행중이다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시간 오래 걸릴 것 같음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명원초는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초품아</a:t>
            </a:r>
            <a:r>
              <a:rPr lang="ko-KR" altLang="en-US" sz="1400" dirty="0" smtClean="0">
                <a:solidFill>
                  <a:schemeClr val="tx1"/>
                </a:solidFill>
              </a:rPr>
              <a:t> 느낌이다 가까운 동은 바로 갈듯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배재중은 사거리 건너면 바로 있다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학교 상권 학원가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초역세권</a:t>
            </a:r>
            <a:r>
              <a:rPr lang="ko-KR" altLang="en-US" sz="1400" dirty="0" smtClean="0">
                <a:solidFill>
                  <a:schemeClr val="tx1"/>
                </a:solidFill>
              </a:rPr>
              <a:t> 입지가 매우 좋다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하지만 가격이 너무 비싸다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73391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(29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35% 100000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6146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6574"/>
            <a:ext cx="4444251" cy="340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76574"/>
            <a:ext cx="3671253" cy="373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15835"/>
            <a:ext cx="3671254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53" y="2925497"/>
            <a:ext cx="3942885" cy="391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양수민\OneDrive\바탕 화면\KakaoTalk_20230922_0738338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52" y="947840"/>
            <a:ext cx="1510188" cy="113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양수민\OneDrive\바탕 화면\KakaoTalk_20230922_073833835_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694" y="601397"/>
            <a:ext cx="1743075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759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고덕 현대아파트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26938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46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한영중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87.4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이마트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100%</a:t>
            </a:r>
            <a:r>
              <a:rPr lang="ko-KR" altLang="en-US" sz="1600" dirty="0" smtClean="0">
                <a:solidFill>
                  <a:schemeClr val="tx1"/>
                </a:solidFill>
              </a:rPr>
              <a:t>가 넘어간다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고덕역과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초역세권은</a:t>
            </a:r>
            <a:r>
              <a:rPr lang="ko-KR" altLang="en-US" sz="1600" dirty="0" smtClean="0">
                <a:solidFill>
                  <a:schemeClr val="tx1"/>
                </a:solidFill>
              </a:rPr>
              <a:t> 아니고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11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여기도 용적률 </a:t>
            </a:r>
            <a:r>
              <a:rPr lang="en-US" altLang="ko-KR" sz="1600" dirty="0" smtClean="0">
                <a:solidFill>
                  <a:schemeClr val="tx1"/>
                </a:solidFill>
              </a:rPr>
              <a:t>180</a:t>
            </a:r>
            <a:r>
              <a:rPr lang="ko-KR" altLang="en-US" sz="1600" dirty="0" smtClean="0">
                <a:solidFill>
                  <a:schemeClr val="tx1"/>
                </a:solidFill>
              </a:rPr>
              <a:t>프로 대여서 재개발 시 상승 많이 될 것이다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대명초로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5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600" dirty="0" smtClean="0">
                <a:solidFill>
                  <a:schemeClr val="tx1"/>
                </a:solidFill>
              </a:rPr>
              <a:t>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한영중 배정되며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 되며 큰 길 하나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건너야한다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신동아에</a:t>
            </a:r>
            <a:r>
              <a:rPr lang="ko-KR" altLang="en-US" sz="1600" dirty="0" smtClean="0">
                <a:solidFill>
                  <a:schemeClr val="tx1"/>
                </a:solidFill>
              </a:rPr>
              <a:t> 비해 가격이 낮지만 투자하기에 이미 호가가 높다</a:t>
            </a:r>
            <a:r>
              <a:rPr lang="en-US" altLang="ko-KR" sz="1600" smtClean="0">
                <a:solidFill>
                  <a:schemeClr val="tx1"/>
                </a:solidFill>
              </a:rPr>
              <a:t>. </a:t>
            </a:r>
            <a:r>
              <a:rPr lang="ko-KR" altLang="en-US" sz="1600" smtClean="0">
                <a:solidFill>
                  <a:schemeClr val="tx1"/>
                </a:solidFill>
              </a:rPr>
              <a:t>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593784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(31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39% 85000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7170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6574"/>
            <a:ext cx="4444251" cy="340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4551"/>
            <a:ext cx="4137819" cy="34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21" y="4438333"/>
            <a:ext cx="4116229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819" y="2903537"/>
            <a:ext cx="3476319" cy="39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962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명일 한양아파트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975568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A, 45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한영중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87.4%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90%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놀이터는 없지만 단지 옆에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공원있다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대명초</a:t>
            </a:r>
            <a:r>
              <a:rPr lang="ko-KR" altLang="en-US" sz="1600" dirty="0" smtClean="0">
                <a:solidFill>
                  <a:schemeClr val="tx1"/>
                </a:solidFill>
              </a:rPr>
              <a:t> 배정되며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6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구축 용적률 </a:t>
            </a:r>
            <a:r>
              <a:rPr lang="en-US" altLang="ko-KR" sz="1600" dirty="0" smtClean="0">
                <a:solidFill>
                  <a:schemeClr val="tx1"/>
                </a:solidFill>
              </a:rPr>
              <a:t>175%</a:t>
            </a:r>
            <a:r>
              <a:rPr lang="ko-KR" altLang="en-US" sz="1600" dirty="0" smtClean="0">
                <a:solidFill>
                  <a:schemeClr val="tx1"/>
                </a:solidFill>
              </a:rPr>
              <a:t>여서 재개발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진행중이다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9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연장시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이득볼</a:t>
            </a:r>
            <a:r>
              <a:rPr lang="ko-KR" altLang="en-US" sz="1600" dirty="0" smtClean="0">
                <a:solidFill>
                  <a:schemeClr val="tx1"/>
                </a:solidFill>
              </a:rPr>
              <a:t> 예정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한영중 배정되며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다른 재개발단지와 같이 주차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헬이고</a:t>
            </a:r>
            <a:r>
              <a:rPr lang="ko-KR" altLang="en-US" sz="1600" dirty="0" smtClean="0">
                <a:solidFill>
                  <a:schemeClr val="tx1"/>
                </a:solidFill>
              </a:rPr>
              <a:t> 완전 구축이다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입지가 좋으니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얼렁</a:t>
            </a:r>
            <a:r>
              <a:rPr lang="ko-KR" altLang="en-US" sz="1600" dirty="0" smtClean="0">
                <a:solidFill>
                  <a:schemeClr val="tx1"/>
                </a:solidFill>
              </a:rPr>
              <a:t> 재개발 되어야 하고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투자하기엔 힘들 것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669814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(30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6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9037"/>
            <a:ext cx="4444251" cy="34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654" y="776574"/>
            <a:ext cx="4106862" cy="350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4" y="4281203"/>
            <a:ext cx="3769144" cy="122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976" y="2958815"/>
            <a:ext cx="3459162" cy="387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678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39275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명일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우성아파트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909787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배재중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75.8%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대기 </a:t>
            </a:r>
            <a:r>
              <a:rPr lang="en-US" altLang="ko-KR" sz="1600" dirty="0" smtClean="0">
                <a:solidFill>
                  <a:schemeClr val="tx1"/>
                </a:solidFill>
              </a:rPr>
              <a:t>83%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왜 한양아파트 보다 가격이 떨어지고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전고점이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떨어질까 </a:t>
            </a:r>
            <a:r>
              <a:rPr lang="en-US" altLang="ko-KR" sz="1600" dirty="0" smtClean="0">
                <a:solidFill>
                  <a:schemeClr val="tx1"/>
                </a:solidFill>
              </a:rPr>
              <a:t>? </a:t>
            </a:r>
            <a:r>
              <a:rPr lang="ko-KR" altLang="en-US" sz="1600" dirty="0" smtClean="0">
                <a:solidFill>
                  <a:schemeClr val="tx1"/>
                </a:solidFill>
              </a:rPr>
              <a:t>오히려 역이랑도 조금 가깝고 초등학교도 가깝다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세대 수와 용적률도 큰 차이 없고 오히려 주차대수도 더 많다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우성아파트는 중학교를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배재중으로</a:t>
            </a:r>
            <a:r>
              <a:rPr lang="ko-KR" altLang="en-US" sz="1600" dirty="0" smtClean="0">
                <a:solidFill>
                  <a:schemeClr val="tx1"/>
                </a:solidFill>
              </a:rPr>
              <a:t> 가서 그런가 싶다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배재중으로</a:t>
            </a:r>
            <a:r>
              <a:rPr lang="ko-KR" altLang="en-US" sz="1600" dirty="0" smtClean="0">
                <a:solidFill>
                  <a:schemeClr val="tx1"/>
                </a:solidFill>
              </a:rPr>
              <a:t> 갈 시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이상 소요한다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명원초</a:t>
            </a:r>
            <a:r>
              <a:rPr lang="ko-KR" altLang="en-US" sz="1600" dirty="0" smtClean="0">
                <a:solidFill>
                  <a:schemeClr val="tx1"/>
                </a:solidFill>
              </a:rPr>
              <a:t> 배정된다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075231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(31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130000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51000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39% 79000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354" y="769830"/>
            <a:ext cx="4463035" cy="341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564" y="796982"/>
            <a:ext cx="4114681" cy="338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564" y="4229940"/>
            <a:ext cx="4114681" cy="149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853" y="2887662"/>
            <a:ext cx="3543300" cy="397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051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명일 주공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792134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A, 44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신명중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73%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14</a:t>
            </a:r>
            <a:r>
              <a:rPr lang="ko-KR" altLang="en-US" sz="1600" dirty="0" smtClean="0">
                <a:solidFill>
                  <a:schemeClr val="tx1"/>
                </a:solidFill>
              </a:rPr>
              <a:t>분 애매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명일역도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14</a:t>
            </a:r>
            <a:r>
              <a:rPr lang="ko-KR" altLang="en-US" sz="1600" dirty="0" smtClean="0">
                <a:solidFill>
                  <a:schemeClr val="tx1"/>
                </a:solidFill>
              </a:rPr>
              <a:t>분 애매하다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., </a:t>
            </a:r>
            <a:r>
              <a:rPr lang="ko-KR" altLang="en-US" sz="1600" dirty="0" smtClean="0">
                <a:solidFill>
                  <a:schemeClr val="tx1"/>
                </a:solidFill>
              </a:rPr>
              <a:t>이중주차 많았다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복도식이다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신명중학교로 배정되지만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15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초등학교는 가깝다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대명초로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하나 건너면 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3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재개발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단지중</a:t>
            </a:r>
            <a:r>
              <a:rPr lang="ko-KR" altLang="en-US" sz="1600" dirty="0" smtClean="0">
                <a:solidFill>
                  <a:schemeClr val="tx1"/>
                </a:solidFill>
              </a:rPr>
              <a:t> 제일 호가와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전고점이</a:t>
            </a:r>
            <a:r>
              <a:rPr lang="ko-KR" altLang="en-US" sz="1600" dirty="0" smtClean="0">
                <a:solidFill>
                  <a:schemeClr val="tx1"/>
                </a:solidFill>
              </a:rPr>
              <a:t> 떨어진다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역으로부터 거리가 제일 멀고 중학교도 떨어진 곳에 있어서 그런 것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재개발 지역 주민들 부자냄새 났다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나이든 할머니 할아버지들이지만 품격 있어 보였다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515459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(33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40% 72000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07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681286"/>
            <a:ext cx="4444251" cy="359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3435"/>
            <a:ext cx="4030345" cy="376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8493"/>
            <a:ext cx="3769144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345" y="2957248"/>
            <a:ext cx="3581400" cy="387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614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명일지에스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en-US" altLang="ko-KR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gs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199823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38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천호중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65.7%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79%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조금만 호가가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더떨어지면</a:t>
            </a:r>
            <a:r>
              <a:rPr lang="ko-KR" altLang="en-US" sz="1600" dirty="0" smtClean="0">
                <a:solidFill>
                  <a:schemeClr val="tx1"/>
                </a:solidFill>
              </a:rPr>
              <a:t> 가격이 조금 싸다고 생각이 든다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r>
              <a:rPr lang="en-US" altLang="ko-KR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구조가 </a:t>
            </a:r>
            <a:r>
              <a:rPr lang="ko-KR" altLang="en-US" sz="1600" dirty="0" smtClean="0">
                <a:solidFill>
                  <a:srgbClr val="FF0000"/>
                </a:solidFill>
              </a:rPr>
              <a:t>신기하다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복도식 동은 </a:t>
            </a:r>
            <a:r>
              <a:rPr lang="ko-KR" altLang="en-US" sz="1600" dirty="0" err="1">
                <a:solidFill>
                  <a:srgbClr val="FF0000"/>
                </a:solidFill>
              </a:rPr>
              <a:t>두개인데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>
                <a:solidFill>
                  <a:srgbClr val="FF0000"/>
                </a:solidFill>
              </a:rPr>
              <a:t>700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세대있음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엘레비에터도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2</a:t>
            </a:r>
            <a:r>
              <a:rPr lang="ko-KR" altLang="en-US" sz="1600" dirty="0" smtClean="0">
                <a:solidFill>
                  <a:srgbClr val="FF0000"/>
                </a:solidFill>
              </a:rPr>
              <a:t>대씩 여러 개 있다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복도식인데 단점이 시끄러울 것 같다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하지만 </a:t>
            </a:r>
            <a:r>
              <a:rPr lang="ko-KR" altLang="en-US" sz="1600" dirty="0">
                <a:solidFill>
                  <a:srgbClr val="FF0000"/>
                </a:solidFill>
              </a:rPr>
              <a:t>가격은 쌈 역이랑 </a:t>
            </a:r>
            <a:r>
              <a:rPr lang="ko-KR" altLang="en-US" sz="1600" dirty="0" smtClean="0">
                <a:solidFill>
                  <a:srgbClr val="FF0000"/>
                </a:solidFill>
              </a:rPr>
              <a:t>상권도 가깝다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 </a:t>
            </a:r>
            <a:r>
              <a:rPr lang="ko-KR" altLang="en-US" sz="1600" dirty="0" smtClean="0">
                <a:solidFill>
                  <a:srgbClr val="FF0000"/>
                </a:solidFill>
              </a:rPr>
              <a:t>천호중에 배정되며 도보로 </a:t>
            </a:r>
            <a:r>
              <a:rPr lang="en-US" altLang="ko-KR" sz="1600" dirty="0" smtClean="0">
                <a:solidFill>
                  <a:srgbClr val="FF0000"/>
                </a:solidFill>
              </a:rPr>
              <a:t>15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매우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멀당</a:t>
            </a:r>
            <a:r>
              <a:rPr lang="en-US" altLang="ko-KR" sz="1600" dirty="0" smtClean="0">
                <a:solidFill>
                  <a:srgbClr val="FF0000"/>
                </a:solidFill>
              </a:rPr>
              <a:t>…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명원초에</a:t>
            </a:r>
            <a:r>
              <a:rPr lang="ko-KR" altLang="en-US" sz="1600" dirty="0" smtClean="0">
                <a:solidFill>
                  <a:srgbClr val="FF0000"/>
                </a:solidFill>
              </a:rPr>
              <a:t> 배정되지만 도보로 </a:t>
            </a:r>
            <a:r>
              <a:rPr lang="en-US" altLang="ko-KR" sz="1600" dirty="0" smtClean="0">
                <a:solidFill>
                  <a:srgbClr val="FF0000"/>
                </a:solidFill>
              </a:rPr>
              <a:t>10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학군이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멀다는게</a:t>
            </a:r>
            <a:r>
              <a:rPr lang="ko-KR" altLang="en-US" sz="1600" dirty="0" smtClean="0">
                <a:solidFill>
                  <a:srgbClr val="FF0000"/>
                </a:solidFill>
              </a:rPr>
              <a:t> 단점이구나</a:t>
            </a:r>
            <a:r>
              <a:rPr lang="en-US" altLang="ko-KR" sz="1600" dirty="0" smtClean="0">
                <a:solidFill>
                  <a:srgbClr val="FF0000"/>
                </a:solidFill>
              </a:rPr>
              <a:t>! 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명일역은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6</a:t>
            </a:r>
            <a:r>
              <a:rPr lang="ko-KR" altLang="en-US" sz="1600" dirty="0" smtClean="0">
                <a:solidFill>
                  <a:srgbClr val="FF0000"/>
                </a:solidFill>
              </a:rPr>
              <a:t>분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역세권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바로 앞으로 나오면 명일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시장있다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524949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73500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54% 33500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098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815232"/>
            <a:ext cx="4577862" cy="349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741345"/>
            <a:ext cx="3769145" cy="372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66273"/>
            <a:ext cx="3769145" cy="124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45" y="2854059"/>
            <a:ext cx="3763544" cy="394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양수민\OneDrive\바탕 화면\KakaoTalk_20230922_22470516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609" y="219621"/>
            <a:ext cx="2037080" cy="271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양수민\OneDrive\바탕 화면\KakaoTalk_20230922_224705164_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138" y="931100"/>
            <a:ext cx="1503471" cy="200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877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414091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삼익그린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245879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44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명일중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90%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90%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동간 거리 </a:t>
            </a:r>
            <a:r>
              <a:rPr lang="ko-KR" altLang="en-US" sz="1600" dirty="0" err="1">
                <a:solidFill>
                  <a:schemeClr val="tx1"/>
                </a:solidFill>
              </a:rPr>
              <a:t>매우넓음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</a:rPr>
              <a:t>대단지임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2300</a:t>
            </a:r>
            <a:r>
              <a:rPr lang="ko-KR" altLang="en-US" sz="1600" dirty="0" smtClean="0">
                <a:solidFill>
                  <a:schemeClr val="tx1"/>
                </a:solidFill>
              </a:rPr>
              <a:t>세대 재개발 잘 될 것 같음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용적률 </a:t>
            </a:r>
            <a:r>
              <a:rPr lang="en-US" altLang="ko-KR" sz="1600" dirty="0" smtClean="0">
                <a:solidFill>
                  <a:schemeClr val="tx1"/>
                </a:solidFill>
              </a:rPr>
              <a:t>170%</a:t>
            </a:r>
            <a:r>
              <a:rPr lang="ko-KR" altLang="en-US" sz="1600" dirty="0" smtClean="0">
                <a:solidFill>
                  <a:schemeClr val="tx1"/>
                </a:solidFill>
              </a:rPr>
              <a:t>대이다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재개발정도와</a:t>
            </a:r>
            <a:r>
              <a:rPr lang="ko-KR" altLang="en-US" sz="1600" dirty="0" smtClean="0">
                <a:solidFill>
                  <a:schemeClr val="tx1"/>
                </a:solidFill>
              </a:rPr>
              <a:t> 사업성은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신동아랑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비교해봐야할</a:t>
            </a:r>
            <a:r>
              <a:rPr lang="ko-KR" altLang="en-US" sz="1600" dirty="0" smtClean="0">
                <a:solidFill>
                  <a:schemeClr val="tx1"/>
                </a:solidFill>
              </a:rPr>
              <a:t> 것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신동아는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초역세권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삼익그린은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명일역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역세권이다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투자금이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억이 넘어간다</a:t>
            </a:r>
            <a:r>
              <a:rPr lang="en-US" altLang="ko-KR" sz="1600" dirty="0" smtClean="0">
                <a:solidFill>
                  <a:schemeClr val="tx1"/>
                </a:solidFill>
              </a:rPr>
              <a:t>…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ㅠㅜ</a:t>
            </a:r>
            <a:r>
              <a:rPr lang="ko-KR" altLang="en-US" sz="1600" dirty="0" smtClean="0">
                <a:solidFill>
                  <a:schemeClr val="tx1"/>
                </a:solidFill>
              </a:rPr>
              <a:t> 신동아 보다 학군은 좋다</a:t>
            </a:r>
            <a:r>
              <a:rPr lang="en-US" altLang="ko-KR" sz="1600" dirty="0" smtClean="0">
                <a:solidFill>
                  <a:schemeClr val="tx1"/>
                </a:solidFill>
              </a:rPr>
              <a:t>.(</a:t>
            </a:r>
            <a:r>
              <a:rPr lang="ko-KR" altLang="en-US" sz="1600" dirty="0" smtClean="0">
                <a:solidFill>
                  <a:schemeClr val="tx1"/>
                </a:solidFill>
              </a:rPr>
              <a:t>명일 중</a:t>
            </a:r>
            <a:r>
              <a:rPr lang="en-US" altLang="ko-KR" sz="1600" dirty="0" smtClean="0">
                <a:solidFill>
                  <a:schemeClr val="tx1"/>
                </a:solidFill>
              </a:rPr>
              <a:t>)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고명초로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초품아이다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명일역까지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</a:rPr>
              <a:t>분 꽤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고덕역까지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12</a:t>
            </a:r>
            <a:r>
              <a:rPr lang="ko-KR" altLang="en-US" sz="1600" dirty="0" smtClean="0">
                <a:solidFill>
                  <a:schemeClr val="tx1"/>
                </a:solidFill>
              </a:rPr>
              <a:t>분</a:t>
            </a:r>
            <a:r>
              <a:rPr lang="en-US" altLang="ko-KR" sz="1600" dirty="0" smtClean="0">
                <a:solidFill>
                  <a:schemeClr val="tx1"/>
                </a:solidFill>
              </a:rPr>
              <a:t>.. </a:t>
            </a:r>
            <a:r>
              <a:rPr lang="ko-KR" altLang="en-US" sz="1600" dirty="0" smtClean="0">
                <a:solidFill>
                  <a:schemeClr val="tx1"/>
                </a:solidFill>
              </a:rPr>
              <a:t>여기서는 신동아가 더욱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초역세권이다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더욱이 </a:t>
            </a:r>
            <a:r>
              <a:rPr lang="en-US" altLang="ko-KR" sz="1600" dirty="0" smtClean="0">
                <a:solidFill>
                  <a:schemeClr val="tx1"/>
                </a:solidFill>
              </a:rPr>
              <a:t>9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호재가 신동아가 붙어있다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238935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(30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30% 100000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122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6573"/>
            <a:ext cx="4444251" cy="340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20" y="779038"/>
            <a:ext cx="4074478" cy="360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7360"/>
            <a:ext cx="3769144" cy="146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58" y="2975662"/>
            <a:ext cx="3497262" cy="385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253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솔배</a:t>
            </a:r>
            <a:r>
              <a:rPr kumimoji="1" lang="ko-KR" altLang="en-US" sz="24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626237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35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명일중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90%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78%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학원 매우 가깝고 역이랑도 </a:t>
            </a:r>
            <a:r>
              <a:rPr lang="ko-KR" altLang="en-US" sz="1600" dirty="0" err="1">
                <a:solidFill>
                  <a:srgbClr val="FF0000"/>
                </a:solidFill>
              </a:rPr>
              <a:t>매우가까움</a:t>
            </a:r>
            <a:r>
              <a:rPr lang="ko-KR" altLang="en-US" sz="1600" dirty="0">
                <a:solidFill>
                  <a:srgbClr val="FF0000"/>
                </a:solidFill>
              </a:rPr>
              <a:t> 조용함 애기들 </a:t>
            </a:r>
            <a:r>
              <a:rPr lang="ko-KR" altLang="en-US" sz="1600" dirty="0" smtClean="0">
                <a:solidFill>
                  <a:srgbClr val="FF0000"/>
                </a:solidFill>
              </a:rPr>
              <a:t>없음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명일역도보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3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분걸림</a:t>
            </a:r>
            <a:r>
              <a:rPr lang="en-US" altLang="ko-KR" sz="1600" dirty="0" smtClean="0">
                <a:solidFill>
                  <a:srgbClr val="FF0000"/>
                </a:solidFill>
              </a:rPr>
              <a:t>. 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고덕역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15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걸림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명일역으로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6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분걸림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환승하면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9</a:t>
            </a:r>
            <a:r>
              <a:rPr lang="ko-KR" altLang="en-US" sz="1600" dirty="0" smtClean="0">
                <a:solidFill>
                  <a:srgbClr val="FF0000"/>
                </a:solidFill>
              </a:rPr>
              <a:t>호선 바로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갈수있음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9</a:t>
            </a:r>
            <a:r>
              <a:rPr lang="ko-KR" altLang="en-US" sz="1600" dirty="0" smtClean="0">
                <a:solidFill>
                  <a:srgbClr val="FF0000"/>
                </a:solidFill>
              </a:rPr>
              <a:t>호선 연장 시</a:t>
            </a:r>
            <a:r>
              <a:rPr lang="en-US" altLang="ko-KR" sz="1600" dirty="0" smtClean="0">
                <a:solidFill>
                  <a:srgbClr val="FF0000"/>
                </a:solidFill>
              </a:rPr>
              <a:t>.. </a:t>
            </a:r>
            <a:r>
              <a:rPr lang="ko-KR" altLang="en-US" sz="1600" dirty="0" smtClean="0">
                <a:solidFill>
                  <a:srgbClr val="FF0000"/>
                </a:solidFill>
              </a:rPr>
              <a:t>아직까진 </a:t>
            </a:r>
            <a:r>
              <a:rPr lang="en-US" altLang="ko-KR" sz="1600" dirty="0" smtClean="0">
                <a:solidFill>
                  <a:srgbClr val="FF0000"/>
                </a:solidFill>
              </a:rPr>
              <a:t>5</a:t>
            </a:r>
            <a:r>
              <a:rPr lang="ko-KR" altLang="en-US" sz="1600" dirty="0" smtClean="0">
                <a:solidFill>
                  <a:srgbClr val="FF0000"/>
                </a:solidFill>
              </a:rPr>
              <a:t>호선이어서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강남역까지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2</a:t>
            </a:r>
            <a:r>
              <a:rPr lang="ko-KR" altLang="en-US" sz="1600" dirty="0" smtClean="0">
                <a:solidFill>
                  <a:srgbClr val="FF0000"/>
                </a:solidFill>
              </a:rPr>
              <a:t>번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환승해야하는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불편감이</a:t>
            </a:r>
            <a:r>
              <a:rPr lang="ko-KR" altLang="en-US" sz="1600" dirty="0" smtClean="0">
                <a:solidFill>
                  <a:srgbClr val="FF0000"/>
                </a:solidFill>
              </a:rPr>
              <a:t> 있다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하지만 </a:t>
            </a:r>
            <a:r>
              <a:rPr lang="en-US" altLang="ko-KR" sz="1600" dirty="0" smtClean="0">
                <a:solidFill>
                  <a:srgbClr val="FF0000"/>
                </a:solidFill>
              </a:rPr>
              <a:t>9</a:t>
            </a:r>
            <a:r>
              <a:rPr lang="ko-KR" altLang="en-US" sz="1600" dirty="0" smtClean="0">
                <a:solidFill>
                  <a:srgbClr val="FF0000"/>
                </a:solidFill>
              </a:rPr>
              <a:t>호선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연장시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1</a:t>
            </a:r>
            <a:r>
              <a:rPr lang="ko-KR" altLang="en-US" sz="1600" dirty="0" smtClean="0">
                <a:solidFill>
                  <a:srgbClr val="FF0000"/>
                </a:solidFill>
              </a:rPr>
              <a:t>번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환승</a:t>
            </a:r>
            <a:r>
              <a:rPr lang="ko-KR" altLang="en-US" sz="1600" dirty="0" smtClean="0">
                <a:solidFill>
                  <a:srgbClr val="FF0000"/>
                </a:solidFill>
              </a:rPr>
              <a:t> 하면 된다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명일학원가랑도</a:t>
            </a:r>
            <a:r>
              <a:rPr lang="ko-KR" altLang="en-US" sz="1600" dirty="0" smtClean="0">
                <a:solidFill>
                  <a:srgbClr val="FF0000"/>
                </a:solidFill>
              </a:rPr>
              <a:t> 가깝다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명일중학교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13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분걸린다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꽤 멀다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고명초등학교는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초품아</a:t>
            </a:r>
            <a:r>
              <a:rPr lang="ko-KR" altLang="en-US" sz="1600" dirty="0" smtClean="0">
                <a:solidFill>
                  <a:srgbClr val="FF0000"/>
                </a:solidFill>
              </a:rPr>
              <a:t> 처럼 매우 가깝다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750619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114000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64000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56% 50000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6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06928"/>
            <a:ext cx="4577862" cy="347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549" y="776574"/>
            <a:ext cx="4251711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6087" y="4181171"/>
            <a:ext cx="4329112" cy="141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163" y="2979472"/>
            <a:ext cx="3482975" cy="385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양수민\OneDrive\바탕 화면\KakaoTalk_20230924_095235151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162" y="748628"/>
            <a:ext cx="1741487" cy="23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양수민\OneDrive\바탕 화면\KakaoTalk_20230924_095235151_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5600"/>
            <a:ext cx="1335687" cy="178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159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천호 우성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013947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40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천호중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65.7%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86%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용적률 </a:t>
            </a:r>
            <a:r>
              <a:rPr lang="en-US" altLang="ko-KR" sz="1600" dirty="0" smtClean="0">
                <a:solidFill>
                  <a:srgbClr val="FF0000"/>
                </a:solidFill>
              </a:rPr>
              <a:t>158% </a:t>
            </a:r>
            <a:r>
              <a:rPr lang="ko-KR" altLang="en-US" sz="1600" dirty="0" smtClean="0">
                <a:solidFill>
                  <a:srgbClr val="FF0000"/>
                </a:solidFill>
              </a:rPr>
              <a:t>매우 </a:t>
            </a:r>
            <a:r>
              <a:rPr lang="ko-KR" altLang="en-US" sz="1600" dirty="0">
                <a:solidFill>
                  <a:srgbClr val="FF0000"/>
                </a:solidFill>
              </a:rPr>
              <a:t>낮네 상권이랑 가깝고 </a:t>
            </a:r>
            <a:r>
              <a:rPr lang="ko-KR" altLang="en-US" sz="1600" dirty="0" err="1">
                <a:solidFill>
                  <a:srgbClr val="FF0000"/>
                </a:solidFill>
              </a:rPr>
              <a:t>단지앞에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뭐많다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빌라 사이에 아파트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하나있음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단점이다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명일역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역세권</a:t>
            </a:r>
            <a:r>
              <a:rPr lang="ko-KR" altLang="en-US" sz="1600" dirty="0">
                <a:solidFill>
                  <a:srgbClr val="FF0000"/>
                </a:solidFill>
              </a:rPr>
              <a:t> 재건축아파트인데 가격이 싸네</a:t>
            </a:r>
            <a:r>
              <a:rPr lang="en-US" altLang="ko-KR" sz="1600" dirty="0">
                <a:solidFill>
                  <a:srgbClr val="FF0000"/>
                </a:solidFill>
              </a:rPr>
              <a:t>?</a:t>
            </a:r>
            <a:r>
              <a:rPr lang="en-US" altLang="ko-KR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천호중 도보로 </a:t>
            </a:r>
            <a:r>
              <a:rPr lang="en-US" altLang="ko-KR" sz="1600" dirty="0" smtClean="0">
                <a:solidFill>
                  <a:srgbClr val="FF0000"/>
                </a:solidFill>
              </a:rPr>
              <a:t>6</a:t>
            </a:r>
            <a:r>
              <a:rPr lang="ko-KR" altLang="en-US" sz="1600" dirty="0" smtClean="0">
                <a:solidFill>
                  <a:srgbClr val="FF0000"/>
                </a:solidFill>
              </a:rPr>
              <a:t>분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천호초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도보로 </a:t>
            </a:r>
            <a:r>
              <a:rPr lang="en-US" altLang="ko-KR" sz="1600" dirty="0">
                <a:solidFill>
                  <a:srgbClr val="FF0000"/>
                </a:solidFill>
              </a:rPr>
              <a:t>7</a:t>
            </a:r>
            <a:r>
              <a:rPr lang="ko-KR" altLang="en-US" sz="1600" dirty="0" smtClean="0">
                <a:solidFill>
                  <a:srgbClr val="FF0000"/>
                </a:solidFill>
              </a:rPr>
              <a:t>분</a:t>
            </a:r>
            <a:r>
              <a:rPr lang="en-US" altLang="ko-KR" sz="1600" dirty="0" smtClean="0">
                <a:solidFill>
                  <a:srgbClr val="FF0000"/>
                </a:solidFill>
              </a:rPr>
              <a:t>… </a:t>
            </a:r>
            <a:r>
              <a:rPr lang="ko-KR" altLang="en-US" sz="1600" dirty="0" smtClean="0">
                <a:solidFill>
                  <a:srgbClr val="FF0000"/>
                </a:solidFill>
              </a:rPr>
              <a:t>학군이랑은 거리가 애매하다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가깝지도 멀지도 않다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</a:p>
          <a:p>
            <a:r>
              <a:rPr lang="ko-KR" altLang="en-US" sz="1600" dirty="0" err="1" smtClean="0">
                <a:solidFill>
                  <a:srgbClr val="FF0000"/>
                </a:solidFill>
              </a:rPr>
              <a:t>명일역이랑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도보로 </a:t>
            </a:r>
            <a:r>
              <a:rPr lang="en-US" altLang="ko-KR" sz="1600" dirty="0" smtClean="0">
                <a:solidFill>
                  <a:srgbClr val="FF0000"/>
                </a:solidFill>
              </a:rPr>
              <a:t>9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균질성</a:t>
            </a:r>
            <a:r>
              <a:rPr lang="ko-KR" altLang="en-US" sz="1600" dirty="0" smtClean="0">
                <a:solidFill>
                  <a:srgbClr val="FF0000"/>
                </a:solidFill>
              </a:rPr>
              <a:t> 떨어진다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6947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776574"/>
            <a:ext cx="4577862" cy="355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574"/>
            <a:ext cx="4155440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109" y="4551362"/>
            <a:ext cx="4305300" cy="121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191" y="2969737"/>
            <a:ext cx="3551237" cy="391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양수민\OneDrive\바탕 화면\KakaoTalk_20230924_095256004_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1322918" cy="176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양수민\OneDrive\바탕 화면\KakaoTalk_20230924_095256004_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986" y="772705"/>
            <a:ext cx="1647774" cy="219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858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그라시움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862733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교통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고덕중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69%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82%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>
                <a:solidFill>
                  <a:srgbClr val="FF0000"/>
                </a:solidFill>
              </a:rPr>
              <a:t>대단지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사람 많음 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r>
              <a:rPr lang="ko-KR" altLang="en-US" sz="1600" dirty="0" smtClean="0">
                <a:solidFill>
                  <a:srgbClr val="FF0000"/>
                </a:solidFill>
              </a:rPr>
              <a:t>지하철연결 </a:t>
            </a:r>
            <a:r>
              <a:rPr lang="ko-KR" altLang="en-US" sz="1600" dirty="0">
                <a:solidFill>
                  <a:srgbClr val="FF0000"/>
                </a:solidFill>
              </a:rPr>
              <a:t>단지 앞 </a:t>
            </a:r>
            <a:r>
              <a:rPr lang="ko-KR" altLang="en-US" sz="1600" dirty="0" smtClean="0">
                <a:solidFill>
                  <a:srgbClr val="FF0000"/>
                </a:solidFill>
              </a:rPr>
              <a:t>상권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크게잇음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상가 큼 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r>
              <a:rPr lang="ko-KR" altLang="en-US" sz="1600" dirty="0" err="1" smtClean="0">
                <a:solidFill>
                  <a:srgbClr val="FF0000"/>
                </a:solidFill>
              </a:rPr>
              <a:t>애기들많다</a:t>
            </a:r>
            <a:r>
              <a:rPr lang="en-US" altLang="ko-KR" sz="1600" dirty="0" smtClean="0">
                <a:solidFill>
                  <a:srgbClr val="FF0000"/>
                </a:solidFill>
              </a:rPr>
              <a:t>..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조경좋다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고덕역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14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걸리며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상일동역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6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강덕초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고덕초로</a:t>
            </a:r>
            <a:r>
              <a:rPr lang="ko-KR" altLang="en-US" sz="1600" dirty="0" smtClean="0">
                <a:solidFill>
                  <a:srgbClr val="FF0000"/>
                </a:solidFill>
              </a:rPr>
              <a:t> 배정되며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둘다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8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분걸린다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강덕중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8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동마다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가격다를것같다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역에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가까운게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로얄동이지</a:t>
            </a:r>
            <a:r>
              <a:rPr lang="ko-KR" altLang="en-US" sz="1600" dirty="0" smtClean="0">
                <a:solidFill>
                  <a:srgbClr val="FF0000"/>
                </a:solidFill>
              </a:rPr>
              <a:t> 않을까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대단지라</a:t>
            </a:r>
            <a:r>
              <a:rPr lang="ko-KR" altLang="en-US" sz="1600" dirty="0" smtClean="0">
                <a:solidFill>
                  <a:srgbClr val="FF0000"/>
                </a:solidFill>
              </a:rPr>
              <a:t> 커뮤니티 매우 많고 부자들 많을 것 이다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조경도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매우예쁘다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고덕비즈밸리</a:t>
            </a:r>
            <a:r>
              <a:rPr lang="ko-KR" altLang="en-US" sz="1600" dirty="0" smtClean="0">
                <a:solidFill>
                  <a:srgbClr val="FF0000"/>
                </a:solidFill>
              </a:rPr>
              <a:t> 개발 시 더욱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호재될</a:t>
            </a:r>
            <a:r>
              <a:rPr lang="ko-KR" altLang="en-US" sz="1600" dirty="0" smtClean="0">
                <a:solidFill>
                  <a:srgbClr val="FF0000"/>
                </a:solidFill>
              </a:rPr>
              <a:t> 것이며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또한 </a:t>
            </a:r>
            <a:r>
              <a:rPr lang="en-US" altLang="ko-KR" sz="1600" dirty="0" smtClean="0">
                <a:solidFill>
                  <a:srgbClr val="FF0000"/>
                </a:solidFill>
              </a:rPr>
              <a:t>9</a:t>
            </a:r>
            <a:r>
              <a:rPr lang="ko-KR" altLang="en-US" sz="1600" dirty="0" smtClean="0">
                <a:solidFill>
                  <a:srgbClr val="FF0000"/>
                </a:solidFill>
              </a:rPr>
              <a:t>호선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연장시</a:t>
            </a:r>
            <a:r>
              <a:rPr lang="ko-KR" altLang="en-US" sz="1600" dirty="0" smtClean="0">
                <a:solidFill>
                  <a:srgbClr val="FF0000"/>
                </a:solidFill>
              </a:rPr>
              <a:t> 단지 뒤쪽으로 역 생기는데 도보로 </a:t>
            </a:r>
            <a:r>
              <a:rPr lang="en-US" altLang="ko-KR" sz="1600" dirty="0" smtClean="0">
                <a:solidFill>
                  <a:srgbClr val="FF0000"/>
                </a:solidFill>
              </a:rPr>
              <a:t>10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분정도</a:t>
            </a:r>
            <a:r>
              <a:rPr lang="ko-KR" altLang="en-US" sz="1600" dirty="0" smtClean="0">
                <a:solidFill>
                  <a:srgbClr val="FF0000"/>
                </a:solidFill>
              </a:rPr>
              <a:t>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677154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58000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47% 65000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07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9037"/>
            <a:ext cx="4577862" cy="355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8" y="779038"/>
            <a:ext cx="3935062" cy="355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5540"/>
            <a:ext cx="4094264" cy="135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700" y="2865437"/>
            <a:ext cx="3627438" cy="399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양수민\OneDrive\바탕 화면\KakaoTalk_20230924_095312002_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420" y="776573"/>
            <a:ext cx="1346420" cy="208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양수민\OneDrive\바탕 화면\KakaoTalk_20230924_095312002_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699" y="-422675"/>
            <a:ext cx="1772602" cy="128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양수민\OneDrive\바탕 화면\KakaoTalk_20230924_095312002_0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419" y="699965"/>
            <a:ext cx="1681558" cy="224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4472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45879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센트럴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푸르지오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주상복합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52170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45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강명중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79.7%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82%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주복임 좋고 </a:t>
            </a:r>
            <a:r>
              <a:rPr lang="ko-KR" altLang="en-US" sz="1600" dirty="0" err="1">
                <a:solidFill>
                  <a:srgbClr val="FF0000"/>
                </a:solidFill>
              </a:rPr>
              <a:t>젊은사람</a:t>
            </a:r>
            <a:r>
              <a:rPr lang="ko-KR" altLang="en-US" sz="1600" dirty="0">
                <a:solidFill>
                  <a:srgbClr val="FF0000"/>
                </a:solidFill>
              </a:rPr>
              <a:t> 많음 주복이라 </a:t>
            </a:r>
            <a:r>
              <a:rPr lang="ko-KR" altLang="en-US" sz="1600" dirty="0" smtClean="0">
                <a:solidFill>
                  <a:srgbClr val="FF0000"/>
                </a:solidFill>
              </a:rPr>
              <a:t>쌈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젊은부부</a:t>
            </a:r>
            <a:r>
              <a:rPr lang="ko-KR" altLang="en-US" sz="1600" dirty="0" smtClean="0">
                <a:solidFill>
                  <a:srgbClr val="FF0000"/>
                </a:solidFill>
              </a:rPr>
              <a:t> 전세수요 많을 것 같다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상일동역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3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매우 가깝다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 </a:t>
            </a:r>
            <a:r>
              <a:rPr lang="ko-KR" altLang="en-US" sz="1600" dirty="0" smtClean="0">
                <a:solidFill>
                  <a:srgbClr val="FF0000"/>
                </a:solidFill>
              </a:rPr>
              <a:t>강명중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11</a:t>
            </a:r>
            <a:r>
              <a:rPr lang="ko-KR" altLang="en-US" sz="1600" dirty="0" smtClean="0">
                <a:solidFill>
                  <a:srgbClr val="FF0000"/>
                </a:solidFill>
              </a:rPr>
              <a:t>분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고덕초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11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학군은 거리가 멀다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60030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97000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61% 37000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098" name="Picture 2" descr="C:\Users\양수민\OneDrive\바탕 화면\캡처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76574"/>
            <a:ext cx="4128143" cy="491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양수민\OneDrive\바탕 화면\캡처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976" y="2871787"/>
            <a:ext cx="4443413" cy="127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양수민\OneDrive\바탕 화면\캡처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857" y="2778090"/>
            <a:ext cx="3436937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양수민\OneDrive\바탕 화면\KakaoTalk_20230924_095325191_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142" y="717276"/>
            <a:ext cx="1689903" cy="225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양수민\OneDrive\바탕 화면\KakaoTalk_20230924_095325191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954" y="701420"/>
            <a:ext cx="1680840" cy="22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765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아르테</a:t>
            </a:r>
            <a:r>
              <a:rPr kumimoji="1" lang="ko-KR" altLang="en-US" sz="24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423572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45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상일중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>
                <a:solidFill>
                  <a:schemeClr val="tx1"/>
                </a:solidFill>
              </a:rPr>
              <a:t>8</a:t>
            </a:r>
            <a:r>
              <a:rPr lang="en-US" altLang="ko-KR" sz="1600" dirty="0" smtClean="0">
                <a:solidFill>
                  <a:schemeClr val="tx1"/>
                </a:solidFill>
              </a:rPr>
              <a:t>3%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>
                <a:solidFill>
                  <a:srgbClr val="FF0000"/>
                </a:solidFill>
              </a:rPr>
              <a:t>그라시운</a:t>
            </a:r>
            <a:r>
              <a:rPr lang="ko-KR" altLang="en-US" sz="1600" dirty="0">
                <a:solidFill>
                  <a:srgbClr val="FF0000"/>
                </a:solidFill>
              </a:rPr>
              <a:t> 보다 더 싼데 </a:t>
            </a:r>
            <a:r>
              <a:rPr lang="ko-KR" altLang="en-US" sz="1600" dirty="0" err="1">
                <a:solidFill>
                  <a:srgbClr val="FF0000"/>
                </a:solidFill>
              </a:rPr>
              <a:t>왜쌀까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중학교없고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err="1">
                <a:solidFill>
                  <a:srgbClr val="FF0000"/>
                </a:solidFill>
              </a:rPr>
              <a:t>그리즈빌</a:t>
            </a:r>
            <a:r>
              <a:rPr lang="ko-KR" altLang="en-US" sz="1600" dirty="0">
                <a:solidFill>
                  <a:srgbClr val="FF0000"/>
                </a:solidFill>
              </a:rPr>
              <a:t> 없고 </a:t>
            </a:r>
            <a:r>
              <a:rPr lang="ko-KR" altLang="en-US" sz="1600" dirty="0" err="1">
                <a:solidFill>
                  <a:srgbClr val="FF0000"/>
                </a:solidFill>
              </a:rPr>
              <a:t>대형평수업ㄱ너서</a:t>
            </a:r>
            <a:r>
              <a:rPr lang="ko-KR" altLang="en-US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그런가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고현초로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초품아이다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전 단지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고현초</a:t>
            </a:r>
            <a:r>
              <a:rPr lang="ko-KR" altLang="en-US" sz="1600" dirty="0" smtClean="0">
                <a:solidFill>
                  <a:srgbClr val="FF0000"/>
                </a:solidFill>
              </a:rPr>
              <a:t> 배정된다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상일중으로</a:t>
            </a:r>
            <a:r>
              <a:rPr lang="ko-KR" altLang="en-US" sz="1600" dirty="0" smtClean="0">
                <a:solidFill>
                  <a:srgbClr val="FF0000"/>
                </a:solidFill>
              </a:rPr>
              <a:t> 대부분 배정되며 </a:t>
            </a:r>
            <a:r>
              <a:rPr lang="en-US" altLang="ko-KR" sz="1600" dirty="0" smtClean="0">
                <a:solidFill>
                  <a:srgbClr val="FF0000"/>
                </a:solidFill>
              </a:rPr>
              <a:t>13</a:t>
            </a:r>
            <a:r>
              <a:rPr lang="ko-KR" altLang="en-US" sz="1600" dirty="0" smtClean="0">
                <a:solidFill>
                  <a:srgbClr val="FF0000"/>
                </a:solidFill>
              </a:rPr>
              <a:t>분 정도 소요된다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또한 </a:t>
            </a:r>
            <a:r>
              <a:rPr lang="en-US" altLang="ko-KR" sz="1600" dirty="0" smtClean="0">
                <a:solidFill>
                  <a:srgbClr val="FF0000"/>
                </a:solidFill>
              </a:rPr>
              <a:t>9</a:t>
            </a:r>
            <a:r>
              <a:rPr lang="ko-KR" altLang="en-US" sz="1600" dirty="0" smtClean="0">
                <a:solidFill>
                  <a:srgbClr val="FF0000"/>
                </a:solidFill>
              </a:rPr>
              <a:t>호선연장이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그라시움</a:t>
            </a:r>
            <a:r>
              <a:rPr lang="ko-KR" altLang="en-US" sz="1600" dirty="0" smtClean="0">
                <a:solidFill>
                  <a:srgbClr val="FF0000"/>
                </a:solidFill>
              </a:rPr>
              <a:t> 위쪽으로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지나가기때문에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아르테온은</a:t>
            </a:r>
            <a:r>
              <a:rPr lang="ko-KR" altLang="en-US" sz="1600" dirty="0" smtClean="0">
                <a:solidFill>
                  <a:srgbClr val="FF0000"/>
                </a:solidFill>
              </a:rPr>
              <a:t> 큰 호재 없다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06178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64000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53% 56000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122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681286"/>
            <a:ext cx="4577862" cy="349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98" y="767567"/>
            <a:ext cx="4167852" cy="355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721" y="4320068"/>
            <a:ext cx="4473575" cy="147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854" y="2881048"/>
            <a:ext cx="3543300" cy="395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양수민\OneDrive\바탕 화면\KakaoTalk_20230924_095400169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896503" y="855701"/>
            <a:ext cx="1519011" cy="202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양수민\OneDrive\바탕 화면\KakaoTalk_20230924_09540016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854" y="695264"/>
            <a:ext cx="1639338" cy="218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243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고덕자이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368377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교통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53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82%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상일동역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11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역에서 멀다</a:t>
            </a:r>
            <a:r>
              <a:rPr lang="en-US" altLang="ko-KR" sz="1600" dirty="0" smtClean="0">
                <a:solidFill>
                  <a:schemeClr val="tx1"/>
                </a:solidFill>
              </a:rPr>
              <a:t>. 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고일초로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초품아이다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375997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112000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53% 52000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6146" name="Picture 2" descr="C:\Users\양수민\OneDrive\바탕 화면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216" y="681286"/>
            <a:ext cx="3763963" cy="385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양수민\OneDrive\바탕 화면\캡처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0135" y="4333931"/>
            <a:ext cx="4495800" cy="136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양수민\OneDrive\바탕 화면\캡처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000" y="2955925"/>
            <a:ext cx="3513138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양수민\OneDrive\바탕 화면\KakaoTalk_20230924_095413643_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080" y="848732"/>
            <a:ext cx="2457309" cy="327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양수민\OneDrive\바탕 화면\KakaoTalk_20230924_095413643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067" y="317372"/>
            <a:ext cx="1995000" cy="26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양수민\OneDrive\바탕 화면\KakaoTalk_20230924_09541364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1663992"/>
            <a:ext cx="1937898" cy="25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167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40291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고덕 숲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아이파크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913702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51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한영중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87.4%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80%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숲이랑 공원으로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뒤덥혀</a:t>
            </a:r>
            <a:r>
              <a:rPr lang="ko-KR" altLang="en-US" sz="1600" dirty="0" smtClean="0">
                <a:solidFill>
                  <a:schemeClr val="tx1"/>
                </a:solidFill>
              </a:rPr>
              <a:t>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숲세권이며</a:t>
            </a:r>
            <a:r>
              <a:rPr lang="ko-KR" altLang="en-US" sz="1600" dirty="0" smtClean="0">
                <a:solidFill>
                  <a:schemeClr val="tx1"/>
                </a:solidFill>
              </a:rPr>
              <a:t> 근처에 도서관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개발중이다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</a:rPr>
              <a:t>분</a:t>
            </a:r>
            <a:r>
              <a:rPr lang="en-US" altLang="ko-KR" sz="1600" dirty="0" smtClean="0">
                <a:solidFill>
                  <a:schemeClr val="tx1"/>
                </a:solidFill>
              </a:rPr>
              <a:t>. 9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연결 시 호재일 수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한영중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고일초</a:t>
            </a:r>
            <a:r>
              <a:rPr lang="ko-KR" altLang="en-US" sz="1600" dirty="0" smtClean="0">
                <a:solidFill>
                  <a:schemeClr val="tx1"/>
                </a:solidFill>
              </a:rPr>
              <a:t> 배정된다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한영중은 멀지만 학군이 좋으므로 갈만하다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12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오르막길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가야한다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고일초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7</a:t>
            </a:r>
            <a:r>
              <a:rPr lang="ko-KR" altLang="en-US" sz="1600" dirty="0" smtClean="0">
                <a:solidFill>
                  <a:schemeClr val="tx1"/>
                </a:solidFill>
              </a:rPr>
              <a:t>분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가야한다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상일동역까지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9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호선연장시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15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오르막이다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693147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50% 55000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7170" name="Picture 2" descr="C:\Users\양수민\OneDrive\바탕 화면\캡처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265" y="644067"/>
            <a:ext cx="4397688" cy="351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양수민\OneDrive\바탕 화면\캡처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21" y="4181171"/>
            <a:ext cx="4427538" cy="136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양수민\OneDrive\바탕 화면\캡처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899" y="2845965"/>
            <a:ext cx="3421063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양수민\OneDrive\바탕 화면\KakaoTalk_20230924_095446308_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707" y="681286"/>
            <a:ext cx="2052922" cy="343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양수민\OneDrive\바탕 화면\KakaoTalk_20230924_095446308_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539" y="-98198"/>
            <a:ext cx="2208122" cy="294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양수민\OneDrive\바탕 화면\KakaoTalk_20230924_095446308_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629" y="681285"/>
            <a:ext cx="2017371" cy="343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1962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명일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중앙하이츠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504542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58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한영중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87.4%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2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200" dirty="0" smtClean="0">
                <a:solidFill>
                  <a:schemeClr val="tx1"/>
                </a:solidFill>
              </a:rPr>
              <a:t>81%</a:t>
            </a:r>
            <a:r>
              <a:rPr lang="ko-KR" altLang="en-US" sz="1200" dirty="0" smtClean="0">
                <a:solidFill>
                  <a:schemeClr val="tx1"/>
                </a:solidFill>
              </a:rPr>
              <a:t>이다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err="1">
                <a:solidFill>
                  <a:srgbClr val="FF0000"/>
                </a:solidFill>
              </a:rPr>
              <a:t>가는길</a:t>
            </a:r>
            <a:r>
              <a:rPr lang="ko-KR" altLang="en-US" sz="1200" dirty="0">
                <a:solidFill>
                  <a:srgbClr val="FF0000"/>
                </a:solidFill>
              </a:rPr>
              <a:t> 언덕임 </a:t>
            </a:r>
            <a:r>
              <a:rPr lang="ko-KR" altLang="en-US" sz="1200" dirty="0" err="1">
                <a:solidFill>
                  <a:srgbClr val="FF0000"/>
                </a:solidFill>
              </a:rPr>
              <a:t>중고교</a:t>
            </a:r>
            <a:r>
              <a:rPr lang="ko-KR" altLang="en-US" sz="1200" dirty="0">
                <a:solidFill>
                  <a:srgbClr val="FF0000"/>
                </a:solidFill>
              </a:rPr>
              <a:t> 많음 </a:t>
            </a:r>
            <a:r>
              <a:rPr lang="ko-KR" altLang="en-US" sz="1200" dirty="0" err="1">
                <a:solidFill>
                  <a:srgbClr val="FF0000"/>
                </a:solidFill>
              </a:rPr>
              <a:t>언덕심함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정문앞에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버정잇음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지하주차장없어서</a:t>
            </a:r>
            <a:r>
              <a:rPr lang="ko-KR" altLang="en-US" sz="1200" dirty="0">
                <a:solidFill>
                  <a:srgbClr val="FF0000"/>
                </a:solidFill>
              </a:rPr>
              <a:t> 주차 매우 난 </a:t>
            </a:r>
            <a:r>
              <a:rPr lang="en-US" altLang="ko-KR" sz="1200" dirty="0">
                <a:solidFill>
                  <a:srgbClr val="FF0000"/>
                </a:solidFill>
              </a:rPr>
              <a:t>0.5</a:t>
            </a:r>
            <a:r>
              <a:rPr lang="ko-KR" altLang="en-US" sz="1200" dirty="0">
                <a:solidFill>
                  <a:srgbClr val="FF0000"/>
                </a:solidFill>
              </a:rPr>
              <a:t>도 안됨 하지만 </a:t>
            </a:r>
            <a:r>
              <a:rPr lang="ko-KR" altLang="en-US" sz="1200" dirty="0" err="1">
                <a:solidFill>
                  <a:srgbClr val="FF0000"/>
                </a:solidFill>
              </a:rPr>
              <a:t>숲세권임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바로앞에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한영외고</a:t>
            </a:r>
            <a:r>
              <a:rPr lang="ko-KR" altLang="en-US" sz="1200" dirty="0">
                <a:solidFill>
                  <a:srgbClr val="FF0000"/>
                </a:solidFill>
              </a:rPr>
              <a:t> 한영중 </a:t>
            </a:r>
            <a:r>
              <a:rPr lang="ko-KR" altLang="en-US" sz="1200" dirty="0" err="1">
                <a:solidFill>
                  <a:srgbClr val="FF0000"/>
                </a:solidFill>
              </a:rPr>
              <a:t>강동고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>
                <a:solidFill>
                  <a:srgbClr val="FF0000"/>
                </a:solidFill>
              </a:rPr>
              <a:t>있음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현재 교통은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안좋지만</a:t>
            </a:r>
            <a:r>
              <a:rPr lang="en-US" altLang="ko-KR" sz="1200" dirty="0" smtClean="0">
                <a:solidFill>
                  <a:srgbClr val="FF0000"/>
                </a:solidFill>
              </a:rPr>
              <a:t>. 9</a:t>
            </a:r>
            <a:r>
              <a:rPr lang="ko-KR" altLang="en-US" sz="1200" dirty="0" smtClean="0">
                <a:solidFill>
                  <a:srgbClr val="FF0000"/>
                </a:solidFill>
              </a:rPr>
              <a:t>호선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연장시</a:t>
            </a:r>
            <a:r>
              <a:rPr lang="ko-KR" altLang="en-US" sz="1200" dirty="0" smtClean="0">
                <a:solidFill>
                  <a:srgbClr val="FF0000"/>
                </a:solidFill>
              </a:rPr>
              <a:t> 교통이 개선된다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또한 중학교고등학교 학군이 좋다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전세수요가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많진않을</a:t>
            </a:r>
            <a:r>
              <a:rPr lang="ko-KR" altLang="en-US" sz="1200" dirty="0" smtClean="0">
                <a:solidFill>
                  <a:srgbClr val="FF0000"/>
                </a:solidFill>
              </a:rPr>
              <a:t> 것 같다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고학년 자녀를 둔 학부모가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오긴하겠지만</a:t>
            </a:r>
            <a:r>
              <a:rPr lang="en-US" altLang="ko-KR" sz="1200" dirty="0" smtClean="0">
                <a:solidFill>
                  <a:srgbClr val="FF0000"/>
                </a:solidFill>
              </a:rPr>
              <a:t>… </a:t>
            </a:r>
            <a:r>
              <a:rPr lang="ko-KR" altLang="en-US" sz="1200" dirty="0" smtClean="0">
                <a:solidFill>
                  <a:srgbClr val="FF0000"/>
                </a:solidFill>
              </a:rPr>
              <a:t>다 큰 아이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학교가깝게</a:t>
            </a:r>
            <a:r>
              <a:rPr lang="ko-KR" altLang="en-US" sz="1200" dirty="0" smtClean="0">
                <a:solidFill>
                  <a:srgbClr val="FF0000"/>
                </a:solidFill>
              </a:rPr>
              <a:t> 보내진 않을 것 같다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따라서 전세호가가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낮은것같다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현재 </a:t>
            </a:r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r>
              <a:rPr lang="ko-KR" altLang="en-US" sz="1200" dirty="0" smtClean="0">
                <a:solidFill>
                  <a:srgbClr val="FF0000"/>
                </a:solidFill>
              </a:rPr>
              <a:t>시간 걸리는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강남역까지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</a:rPr>
              <a:t>9</a:t>
            </a:r>
            <a:r>
              <a:rPr lang="ko-KR" altLang="en-US" sz="1200" dirty="0" smtClean="0">
                <a:solidFill>
                  <a:srgbClr val="FF0000"/>
                </a:solidFill>
              </a:rPr>
              <a:t>호선 연장 시 도보 </a:t>
            </a:r>
            <a:r>
              <a:rPr lang="en-US" altLang="ko-KR" sz="1200" dirty="0" smtClean="0">
                <a:solidFill>
                  <a:srgbClr val="FF0000"/>
                </a:solidFill>
              </a:rPr>
              <a:t>9</a:t>
            </a:r>
            <a:r>
              <a:rPr lang="ko-KR" altLang="en-US" sz="1200" dirty="0" smtClean="0">
                <a:solidFill>
                  <a:srgbClr val="FF0000"/>
                </a:solidFill>
              </a:rPr>
              <a:t>분 총 </a:t>
            </a:r>
            <a:r>
              <a:rPr lang="en-US" altLang="ko-KR" sz="1200" dirty="0" smtClean="0">
                <a:solidFill>
                  <a:srgbClr val="FF0000"/>
                </a:solidFill>
              </a:rPr>
              <a:t>30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분걸릴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>
                <a:solidFill>
                  <a:srgbClr val="FF0000"/>
                </a:solidFill>
              </a:rPr>
              <a:t>것이다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한영중까지 도보로 </a:t>
            </a:r>
            <a:r>
              <a:rPr lang="en-US" altLang="ko-KR" sz="1200" dirty="0" smtClean="0">
                <a:solidFill>
                  <a:srgbClr val="FF0000"/>
                </a:solidFill>
              </a:rPr>
              <a:t>6</a:t>
            </a:r>
            <a:r>
              <a:rPr lang="ko-KR" altLang="en-US" sz="12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대명초</a:t>
            </a:r>
            <a:r>
              <a:rPr lang="ko-KR" altLang="en-US" sz="12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200" dirty="0" smtClean="0">
                <a:solidFill>
                  <a:srgbClr val="FF0000"/>
                </a:solidFill>
              </a:rPr>
              <a:t>14</a:t>
            </a:r>
            <a:r>
              <a:rPr lang="ko-KR" altLang="en-US" sz="1200" dirty="0" smtClean="0">
                <a:solidFill>
                  <a:srgbClr val="FF0000"/>
                </a:solidFill>
              </a:rPr>
              <a:t>분 멀다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9</a:t>
            </a:r>
            <a:r>
              <a:rPr lang="ko-KR" altLang="en-US" sz="1200" dirty="0" smtClean="0">
                <a:solidFill>
                  <a:srgbClr val="FF0000"/>
                </a:solidFill>
              </a:rPr>
              <a:t>호선 하나만 바라보고 투자하기엔 입지가 좋지 않은 것 같다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이를 극복하고자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단지내에</a:t>
            </a:r>
            <a:r>
              <a:rPr lang="ko-KR" altLang="en-US" sz="1200" dirty="0" smtClean="0">
                <a:solidFill>
                  <a:srgbClr val="FF0000"/>
                </a:solidFill>
              </a:rPr>
              <a:t> 셔틀버스가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고덕역까지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왔다갔다</a:t>
            </a:r>
            <a:r>
              <a:rPr lang="ko-KR" altLang="en-US" sz="1200" dirty="0" smtClean="0">
                <a:solidFill>
                  <a:srgbClr val="FF0000"/>
                </a:solidFill>
              </a:rPr>
              <a:t> 한다</a:t>
            </a:r>
            <a:r>
              <a:rPr lang="en-US" altLang="ko-KR" sz="1200" dirty="0" smtClean="0">
                <a:solidFill>
                  <a:srgbClr val="FF0000"/>
                </a:solidFill>
              </a:rPr>
              <a:t>. </a:t>
            </a:r>
            <a:r>
              <a:rPr lang="ko-KR" altLang="en-US" sz="1200" dirty="0" smtClean="0">
                <a:solidFill>
                  <a:srgbClr val="FF0000"/>
                </a:solidFill>
              </a:rPr>
              <a:t>장점으로는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숲세권이며</a:t>
            </a:r>
            <a:r>
              <a:rPr lang="ko-KR" altLang="en-US" sz="1200" dirty="0" smtClean="0">
                <a:solidFill>
                  <a:srgbClr val="FF0000"/>
                </a:solidFill>
              </a:rPr>
              <a:t> 밑으로 </a:t>
            </a:r>
            <a:r>
              <a:rPr lang="en-US" altLang="ko-KR" sz="1200" dirty="0" smtClean="0">
                <a:solidFill>
                  <a:srgbClr val="FF0000"/>
                </a:solidFill>
              </a:rPr>
              <a:t>5</a:t>
            </a:r>
            <a:r>
              <a:rPr lang="ko-KR" altLang="en-US" sz="1200" dirty="0" smtClean="0">
                <a:solidFill>
                  <a:srgbClr val="FF0000"/>
                </a:solidFill>
              </a:rPr>
              <a:t>분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걸어내려가면</a:t>
            </a:r>
            <a:r>
              <a:rPr lang="ko-KR" altLang="en-US" sz="1200" dirty="0" smtClean="0">
                <a:solidFill>
                  <a:srgbClr val="FF0000"/>
                </a:solidFill>
              </a:rPr>
              <a:t> 도서관 짓고 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86593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44% 47000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819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6574"/>
            <a:ext cx="4577862" cy="351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8" y="779037"/>
            <a:ext cx="4096162" cy="380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183" y="4518025"/>
            <a:ext cx="4481513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838" y="3018973"/>
            <a:ext cx="3543300" cy="384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양수민\OneDrive\바탕 화면\KakaoTalk_20230924_095511317_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782" y="681286"/>
            <a:ext cx="1767279" cy="235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양수민\OneDrive\바탕 화면\KakaoTalk_20230924_095511317_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019" y="28669"/>
            <a:ext cx="1393652" cy="185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양수민\OneDrive\바탕 화면\KakaoTalk_20230924_095511317_0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71" y="1567459"/>
            <a:ext cx="1130460" cy="15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583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444969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고덕리앤파크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667590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54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강명중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79.7%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86%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rgbClr val="FF0000"/>
                </a:solidFill>
              </a:rPr>
              <a:t>역이랑 가까움 초 </a:t>
            </a:r>
            <a:r>
              <a:rPr lang="ko-KR" altLang="en-US" sz="1600" dirty="0" smtClean="0">
                <a:solidFill>
                  <a:srgbClr val="FF0000"/>
                </a:solidFill>
              </a:rPr>
              <a:t>중 공원 </a:t>
            </a:r>
            <a:r>
              <a:rPr lang="ko-KR" altLang="en-US" sz="1600" dirty="0">
                <a:solidFill>
                  <a:srgbClr val="FF0000"/>
                </a:solidFill>
              </a:rPr>
              <a:t>가까움 </a:t>
            </a:r>
            <a:r>
              <a:rPr lang="ko-KR" altLang="en-US" sz="1600" dirty="0" err="1">
                <a:solidFill>
                  <a:srgbClr val="FF0000"/>
                </a:solidFill>
              </a:rPr>
              <a:t>초딩들</a:t>
            </a:r>
            <a:r>
              <a:rPr lang="ko-KR" altLang="en-US" sz="1600" dirty="0">
                <a:solidFill>
                  <a:srgbClr val="FF0000"/>
                </a:solidFill>
              </a:rPr>
              <a:t> 많음 조용하고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스포츠센터있음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임대단지 많음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단지 내에 상권 없음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강명초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3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강명중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5</a:t>
            </a:r>
            <a:r>
              <a:rPr lang="ko-KR" altLang="en-US" sz="1600" dirty="0" smtClean="0">
                <a:solidFill>
                  <a:srgbClr val="FF0000"/>
                </a:solidFill>
              </a:rPr>
              <a:t>분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</a:rPr>
              <a:t>단지 정문에 공원이랑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스포츠센터 있다</a:t>
            </a:r>
            <a:r>
              <a:rPr lang="en-US" altLang="ko-KR" sz="1600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강일역</a:t>
            </a:r>
            <a:r>
              <a:rPr lang="ko-KR" altLang="en-US" sz="1600" dirty="0" smtClean="0">
                <a:solidFill>
                  <a:srgbClr val="FF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FF0000"/>
                </a:solidFill>
              </a:rPr>
              <a:t>10</a:t>
            </a:r>
            <a:r>
              <a:rPr lang="ko-KR" altLang="en-US" sz="1600" dirty="0" smtClean="0">
                <a:solidFill>
                  <a:srgbClr val="FF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FF0000"/>
                </a:solidFill>
              </a:rPr>
              <a:t>.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286874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56% 37000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9218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60177"/>
            <a:ext cx="4530377" cy="356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양수민\OneDrive\바탕 화면\캡처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212" y="4328932"/>
            <a:ext cx="4359275" cy="150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양수민\OneDrive\바탕 화면\캡처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63" y="2941638"/>
            <a:ext cx="3521075" cy="39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양수민\OneDrive\바탕 화면\캡처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428" y="760177"/>
            <a:ext cx="4458125" cy="356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양수민\OneDrive\바탕 화면\KakaoTalk_20230924_095532746_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735" y="1309538"/>
            <a:ext cx="1275627" cy="170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양수민\OneDrive\바탕 화면\KakaoTalk_20230924_095532746_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698" y="761066"/>
            <a:ext cx="1156188" cy="154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양수민\OneDrive\바탕 화면\KakaoTalk_20230924_095532746_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146" y="-31544"/>
            <a:ext cx="1187581" cy="158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700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삼익파크맨숀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389924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41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신명중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7" y="4181170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80%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시공사</a:t>
            </a:r>
            <a:r>
              <a:rPr lang="ko-KR" altLang="en-US" sz="1600" dirty="0" smtClean="0">
                <a:solidFill>
                  <a:schemeClr val="tx1"/>
                </a:solidFill>
              </a:rPr>
              <a:t> 정해져서 재건축속도 빠를 것이다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깔끔하다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뒤로 길동공원이 크게 형성되어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굽은다리역까지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초등학교는 횡단보도 하나 건너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신명초로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600" dirty="0" smtClean="0">
                <a:solidFill>
                  <a:schemeClr val="tx1"/>
                </a:solidFill>
              </a:rPr>
              <a:t>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중학교는 그 바로 옆인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신명중으로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가깝지도 멀지도 않다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재개발로 인해 호가전세가가 매우 낮은 가격이다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투자금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6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억가량</a:t>
            </a:r>
            <a:r>
              <a:rPr lang="ko-KR" altLang="en-US" sz="1600" dirty="0" smtClean="0">
                <a:solidFill>
                  <a:schemeClr val="tx1"/>
                </a:solidFill>
              </a:rPr>
              <a:t> 든다</a:t>
            </a:r>
            <a:r>
              <a:rPr lang="en-US" altLang="ko-KR" sz="1600" dirty="0" smtClean="0">
                <a:solidFill>
                  <a:schemeClr val="tx1"/>
                </a:solidFill>
              </a:rPr>
              <a:t>. 9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연장 시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20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분정도</a:t>
            </a:r>
            <a:r>
              <a:rPr lang="ko-KR" altLang="en-US" sz="1600" dirty="0" smtClean="0">
                <a:solidFill>
                  <a:schemeClr val="tx1"/>
                </a:solidFill>
              </a:rPr>
              <a:t>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089214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(21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30% 58000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6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7" y="779037"/>
            <a:ext cx="4577863" cy="340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036"/>
            <a:ext cx="4291806" cy="340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60" y="4181170"/>
            <a:ext cx="4155224" cy="15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179" y="2879725"/>
            <a:ext cx="3551238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양수민\OneDrive\바탕 화면\KakaoTalk_20230923_0829424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807" y="651936"/>
            <a:ext cx="1550193" cy="206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양수민\OneDrive\바탕 화면\KakaoTalk_20230923_082942411_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98" y="779037"/>
            <a:ext cx="1209007" cy="161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양수민\OneDrive\바탕 화면\KakaoTalk_20230923_082942411_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961" y="-16874"/>
            <a:ext cx="1768078" cy="75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262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강동에코포레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88630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교통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신명중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297680"/>
            <a:ext cx="4444251" cy="253783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75%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>
                <a:solidFill>
                  <a:srgbClr val="C00000"/>
                </a:solidFill>
              </a:rPr>
              <a:t>세대수</a:t>
            </a:r>
            <a:r>
              <a:rPr lang="ko-KR" altLang="en-US" sz="1400" dirty="0">
                <a:solidFill>
                  <a:srgbClr val="C00000"/>
                </a:solidFill>
              </a:rPr>
              <a:t> 적으나 신축 </a:t>
            </a:r>
            <a:r>
              <a:rPr lang="ko-KR" altLang="en-US" sz="1400" dirty="0" err="1">
                <a:solidFill>
                  <a:srgbClr val="C00000"/>
                </a:solidFill>
              </a:rPr>
              <a:t>긋임</a:t>
            </a:r>
            <a:r>
              <a:rPr lang="ko-KR" altLang="en-US" sz="1400" dirty="0">
                <a:solidFill>
                  <a:srgbClr val="C00000"/>
                </a:solidFill>
              </a:rPr>
              <a:t> 큰 평수는 </a:t>
            </a:r>
            <a:r>
              <a:rPr lang="ko-KR" altLang="en-US" sz="1400" dirty="0" err="1">
                <a:solidFill>
                  <a:srgbClr val="C00000"/>
                </a:solidFill>
              </a:rPr>
              <a:t>없는게</a:t>
            </a:r>
            <a:r>
              <a:rPr lang="ko-KR" altLang="en-US" sz="1400" dirty="0">
                <a:solidFill>
                  <a:srgbClr val="C00000"/>
                </a:solidFill>
              </a:rPr>
              <a:t> 아쉬움 초등중등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바로붙어</a:t>
            </a:r>
            <a:r>
              <a:rPr lang="ko-KR" altLang="en-US" sz="1400" dirty="0" smtClean="0">
                <a:solidFill>
                  <a:srgbClr val="C00000"/>
                </a:solidFill>
              </a:rPr>
              <a:t> 있음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또한 현재는 역에서 멀다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굽은다리역까지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400" dirty="0" smtClean="0">
                <a:solidFill>
                  <a:srgbClr val="C00000"/>
                </a:solidFill>
              </a:rPr>
              <a:t>13</a:t>
            </a:r>
            <a:r>
              <a:rPr lang="ko-KR" altLang="en-US" sz="1400" dirty="0" smtClean="0">
                <a:solidFill>
                  <a:srgbClr val="C00000"/>
                </a:solidFill>
              </a:rPr>
              <a:t>분 소요</a:t>
            </a:r>
            <a:r>
              <a:rPr lang="en-US" altLang="ko-KR" sz="1400" dirty="0" smtClean="0">
                <a:solidFill>
                  <a:srgbClr val="C00000"/>
                </a:solidFill>
              </a:rPr>
              <a:t>,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길동역까지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</a:rPr>
              <a:t>18</a:t>
            </a:r>
            <a:r>
              <a:rPr lang="ko-KR" altLang="en-US" sz="1400" dirty="0" smtClean="0">
                <a:solidFill>
                  <a:srgbClr val="C00000"/>
                </a:solidFill>
              </a:rPr>
              <a:t>분 소요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하지만 </a:t>
            </a:r>
            <a:r>
              <a:rPr lang="en-US" altLang="ko-KR" sz="1400" dirty="0" smtClean="0">
                <a:solidFill>
                  <a:srgbClr val="C00000"/>
                </a:solidFill>
              </a:rPr>
              <a:t>9</a:t>
            </a:r>
            <a:r>
              <a:rPr lang="ko-KR" altLang="en-US" sz="1400" dirty="0" smtClean="0">
                <a:solidFill>
                  <a:srgbClr val="C00000"/>
                </a:solidFill>
              </a:rPr>
              <a:t>호선 연장 시 도보로 </a:t>
            </a:r>
            <a:r>
              <a:rPr lang="en-US" altLang="ko-KR" sz="1400" dirty="0" smtClean="0">
                <a:solidFill>
                  <a:srgbClr val="C00000"/>
                </a:solidFill>
              </a:rPr>
              <a:t>10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분정도</a:t>
            </a:r>
            <a:r>
              <a:rPr lang="ko-KR" altLang="en-US" sz="1400" dirty="0" smtClean="0">
                <a:solidFill>
                  <a:srgbClr val="C00000"/>
                </a:solidFill>
              </a:rPr>
              <a:t> 소요된다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강남까지 </a:t>
            </a:r>
            <a:r>
              <a:rPr lang="en-US" altLang="ko-KR" sz="1400" dirty="0" smtClean="0">
                <a:solidFill>
                  <a:srgbClr val="C00000"/>
                </a:solidFill>
              </a:rPr>
              <a:t>30</a:t>
            </a:r>
            <a:r>
              <a:rPr lang="ko-KR" altLang="en-US" sz="1400" dirty="0" smtClean="0">
                <a:solidFill>
                  <a:srgbClr val="C00000"/>
                </a:solidFill>
              </a:rPr>
              <a:t>분 이내로 갈 수 있다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파급적인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실현가능한</a:t>
            </a:r>
            <a:r>
              <a:rPr lang="ko-KR" altLang="en-US" sz="1400" dirty="0" smtClean="0">
                <a:solidFill>
                  <a:srgbClr val="C00000"/>
                </a:solidFill>
              </a:rPr>
              <a:t> 호재이다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현재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전고점</a:t>
            </a:r>
            <a:r>
              <a:rPr lang="ko-KR" altLang="en-US" sz="1400" dirty="0" smtClean="0">
                <a:solidFill>
                  <a:srgbClr val="C00000"/>
                </a:solidFill>
              </a:rPr>
              <a:t> 대비 많이 떨어져 있고 갭도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어느정도</a:t>
            </a:r>
            <a:r>
              <a:rPr lang="ko-KR" altLang="en-US" sz="1400" dirty="0" smtClean="0">
                <a:solidFill>
                  <a:srgbClr val="C00000"/>
                </a:solidFill>
              </a:rPr>
              <a:t> 붙어있다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매매호가가 더 떨어진다면 투자해도 괜찮다는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생각든다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신축 대비 매매호가 싸다고 생각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엄청난 장점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초중</a:t>
            </a:r>
            <a:r>
              <a:rPr lang="ko-KR" altLang="en-US" sz="1400" dirty="0" smtClean="0">
                <a:solidFill>
                  <a:srgbClr val="C00000"/>
                </a:solidFill>
              </a:rPr>
              <a:t> 바로 앞에 있고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역세권으로</a:t>
            </a:r>
            <a:r>
              <a:rPr lang="ko-KR" altLang="en-US" sz="1400" dirty="0" smtClean="0">
                <a:solidFill>
                  <a:srgbClr val="C00000"/>
                </a:solidFill>
              </a:rPr>
              <a:t> 될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아파트리다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바로앞에</a:t>
            </a:r>
            <a:r>
              <a:rPr lang="ko-KR" altLang="en-US" sz="1400" dirty="0" smtClean="0">
                <a:solidFill>
                  <a:srgbClr val="C00000"/>
                </a:solidFill>
              </a:rPr>
              <a:t> 강동헤리티지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자이도</a:t>
            </a:r>
            <a:r>
              <a:rPr lang="ko-KR" altLang="en-US" sz="1400" dirty="0" smtClean="0">
                <a:solidFill>
                  <a:srgbClr val="C00000"/>
                </a:solidFill>
              </a:rPr>
              <a:t> 짓고 있어서 더욱 좋을 듯 하다</a:t>
            </a:r>
            <a:r>
              <a:rPr lang="en-US" altLang="ko-KR" sz="1400" dirty="0" smtClean="0">
                <a:solidFill>
                  <a:srgbClr val="C00000"/>
                </a:solidFill>
              </a:rPr>
              <a:t>.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152806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98000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61% 38000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410" y="776574"/>
            <a:ext cx="4218374" cy="335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311" y="4223913"/>
            <a:ext cx="4359275" cy="13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038" y="2881048"/>
            <a:ext cx="3467100" cy="395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779037"/>
            <a:ext cx="4577862" cy="358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348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강동 </a:t>
            </a:r>
            <a:r>
              <a:rPr kumimoji="1" lang="en-US" altLang="ko-KR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gs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자이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692573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44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신명중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20366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85%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>
                <a:solidFill>
                  <a:srgbClr val="C00000"/>
                </a:solidFill>
              </a:rPr>
              <a:t>현재는 </a:t>
            </a:r>
            <a:r>
              <a:rPr lang="ko-KR" altLang="en-US" sz="1400" dirty="0" err="1">
                <a:solidFill>
                  <a:srgbClr val="C00000"/>
                </a:solidFill>
              </a:rPr>
              <a:t>학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군도멀고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ko-KR" altLang="en-US" sz="1400" dirty="0">
                <a:solidFill>
                  <a:srgbClr val="C00000"/>
                </a:solidFill>
              </a:rPr>
              <a:t>역도 </a:t>
            </a:r>
            <a:r>
              <a:rPr lang="ko-KR" altLang="en-US" sz="1400" dirty="0" smtClean="0">
                <a:solidFill>
                  <a:srgbClr val="C00000"/>
                </a:solidFill>
              </a:rPr>
              <a:t>멀다</a:t>
            </a:r>
            <a:r>
              <a:rPr lang="en-US" altLang="ko-KR" sz="1400" dirty="0" smtClean="0">
                <a:solidFill>
                  <a:srgbClr val="C00000"/>
                </a:solidFill>
              </a:rPr>
              <a:t>,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</a:rPr>
              <a:t>03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년식에</a:t>
            </a:r>
            <a:r>
              <a:rPr lang="ko-KR" altLang="en-US" sz="1400" dirty="0" smtClean="0">
                <a:solidFill>
                  <a:srgbClr val="C00000"/>
                </a:solidFill>
              </a:rPr>
              <a:t> 비해 단지 </a:t>
            </a:r>
            <a:r>
              <a:rPr lang="ko-KR" altLang="en-US" sz="1400" dirty="0">
                <a:solidFill>
                  <a:srgbClr val="C00000"/>
                </a:solidFill>
              </a:rPr>
              <a:t>관리는 </a:t>
            </a:r>
            <a:r>
              <a:rPr lang="ko-KR" altLang="en-US" sz="1400" dirty="0" err="1">
                <a:solidFill>
                  <a:srgbClr val="C00000"/>
                </a:solidFill>
              </a:rPr>
              <a:t>굳임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깨끗람</a:t>
            </a:r>
            <a:r>
              <a:rPr lang="ko-KR" altLang="en-US" sz="1400" dirty="0">
                <a:solidFill>
                  <a:srgbClr val="C00000"/>
                </a:solidFill>
              </a:rPr>
              <a:t> 하지만 </a:t>
            </a:r>
            <a:r>
              <a:rPr lang="ko-KR" altLang="en-US" sz="1400" dirty="0" err="1">
                <a:solidFill>
                  <a:srgbClr val="C00000"/>
                </a:solidFill>
              </a:rPr>
              <a:t>역들어오면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역세권되니까</a:t>
            </a:r>
            <a:r>
              <a:rPr lang="ko-KR" altLang="en-US" sz="1400" dirty="0">
                <a:solidFill>
                  <a:srgbClr val="C00000"/>
                </a:solidFill>
              </a:rPr>
              <a:t> 입지 </a:t>
            </a:r>
            <a:r>
              <a:rPr lang="ko-KR" altLang="en-US" sz="1400" dirty="0" smtClean="0">
                <a:solidFill>
                  <a:srgbClr val="C00000"/>
                </a:solidFill>
              </a:rPr>
              <a:t>좋아질 듯 단지 앞 </a:t>
            </a:r>
            <a:r>
              <a:rPr lang="ko-KR" altLang="en-US" sz="1400" dirty="0" err="1">
                <a:solidFill>
                  <a:srgbClr val="C00000"/>
                </a:solidFill>
              </a:rPr>
              <a:t>학원가있고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상가형성굳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큰천호대로변있어서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시끄러울수잇음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smtClean="0">
                <a:solidFill>
                  <a:srgbClr val="C00000"/>
                </a:solidFill>
              </a:rPr>
              <a:t>하지만 천호대로로 버스로도 </a:t>
            </a:r>
            <a:r>
              <a:rPr lang="ko-KR" altLang="en-US" sz="1400" dirty="0" err="1">
                <a:solidFill>
                  <a:srgbClr val="C00000"/>
                </a:solidFill>
              </a:rPr>
              <a:t>접근성</a:t>
            </a:r>
            <a:r>
              <a:rPr lang="ko-KR" altLang="en-US" sz="1400" dirty="0">
                <a:solidFill>
                  <a:srgbClr val="C00000"/>
                </a:solidFill>
              </a:rPr>
              <a:t> 많을듯하다</a:t>
            </a:r>
            <a:r>
              <a:rPr lang="en-US" altLang="ko-KR" sz="1400" dirty="0">
                <a:solidFill>
                  <a:srgbClr val="C00000"/>
                </a:solidFill>
              </a:rPr>
              <a:t>.</a:t>
            </a:r>
            <a:r>
              <a:rPr lang="ko-KR" altLang="en-US" sz="1400" dirty="0">
                <a:solidFill>
                  <a:srgbClr val="C00000"/>
                </a:solidFill>
              </a:rPr>
              <a:t>대형평수 있다</a:t>
            </a:r>
            <a:r>
              <a:rPr lang="en-US" altLang="ko-KR" sz="1400" dirty="0">
                <a:solidFill>
                  <a:srgbClr val="C00000"/>
                </a:solidFill>
              </a:rPr>
              <a:t>. </a:t>
            </a:r>
            <a:r>
              <a:rPr lang="ko-KR" altLang="en-US" sz="1400" dirty="0">
                <a:solidFill>
                  <a:srgbClr val="C00000"/>
                </a:solidFill>
              </a:rPr>
              <a:t>부자냄새 </a:t>
            </a:r>
            <a:r>
              <a:rPr lang="en-US" altLang="ko-KR" sz="1400" dirty="0" smtClean="0">
                <a:solidFill>
                  <a:srgbClr val="C00000"/>
                </a:solidFill>
              </a:rPr>
              <a:t>?? </a:t>
            </a:r>
            <a:r>
              <a:rPr lang="ko-KR" altLang="en-US" sz="1400" dirty="0" smtClean="0">
                <a:solidFill>
                  <a:srgbClr val="C00000"/>
                </a:solidFill>
              </a:rPr>
              <a:t>중학교는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선명중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400" dirty="0" smtClean="0">
                <a:solidFill>
                  <a:srgbClr val="C00000"/>
                </a:solidFill>
              </a:rPr>
              <a:t>9</a:t>
            </a:r>
            <a:r>
              <a:rPr lang="ko-KR" altLang="en-US" sz="1400" dirty="0" smtClean="0">
                <a:solidFill>
                  <a:srgbClr val="C00000"/>
                </a:solidFill>
              </a:rPr>
              <a:t>분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길동초로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400" dirty="0" smtClean="0">
                <a:solidFill>
                  <a:srgbClr val="C00000"/>
                </a:solidFill>
              </a:rPr>
              <a:t>8</a:t>
            </a:r>
            <a:r>
              <a:rPr lang="ko-KR" altLang="en-US" sz="1400" dirty="0" smtClean="0">
                <a:solidFill>
                  <a:srgbClr val="C00000"/>
                </a:solidFill>
              </a:rPr>
              <a:t>분 걸린다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둘다</a:t>
            </a:r>
            <a:r>
              <a:rPr lang="ko-KR" altLang="en-US" sz="1400" dirty="0" smtClean="0">
                <a:solidFill>
                  <a:srgbClr val="C00000"/>
                </a:solidFill>
              </a:rPr>
              <a:t> 좀 멀다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강남역까지는</a:t>
            </a:r>
            <a:r>
              <a:rPr lang="ko-KR" altLang="en-US" sz="1400" dirty="0" smtClean="0">
                <a:solidFill>
                  <a:srgbClr val="C00000"/>
                </a:solidFill>
              </a:rPr>
              <a:t> 천호대로로 버스가 많아서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환승해서</a:t>
            </a:r>
            <a:r>
              <a:rPr lang="ko-KR" altLang="en-US" sz="1400" dirty="0" smtClean="0">
                <a:solidFill>
                  <a:srgbClr val="C00000"/>
                </a:solidFill>
              </a:rPr>
              <a:t> 가면 된다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하지만 </a:t>
            </a:r>
            <a:r>
              <a:rPr lang="en-US" altLang="ko-KR" sz="1400" dirty="0" smtClean="0">
                <a:solidFill>
                  <a:srgbClr val="C00000"/>
                </a:solidFill>
              </a:rPr>
              <a:t>9</a:t>
            </a:r>
            <a:r>
              <a:rPr lang="ko-KR" altLang="en-US" sz="1400" dirty="0" smtClean="0">
                <a:solidFill>
                  <a:srgbClr val="C00000"/>
                </a:solidFill>
              </a:rPr>
              <a:t>호선 연장 시 도보로 </a:t>
            </a:r>
            <a:r>
              <a:rPr lang="en-US" altLang="ko-KR" sz="1400" dirty="0" smtClean="0">
                <a:solidFill>
                  <a:srgbClr val="C00000"/>
                </a:solidFill>
              </a:rPr>
              <a:t>8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분정도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역세권일</a:t>
            </a:r>
            <a:r>
              <a:rPr lang="ko-KR" altLang="en-US" sz="1400" dirty="0" smtClean="0">
                <a:solidFill>
                  <a:srgbClr val="C00000"/>
                </a:solidFill>
              </a:rPr>
              <a:t> 것이다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입지가 개선될 예정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060892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52% 55000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07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994" y="779038"/>
            <a:ext cx="4451395" cy="34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779038"/>
            <a:ext cx="4400028" cy="393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3061" y="4673174"/>
            <a:ext cx="4313238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897" y="2838713"/>
            <a:ext cx="3513137" cy="397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양수민\OneDrive\바탕 화면\KakaoTalk_20230923_0855492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097" y="776574"/>
            <a:ext cx="1252468" cy="166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양수민\OneDrive\바탕 화면\KakaoTalk_20230923_085549257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242" y="450453"/>
            <a:ext cx="1612558" cy="215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8329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길동 우성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14995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40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둔촌중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74.2%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81%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절대적인 매매호가가 싸다 </a:t>
            </a:r>
            <a:r>
              <a:rPr lang="en-US" altLang="ko-KR" sz="1400" dirty="0" smtClean="0">
                <a:solidFill>
                  <a:schemeClr val="tx1"/>
                </a:solidFill>
              </a:rPr>
              <a:t>7</a:t>
            </a:r>
            <a:r>
              <a:rPr lang="ko-KR" altLang="en-US" sz="1400" dirty="0" smtClean="0">
                <a:solidFill>
                  <a:schemeClr val="tx1"/>
                </a:solidFill>
              </a:rPr>
              <a:t>억대이다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구축단지인데 용적률이 </a:t>
            </a:r>
            <a:r>
              <a:rPr lang="en-US" altLang="ko-KR" sz="1400" dirty="0" smtClean="0">
                <a:solidFill>
                  <a:schemeClr val="tx1"/>
                </a:solidFill>
              </a:rPr>
              <a:t>300</a:t>
            </a:r>
            <a:r>
              <a:rPr lang="ko-KR" altLang="en-US" sz="1400" dirty="0" smtClean="0">
                <a:solidFill>
                  <a:schemeClr val="tx1"/>
                </a:solidFill>
              </a:rPr>
              <a:t>프로이다 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주변에 혼자 있는 아파트이다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err="1">
                <a:solidFill>
                  <a:srgbClr val="C00000"/>
                </a:solidFill>
              </a:rPr>
              <a:t>가격쌈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길동역</a:t>
            </a:r>
            <a:r>
              <a:rPr lang="ko-KR" altLang="en-US" sz="1400" dirty="0">
                <a:solidFill>
                  <a:srgbClr val="C00000"/>
                </a:solidFill>
              </a:rPr>
              <a:t> 도보 </a:t>
            </a:r>
            <a:r>
              <a:rPr lang="en-US" altLang="ko-KR" sz="1400" dirty="0">
                <a:solidFill>
                  <a:srgbClr val="C00000"/>
                </a:solidFill>
              </a:rPr>
              <a:t>8</a:t>
            </a:r>
            <a:r>
              <a:rPr lang="ko-KR" altLang="en-US" sz="1400" dirty="0">
                <a:solidFill>
                  <a:srgbClr val="C00000"/>
                </a:solidFill>
              </a:rPr>
              <a:t>분 초등은 가까움 </a:t>
            </a:r>
            <a:r>
              <a:rPr lang="ko-KR" altLang="en-US" sz="1400" dirty="0" err="1">
                <a:solidFill>
                  <a:srgbClr val="C00000"/>
                </a:solidFill>
              </a:rPr>
              <a:t>시장가까움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도서관있암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바로옆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우체국이잇음</a:t>
            </a:r>
            <a:r>
              <a:rPr lang="ko-KR" altLang="en-US" sz="1400" dirty="0">
                <a:solidFill>
                  <a:srgbClr val="C00000"/>
                </a:solidFill>
              </a:rPr>
              <a:t> 소음 있다</a:t>
            </a:r>
            <a:r>
              <a:rPr lang="en-US" altLang="ko-KR" sz="1400" dirty="0">
                <a:solidFill>
                  <a:srgbClr val="C00000"/>
                </a:solidFill>
              </a:rPr>
              <a:t>. </a:t>
            </a:r>
            <a:r>
              <a:rPr lang="ko-KR" altLang="en-US" sz="1400" dirty="0" err="1">
                <a:solidFill>
                  <a:srgbClr val="C00000"/>
                </a:solidFill>
              </a:rPr>
              <a:t>어르신들많음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데이케어센터차량돌아뎅김</a:t>
            </a:r>
            <a:r>
              <a:rPr lang="ko-KR" altLang="en-US" sz="1400" dirty="0">
                <a:solidFill>
                  <a:srgbClr val="C00000"/>
                </a:solidFill>
              </a:rPr>
              <a:t> 길동생활권이 </a:t>
            </a:r>
            <a:r>
              <a:rPr lang="ko-KR" altLang="en-US" sz="1400" dirty="0" err="1">
                <a:solidFill>
                  <a:srgbClr val="C00000"/>
                </a:solidFill>
              </a:rPr>
              <a:t>어르신들많아서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그련듯</a:t>
            </a:r>
            <a:endParaRPr lang="en-US" altLang="ko-KR" sz="1400" dirty="0" smtClean="0">
              <a:solidFill>
                <a:srgbClr val="C00000"/>
              </a:solidFill>
            </a:endParaRPr>
          </a:p>
          <a:p>
            <a:r>
              <a:rPr lang="en-US" altLang="ko-KR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길동역까지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400" dirty="0" smtClean="0">
                <a:solidFill>
                  <a:srgbClr val="C00000"/>
                </a:solidFill>
              </a:rPr>
              <a:t>8</a:t>
            </a:r>
            <a:r>
              <a:rPr lang="ko-KR" altLang="en-US" sz="1400" dirty="0" smtClean="0">
                <a:solidFill>
                  <a:srgbClr val="C00000"/>
                </a:solidFill>
              </a:rPr>
              <a:t>분소요 된다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길동초까지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400" dirty="0" smtClean="0">
                <a:solidFill>
                  <a:srgbClr val="C00000"/>
                </a:solidFill>
              </a:rPr>
              <a:t>3</a:t>
            </a:r>
            <a:r>
              <a:rPr lang="ko-KR" altLang="en-US" sz="1400" dirty="0" smtClean="0">
                <a:solidFill>
                  <a:srgbClr val="C00000"/>
                </a:solidFill>
              </a:rPr>
              <a:t>분 완전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초품아이다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 </a:t>
            </a:r>
            <a:r>
              <a:rPr lang="ko-KR" altLang="en-US" sz="1400" dirty="0" smtClean="0">
                <a:solidFill>
                  <a:srgbClr val="C00000"/>
                </a:solidFill>
              </a:rPr>
              <a:t>하지만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둔촌중까지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400" dirty="0" smtClean="0">
                <a:solidFill>
                  <a:srgbClr val="C00000"/>
                </a:solidFill>
              </a:rPr>
              <a:t>16</a:t>
            </a:r>
            <a:r>
              <a:rPr lang="ko-KR" altLang="en-US" sz="1400" dirty="0" smtClean="0">
                <a:solidFill>
                  <a:srgbClr val="C00000"/>
                </a:solidFill>
              </a:rPr>
              <a:t>분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매우멀다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초등학교 가깝고 </a:t>
            </a:r>
            <a:r>
              <a:rPr lang="en-US" altLang="ko-KR" sz="1400" dirty="0" smtClean="0">
                <a:solidFill>
                  <a:srgbClr val="C00000"/>
                </a:solidFill>
              </a:rPr>
              <a:t>5</a:t>
            </a:r>
            <a:r>
              <a:rPr lang="ko-KR" altLang="en-US" sz="1400" dirty="0" smtClean="0">
                <a:solidFill>
                  <a:srgbClr val="C00000"/>
                </a:solidFill>
              </a:rPr>
              <a:t>호선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길동역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역세권이라는</a:t>
            </a:r>
            <a:r>
              <a:rPr lang="ko-KR" altLang="en-US" sz="1400" dirty="0" smtClean="0">
                <a:solidFill>
                  <a:srgbClr val="C00000"/>
                </a:solidFill>
              </a:rPr>
              <a:t> 장점이 있다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생활권은 좋지 않다</a:t>
            </a:r>
            <a:r>
              <a:rPr lang="en-US" altLang="ko-KR" sz="1400" dirty="0" smtClean="0">
                <a:solidFill>
                  <a:srgbClr val="C00000"/>
                </a:solidFill>
              </a:rPr>
              <a:t>.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82657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(23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38000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50% 37000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098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11729"/>
            <a:ext cx="4577862" cy="346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79037"/>
            <a:ext cx="3999389" cy="371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9920"/>
            <a:ext cx="3862388" cy="12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000" y="2963862"/>
            <a:ext cx="3513138" cy="389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양수민\OneDrive\바탕 화면\KakaoTalk_20230923_091050018_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903" y="1857318"/>
            <a:ext cx="1569561" cy="117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양수민\OneDrive\바탕 화면\KakaoTalk_20230923_091050018_0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-138350"/>
            <a:ext cx="1829117" cy="137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양수민\OneDrive\바탕 화면\KakaoTalk_20230923_09105001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464" y="1703734"/>
            <a:ext cx="945096" cy="126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양수민\OneDrive\바탕 화면\KakaoTalk_20230923_091050018_0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323" y="779037"/>
            <a:ext cx="1021397" cy="13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339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프라자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924948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교통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둔촌중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74.2%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88%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중앙보훈역까지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15</a:t>
            </a:r>
            <a:r>
              <a:rPr lang="ko-KR" altLang="en-US" sz="1600" dirty="0" smtClean="0">
                <a:solidFill>
                  <a:schemeClr val="tx1"/>
                </a:solidFill>
              </a:rPr>
              <a:t>분 소요된다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하지만 </a:t>
            </a:r>
            <a:r>
              <a:rPr lang="en-US" altLang="ko-KR" sz="1600" dirty="0" smtClean="0">
                <a:solidFill>
                  <a:schemeClr val="tx1"/>
                </a:solidFill>
              </a:rPr>
              <a:t>9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연장시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10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분거리에</a:t>
            </a:r>
            <a:r>
              <a:rPr lang="ko-KR" altLang="en-US" sz="1600" dirty="0" smtClean="0">
                <a:solidFill>
                  <a:schemeClr val="tx1"/>
                </a:solidFill>
              </a:rPr>
              <a:t> 역 추가된다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>
                <a:solidFill>
                  <a:srgbClr val="C00000"/>
                </a:solidFill>
              </a:rPr>
              <a:t>선린초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err="1">
                <a:solidFill>
                  <a:srgbClr val="C00000"/>
                </a:solidFill>
              </a:rPr>
              <a:t>엄청멀다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err="1">
                <a:solidFill>
                  <a:srgbClr val="C00000"/>
                </a:solidFill>
              </a:rPr>
              <a:t>정뭉에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err="1">
                <a:solidFill>
                  <a:srgbClr val="C00000"/>
                </a:solidFill>
              </a:rPr>
              <a:t>요영원있음</a:t>
            </a:r>
            <a:r>
              <a:rPr lang="ko-KR" altLang="en-US" sz="1600" dirty="0">
                <a:solidFill>
                  <a:srgbClr val="C00000"/>
                </a:solidFill>
              </a:rPr>
              <a:t> 상가에 학원은 없음 </a:t>
            </a:r>
            <a:r>
              <a:rPr lang="ko-KR" altLang="en-US" sz="1600" dirty="0" err="1">
                <a:solidFill>
                  <a:srgbClr val="C00000"/>
                </a:solidFill>
              </a:rPr>
              <a:t>바로잎</a:t>
            </a:r>
            <a:r>
              <a:rPr lang="ko-KR" altLang="en-US" sz="1600" dirty="0">
                <a:solidFill>
                  <a:srgbClr val="C00000"/>
                </a:solidFill>
              </a:rPr>
              <a:t> 천호대로라 </a:t>
            </a:r>
            <a:r>
              <a:rPr lang="ko-KR" altLang="en-US" sz="1600" dirty="0" err="1">
                <a:solidFill>
                  <a:srgbClr val="C00000"/>
                </a:solidFill>
              </a:rPr>
              <a:t>버정있음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en-US" altLang="ko-KR" sz="1600" dirty="0">
                <a:solidFill>
                  <a:srgbClr val="C00000"/>
                </a:solidFill>
              </a:rPr>
              <a:t>9</a:t>
            </a:r>
            <a:r>
              <a:rPr lang="ko-KR" altLang="en-US" sz="1600" dirty="0">
                <a:solidFill>
                  <a:srgbClr val="C00000"/>
                </a:solidFill>
              </a:rPr>
              <a:t>호선 </a:t>
            </a:r>
            <a:r>
              <a:rPr lang="ko-KR" altLang="en-US" sz="1600" dirty="0" err="1">
                <a:solidFill>
                  <a:srgbClr val="C00000"/>
                </a:solidFill>
              </a:rPr>
              <a:t>신설역</a:t>
            </a:r>
            <a:r>
              <a:rPr lang="ko-KR" altLang="en-US" sz="1600" dirty="0">
                <a:solidFill>
                  <a:srgbClr val="C00000"/>
                </a:solidFill>
              </a:rPr>
              <a:t> 가까움 재개발가능 뒤쪽으로 중앙보훈공원 </a:t>
            </a:r>
            <a:r>
              <a:rPr lang="ko-KR" altLang="en-US" sz="1600" dirty="0" smtClean="0">
                <a:solidFill>
                  <a:srgbClr val="C00000"/>
                </a:solidFill>
              </a:rPr>
              <a:t>있다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둔촌중</a:t>
            </a:r>
            <a:r>
              <a:rPr lang="ko-KR" altLang="en-US" sz="16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600" dirty="0" smtClean="0">
                <a:solidFill>
                  <a:srgbClr val="C00000"/>
                </a:solidFill>
              </a:rPr>
              <a:t>10</a:t>
            </a:r>
            <a:r>
              <a:rPr lang="ko-KR" altLang="en-US" sz="1600" dirty="0" smtClean="0">
                <a:solidFill>
                  <a:srgbClr val="C00000"/>
                </a:solidFill>
              </a:rPr>
              <a:t>분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선린초</a:t>
            </a:r>
            <a:r>
              <a:rPr lang="ko-KR" altLang="en-US" sz="16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600" dirty="0" smtClean="0">
                <a:solidFill>
                  <a:srgbClr val="C00000"/>
                </a:solidFill>
              </a:rPr>
              <a:t>12</a:t>
            </a:r>
            <a:r>
              <a:rPr lang="ko-KR" altLang="en-US" sz="1600" dirty="0" smtClean="0">
                <a:solidFill>
                  <a:srgbClr val="C0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현재 입지로는 학교 역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둘다</a:t>
            </a:r>
            <a:r>
              <a:rPr lang="ko-KR" altLang="en-US" sz="1600" dirty="0" smtClean="0">
                <a:solidFill>
                  <a:srgbClr val="C00000"/>
                </a:solidFill>
              </a:rPr>
              <a:t> 멀다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중앙보훈 가깝다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단지는 재건축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추진중이고</a:t>
            </a:r>
            <a:r>
              <a:rPr lang="ko-KR" altLang="en-US" sz="1600" dirty="0" smtClean="0">
                <a:solidFill>
                  <a:srgbClr val="C00000"/>
                </a:solidFill>
              </a:rPr>
              <a:t> 용적률도 낮다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180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프로대</a:t>
            </a:r>
            <a:r>
              <a:rPr lang="en-US" altLang="ko-KR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</a:rPr>
              <a:t>단지 주차도 편할 것 같고 쾌적하고 조용하다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살기 편할 것 같은 생각</a:t>
            </a:r>
            <a:r>
              <a:rPr lang="en-US" altLang="ko-KR" sz="1600" dirty="0" smtClean="0">
                <a:solidFill>
                  <a:srgbClr val="C00000"/>
                </a:solidFill>
              </a:rPr>
              <a:t>.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736738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(30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104000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41% 61000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122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9037"/>
            <a:ext cx="4444251" cy="340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6610"/>
            <a:ext cx="4169263" cy="347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839" y="4482147"/>
            <a:ext cx="4291012" cy="119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63" y="2903538"/>
            <a:ext cx="3444875" cy="395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양수민\OneDrive\바탕 화면\KakaoTalk_20230923_094120925_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760" y="-272392"/>
            <a:ext cx="2186231" cy="164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양수민\OneDrive\바탕 화면\KakaoTalk_20230923_094120925_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329" y="1087741"/>
            <a:ext cx="1329347" cy="177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양수민\OneDrive\바탕 화면\KakaoTalk_20230923_094120925_0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962" y="1510244"/>
            <a:ext cx="1012469" cy="134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3957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둔촌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푸르지오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849949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43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둔촌중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74.2%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>
                <a:solidFill>
                  <a:schemeClr val="tx1"/>
                </a:solidFill>
              </a:rPr>
              <a:t>8</a:t>
            </a:r>
            <a:r>
              <a:rPr lang="en-US" altLang="ko-KR" sz="1600" dirty="0" smtClean="0">
                <a:solidFill>
                  <a:schemeClr val="tx1"/>
                </a:solidFill>
              </a:rPr>
              <a:t>3%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 </a:t>
            </a:r>
            <a:r>
              <a:rPr lang="ko-KR" altLang="en-US" sz="1600" dirty="0" err="1">
                <a:solidFill>
                  <a:srgbClr val="C00000"/>
                </a:solidFill>
              </a:rPr>
              <a:t>영유아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</a:rPr>
              <a:t>많음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둔촌중</a:t>
            </a:r>
            <a:r>
              <a:rPr lang="ko-KR" altLang="en-US" sz="1600" dirty="0" smtClean="0">
                <a:solidFill>
                  <a:srgbClr val="C00000"/>
                </a:solidFill>
              </a:rPr>
              <a:t> 배정되며 도보로 </a:t>
            </a:r>
            <a:r>
              <a:rPr lang="en-US" altLang="ko-KR" sz="1600" dirty="0" smtClean="0">
                <a:solidFill>
                  <a:srgbClr val="C00000"/>
                </a:solidFill>
              </a:rPr>
              <a:t>7</a:t>
            </a:r>
            <a:r>
              <a:rPr lang="ko-KR" altLang="en-US" sz="1600" dirty="0" smtClean="0">
                <a:solidFill>
                  <a:srgbClr val="C00000"/>
                </a:solidFill>
              </a:rPr>
              <a:t>분 소요된다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선린초</a:t>
            </a:r>
            <a:r>
              <a:rPr lang="ko-KR" altLang="en-US" sz="1600" dirty="0" smtClean="0">
                <a:solidFill>
                  <a:srgbClr val="C00000"/>
                </a:solidFill>
              </a:rPr>
              <a:t> 배정되며 도보로 </a:t>
            </a:r>
            <a:r>
              <a:rPr lang="en-US" altLang="ko-KR" sz="1600" dirty="0" smtClean="0">
                <a:solidFill>
                  <a:srgbClr val="C00000"/>
                </a:solidFill>
              </a:rPr>
              <a:t>8</a:t>
            </a:r>
            <a:r>
              <a:rPr lang="ko-KR" altLang="en-US" sz="1600" dirty="0" smtClean="0">
                <a:solidFill>
                  <a:srgbClr val="C00000"/>
                </a:solidFill>
              </a:rPr>
              <a:t>분 소요된다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중앙보훈역</a:t>
            </a:r>
            <a:r>
              <a:rPr lang="ko-KR" altLang="en-US" sz="16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600" dirty="0" smtClean="0">
                <a:solidFill>
                  <a:srgbClr val="C00000"/>
                </a:solidFill>
              </a:rPr>
              <a:t>15</a:t>
            </a:r>
            <a:r>
              <a:rPr lang="ko-KR" altLang="en-US" sz="1600" dirty="0" smtClean="0">
                <a:solidFill>
                  <a:srgbClr val="C0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역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연장시</a:t>
            </a:r>
            <a:r>
              <a:rPr lang="ko-KR" altLang="en-US" sz="16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600" dirty="0" smtClean="0">
                <a:solidFill>
                  <a:srgbClr val="C00000"/>
                </a:solidFill>
              </a:rPr>
              <a:t>15</a:t>
            </a:r>
            <a:r>
              <a:rPr lang="ko-KR" altLang="en-US" sz="1600" dirty="0" smtClean="0">
                <a:solidFill>
                  <a:srgbClr val="C00000"/>
                </a:solidFill>
              </a:rPr>
              <a:t>분 걸리므로 입지가 크게 달라질 것 같진 않다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기존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중앙보훈역</a:t>
            </a:r>
            <a:r>
              <a:rPr lang="ko-KR" altLang="en-US" sz="1600" dirty="0" smtClean="0">
                <a:solidFill>
                  <a:srgbClr val="C00000"/>
                </a:solidFill>
              </a:rPr>
              <a:t> 이용하므로 </a:t>
            </a:r>
            <a:r>
              <a:rPr lang="en-US" altLang="ko-KR" sz="1600" dirty="0" smtClean="0">
                <a:solidFill>
                  <a:srgbClr val="C00000"/>
                </a:solidFill>
              </a:rPr>
              <a:t>!</a:t>
            </a:r>
          </a:p>
          <a:p>
            <a:r>
              <a:rPr lang="ko-KR" altLang="en-US" sz="1600" dirty="0" err="1" smtClean="0">
                <a:solidFill>
                  <a:srgbClr val="C00000"/>
                </a:solidFill>
              </a:rPr>
              <a:t>에코프레와</a:t>
            </a:r>
            <a:r>
              <a:rPr lang="ko-KR" altLang="en-US" sz="1600" dirty="0" smtClean="0">
                <a:solidFill>
                  <a:srgbClr val="C00000"/>
                </a:solidFill>
              </a:rPr>
              <a:t> 비교해서 호가 비싸다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에코프레가</a:t>
            </a:r>
            <a:r>
              <a:rPr lang="ko-KR" altLang="en-US" sz="1600" dirty="0" smtClean="0">
                <a:solidFill>
                  <a:srgbClr val="C0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저평가</a:t>
            </a:r>
            <a:r>
              <a:rPr lang="ko-KR" altLang="en-US" sz="1600" dirty="0" smtClean="0">
                <a:solidFill>
                  <a:srgbClr val="C00000"/>
                </a:solidFill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</a:rPr>
              <a:t>? 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4790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6146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44111"/>
            <a:ext cx="4577862" cy="354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901" y="681287"/>
            <a:ext cx="4006045" cy="386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6698" y="4543424"/>
            <a:ext cx="4465638" cy="12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938" y="2887080"/>
            <a:ext cx="3505200" cy="391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양수민\OneDrive\바탕 화면\KakaoTalk_20230923_094205752_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52" y="114148"/>
            <a:ext cx="1873656" cy="249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양수민\OneDrive\바탕 화면\KakaoTalk_20230923_094205752_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144" y="731112"/>
            <a:ext cx="1373760" cy="183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9201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둔촌 신동아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648247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한산중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78%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>
                <a:solidFill>
                  <a:srgbClr val="C00000"/>
                </a:solidFill>
              </a:rPr>
              <a:t>초등 </a:t>
            </a:r>
            <a:r>
              <a:rPr lang="ko-KR" altLang="en-US" sz="1400" dirty="0" err="1">
                <a:solidFill>
                  <a:srgbClr val="C00000"/>
                </a:solidFill>
              </a:rPr>
              <a:t>중등품고잇음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학원가앞에많음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더블역세권이다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단점은 중학교가 이전한다는 계획이 있다는 점이다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주민들이 반대하지만 교육청에서도 계획이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있다는거보면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파크포레온의</a:t>
            </a:r>
            <a:r>
              <a:rPr lang="ko-KR" altLang="en-US" sz="1400" dirty="0" smtClean="0">
                <a:solidFill>
                  <a:srgbClr val="C00000"/>
                </a:solidFill>
              </a:rPr>
              <a:t> 영향으로 이주할 가능성이 높을 것 같다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하지만 초등학교를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품고있으니</a:t>
            </a:r>
            <a:r>
              <a:rPr lang="ko-KR" altLang="en-US" sz="1400" dirty="0" smtClean="0">
                <a:solidFill>
                  <a:srgbClr val="C00000"/>
                </a:solidFill>
              </a:rPr>
              <a:t> 장점이다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한산중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한산초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400" dirty="0" smtClean="0">
                <a:solidFill>
                  <a:srgbClr val="C00000"/>
                </a:solidFill>
              </a:rPr>
              <a:t>2</a:t>
            </a:r>
            <a:r>
              <a:rPr lang="ko-KR" altLang="en-US" sz="1400" dirty="0" smtClean="0">
                <a:solidFill>
                  <a:srgbClr val="C00000"/>
                </a:solidFill>
              </a:rPr>
              <a:t>분 걸린다</a:t>
            </a:r>
            <a:r>
              <a:rPr lang="en-US" altLang="ko-KR" sz="14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ko-KR" altLang="en-US" sz="1400" dirty="0" err="1" smtClean="0">
                <a:solidFill>
                  <a:srgbClr val="C00000"/>
                </a:solidFill>
              </a:rPr>
              <a:t>둔촌동역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400" dirty="0" smtClean="0">
                <a:solidFill>
                  <a:srgbClr val="C00000"/>
                </a:solidFill>
              </a:rPr>
              <a:t>10</a:t>
            </a:r>
            <a:r>
              <a:rPr lang="ko-KR" altLang="en-US" sz="1400" dirty="0" smtClean="0">
                <a:solidFill>
                  <a:srgbClr val="C00000"/>
                </a:solidFill>
              </a:rPr>
              <a:t>분</a:t>
            </a:r>
            <a:r>
              <a:rPr lang="en-US" altLang="ko-KR" sz="1400" dirty="0" smtClean="0">
                <a:solidFill>
                  <a:srgbClr val="C000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오르막있음</a:t>
            </a:r>
            <a:r>
              <a:rPr lang="en-US" altLang="ko-KR" sz="1400" dirty="0" smtClean="0">
                <a:solidFill>
                  <a:srgbClr val="C00000"/>
                </a:solidFill>
              </a:rPr>
              <a:t>)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중앙보훈역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400" dirty="0" smtClean="0">
                <a:solidFill>
                  <a:srgbClr val="C00000"/>
                </a:solidFill>
              </a:rPr>
              <a:t>11</a:t>
            </a:r>
            <a:r>
              <a:rPr lang="ko-KR" altLang="en-US" sz="1400" dirty="0" smtClean="0">
                <a:solidFill>
                  <a:srgbClr val="C00000"/>
                </a:solidFill>
              </a:rPr>
              <a:t>분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더블역세권이다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 </a:t>
            </a:r>
            <a:r>
              <a:rPr lang="ko-KR" altLang="en-US" sz="1400" dirty="0" smtClean="0">
                <a:solidFill>
                  <a:srgbClr val="C00000"/>
                </a:solidFill>
              </a:rPr>
              <a:t>앞에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파크포레온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입주시</a:t>
            </a:r>
            <a:r>
              <a:rPr lang="ko-KR" altLang="en-US" sz="1400" dirty="0" smtClean="0">
                <a:solidFill>
                  <a:srgbClr val="C00000"/>
                </a:solidFill>
              </a:rPr>
              <a:t> 가격이 더 떨어지겠지만</a:t>
            </a:r>
            <a:r>
              <a:rPr lang="en-US" altLang="ko-KR" sz="1400" dirty="0" smtClean="0">
                <a:solidFill>
                  <a:srgbClr val="C00000"/>
                </a:solidFill>
              </a:rPr>
              <a:t>,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smtClean="0">
                <a:solidFill>
                  <a:srgbClr val="C00000"/>
                </a:solidFill>
              </a:rPr>
              <a:t>키 맞추며 따라갈 것 같다</a:t>
            </a:r>
            <a:r>
              <a:rPr lang="en-US" altLang="ko-KR" sz="1400" dirty="0" smtClean="0">
                <a:solidFill>
                  <a:srgbClr val="C00000"/>
                </a:solidFill>
              </a:rPr>
              <a:t>.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594132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51% 40000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7170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9037"/>
            <a:ext cx="4577862" cy="34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12" y="779036"/>
            <a:ext cx="4096745" cy="355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13" y="4335990"/>
            <a:ext cx="4096745" cy="14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25" y="3033447"/>
            <a:ext cx="3605213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양수민\OneDrive\바탕 화면\KakaoTalk_20230923_095907019_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33" y="779037"/>
            <a:ext cx="1418093" cy="189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양수민\OneDrive\바탕 화면\KakaoTalk_20230923_095907019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237" y="-270971"/>
            <a:ext cx="1567463" cy="117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양수민\OneDrive\바탕 화면\KakaoTalk_20230923_095907019_0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321" y="905715"/>
            <a:ext cx="1554480" cy="207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9409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둔촌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미소지움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491813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rgbClr val="C00000"/>
                </a:solidFill>
              </a:rPr>
              <a:t>전고점</a:t>
            </a:r>
            <a:r>
              <a:rPr lang="ko-KR" altLang="en-US" sz="1600" dirty="0" smtClean="0">
                <a:solidFill>
                  <a:srgbClr val="C00000"/>
                </a:solidFill>
              </a:rPr>
              <a:t> 대비 </a:t>
            </a:r>
            <a:r>
              <a:rPr lang="en-US" altLang="ko-KR" sz="1600" dirty="0" smtClean="0">
                <a:solidFill>
                  <a:srgbClr val="C00000"/>
                </a:solidFill>
              </a:rPr>
              <a:t>79%</a:t>
            </a:r>
            <a:r>
              <a:rPr lang="ko-KR" altLang="en-US" sz="1600" dirty="0" smtClean="0">
                <a:solidFill>
                  <a:srgbClr val="C00000"/>
                </a:solidFill>
              </a:rPr>
              <a:t>이다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>
                <a:solidFill>
                  <a:srgbClr val="C00000"/>
                </a:solidFill>
              </a:rPr>
              <a:t>더블역세권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err="1">
                <a:solidFill>
                  <a:srgbClr val="C00000"/>
                </a:solidFill>
              </a:rPr>
              <a:t>둥다</a:t>
            </a:r>
            <a:r>
              <a:rPr lang="ko-KR" altLang="en-US" sz="1600" dirty="0">
                <a:solidFill>
                  <a:srgbClr val="C00000"/>
                </a:solidFill>
              </a:rPr>
              <a:t> 도보로 </a:t>
            </a:r>
            <a:r>
              <a:rPr lang="en-US" altLang="ko-KR" sz="1600" dirty="0">
                <a:solidFill>
                  <a:srgbClr val="C00000"/>
                </a:solidFill>
              </a:rPr>
              <a:t>10</a:t>
            </a:r>
            <a:r>
              <a:rPr lang="ko-KR" altLang="en-US" sz="1600" dirty="0">
                <a:solidFill>
                  <a:srgbClr val="C00000"/>
                </a:solidFill>
              </a:rPr>
              <a:t>분거리 초등중등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품고있음</a:t>
            </a:r>
            <a:r>
              <a:rPr lang="ko-KR" altLang="en-US" sz="1600" dirty="0" smtClean="0">
                <a:solidFill>
                  <a:srgbClr val="C0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신동아랑</a:t>
            </a:r>
            <a:r>
              <a:rPr lang="ko-KR" altLang="en-US" sz="1600" dirty="0" smtClean="0">
                <a:solidFill>
                  <a:srgbClr val="C00000"/>
                </a:solidFill>
              </a:rPr>
              <a:t> 입지 비슷하고 전고점도 비슷하다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둘 중 비교하면 호가 떨어지는 것을 사면 될듯하다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미소지움이</a:t>
            </a:r>
            <a:r>
              <a:rPr lang="ko-KR" altLang="en-US" sz="1600" dirty="0" smtClean="0">
                <a:solidFill>
                  <a:srgbClr val="C00000"/>
                </a:solidFill>
              </a:rPr>
              <a:t> 연식은 </a:t>
            </a:r>
            <a:r>
              <a:rPr lang="en-US" altLang="ko-KR" sz="1600" dirty="0" smtClean="0">
                <a:solidFill>
                  <a:srgbClr val="C00000"/>
                </a:solidFill>
              </a:rPr>
              <a:t>4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년딸리지만</a:t>
            </a:r>
            <a:r>
              <a:rPr lang="ko-KR" altLang="en-US" sz="1600" dirty="0" smtClean="0">
                <a:solidFill>
                  <a:srgbClr val="C00000"/>
                </a:solidFill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</a:rPr>
              <a:t>1</a:t>
            </a:r>
            <a:r>
              <a:rPr lang="ko-KR" altLang="en-US" sz="1600" dirty="0" smtClean="0">
                <a:solidFill>
                  <a:srgbClr val="C00000"/>
                </a:solidFill>
              </a:rPr>
              <a:t>차 </a:t>
            </a:r>
            <a:r>
              <a:rPr lang="en-US" altLang="ko-KR" sz="1600" dirty="0" smtClean="0">
                <a:solidFill>
                  <a:srgbClr val="C00000"/>
                </a:solidFill>
              </a:rPr>
              <a:t>2</a:t>
            </a:r>
            <a:r>
              <a:rPr lang="ko-KR" altLang="en-US" sz="1600" dirty="0" smtClean="0">
                <a:solidFill>
                  <a:srgbClr val="C00000"/>
                </a:solidFill>
              </a:rPr>
              <a:t>차가 있고 관리가 더 잘되어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있어보였다</a:t>
            </a:r>
            <a:r>
              <a:rPr lang="en-US" altLang="ko-KR" sz="1600" dirty="0" smtClean="0">
                <a:solidFill>
                  <a:srgbClr val="C00000"/>
                </a:solidFill>
              </a:rPr>
              <a:t>.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998445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46000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54% 39000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819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681286"/>
            <a:ext cx="4444251" cy="349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037"/>
            <a:ext cx="3910431" cy="34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1171"/>
            <a:ext cx="3769144" cy="148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720" y="2849562"/>
            <a:ext cx="3497263" cy="40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1925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성내 삼성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53732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34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성내중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82.2%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81%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en-US" altLang="ko-KR" sz="1400" dirty="0">
                <a:solidFill>
                  <a:srgbClr val="C00000"/>
                </a:solidFill>
              </a:rPr>
              <a:t>99</a:t>
            </a:r>
            <a:r>
              <a:rPr lang="ko-KR" altLang="en-US" sz="1400" dirty="0" err="1">
                <a:solidFill>
                  <a:srgbClr val="C00000"/>
                </a:solidFill>
              </a:rPr>
              <a:t>년식에비해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관리굳임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시설좋음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역세권</a:t>
            </a:r>
            <a:r>
              <a:rPr lang="ko-KR" altLang="en-US" sz="1400" dirty="0">
                <a:solidFill>
                  <a:srgbClr val="C00000"/>
                </a:solidFill>
              </a:rPr>
              <a:t> 초교는 멀다</a:t>
            </a:r>
            <a:r>
              <a:rPr lang="en-US" altLang="ko-KR" sz="1400" dirty="0">
                <a:solidFill>
                  <a:srgbClr val="C00000"/>
                </a:solidFill>
              </a:rPr>
              <a:t>. </a:t>
            </a:r>
            <a:r>
              <a:rPr lang="ko-KR" altLang="en-US" sz="1400" dirty="0" err="1">
                <a:solidFill>
                  <a:srgbClr val="C00000"/>
                </a:solidFill>
              </a:rPr>
              <a:t>성내초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en-US" altLang="ko-KR" sz="1400" dirty="0">
                <a:solidFill>
                  <a:srgbClr val="C00000"/>
                </a:solidFill>
              </a:rPr>
              <a:t>8</a:t>
            </a:r>
            <a:r>
              <a:rPr lang="ko-KR" altLang="en-US" sz="1400" dirty="0">
                <a:solidFill>
                  <a:srgbClr val="C00000"/>
                </a:solidFill>
              </a:rPr>
              <a:t>분거리 </a:t>
            </a:r>
            <a:r>
              <a:rPr lang="ko-KR" altLang="en-US" sz="1400" dirty="0" err="1">
                <a:solidFill>
                  <a:srgbClr val="C00000"/>
                </a:solidFill>
              </a:rPr>
              <a:t>강동구청역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en-US" altLang="ko-KR" sz="1400" dirty="0">
                <a:solidFill>
                  <a:srgbClr val="C00000"/>
                </a:solidFill>
              </a:rPr>
              <a:t>10</a:t>
            </a:r>
            <a:r>
              <a:rPr lang="ko-KR" altLang="en-US" sz="1400" dirty="0">
                <a:solidFill>
                  <a:srgbClr val="C00000"/>
                </a:solidFill>
              </a:rPr>
              <a:t>분소요 관공서주변이라 쾌적 앞에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빌라촌생활권이지만</a:t>
            </a:r>
            <a:r>
              <a:rPr lang="ko-KR" altLang="en-US" sz="1400" dirty="0" smtClean="0">
                <a:solidFill>
                  <a:srgbClr val="C00000"/>
                </a:solidFill>
              </a:rPr>
              <a:t> 깔끔하다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올림픽공원도 가깝다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전고점</a:t>
            </a:r>
            <a:r>
              <a:rPr lang="ko-KR" altLang="en-US" sz="1400" dirty="0" smtClean="0">
                <a:solidFill>
                  <a:srgbClr val="C00000"/>
                </a:solidFill>
              </a:rPr>
              <a:t> 대비 호가 더 떨어지면 매수 타이밍 올 것 같다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생활권 매우 마음에 든다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서울에서 중요한 교통이 절대적으로 짧다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강동구청역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400" dirty="0" smtClean="0">
                <a:solidFill>
                  <a:srgbClr val="C00000"/>
                </a:solidFill>
              </a:rPr>
              <a:t>10</a:t>
            </a:r>
            <a:r>
              <a:rPr lang="ko-KR" altLang="en-US" sz="1400" dirty="0" smtClean="0">
                <a:solidFill>
                  <a:srgbClr val="C00000"/>
                </a:solidFill>
              </a:rPr>
              <a:t>분이다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전세 수요 많을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것같다</a:t>
            </a:r>
            <a:r>
              <a:rPr lang="en-US" altLang="ko-KR" sz="1400" dirty="0" smtClean="0">
                <a:solidFill>
                  <a:srgbClr val="C00000"/>
                </a:solidFill>
              </a:rPr>
              <a:t>.(</a:t>
            </a:r>
            <a:r>
              <a:rPr lang="ko-KR" altLang="en-US" sz="1400" dirty="0" smtClean="0">
                <a:solidFill>
                  <a:srgbClr val="C00000"/>
                </a:solidFill>
              </a:rPr>
              <a:t>관공서 직원들 잠실 직원들 등 수요 많을 듯</a:t>
            </a:r>
            <a:r>
              <a:rPr lang="en-US" altLang="ko-KR" sz="1400" dirty="0" smtClean="0">
                <a:solidFill>
                  <a:srgbClr val="C00000"/>
                </a:solidFill>
              </a:rPr>
              <a:t>.,)</a:t>
            </a:r>
          </a:p>
          <a:p>
            <a:r>
              <a:rPr lang="ko-KR" altLang="en-US" sz="1400" dirty="0" err="1" smtClean="0">
                <a:solidFill>
                  <a:srgbClr val="C00000"/>
                </a:solidFill>
              </a:rPr>
              <a:t>성내초</a:t>
            </a:r>
            <a:r>
              <a:rPr lang="ko-KR" altLang="en-US" sz="1400" dirty="0" smtClean="0">
                <a:solidFill>
                  <a:srgbClr val="C00000"/>
                </a:solidFill>
              </a:rPr>
              <a:t> 도보로 </a:t>
            </a:r>
            <a:r>
              <a:rPr lang="en-US" altLang="ko-KR" sz="1400" dirty="0" smtClean="0">
                <a:solidFill>
                  <a:srgbClr val="C00000"/>
                </a:solidFill>
              </a:rPr>
              <a:t>8</a:t>
            </a:r>
            <a:r>
              <a:rPr lang="ko-KR" altLang="en-US" sz="1400" dirty="0" smtClean="0">
                <a:solidFill>
                  <a:srgbClr val="C00000"/>
                </a:solidFill>
              </a:rPr>
              <a:t>분 소요한다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중학교 도보로 </a:t>
            </a:r>
            <a:r>
              <a:rPr lang="en-US" altLang="ko-KR" sz="1400" dirty="0" smtClean="0">
                <a:solidFill>
                  <a:srgbClr val="C00000"/>
                </a:solidFill>
              </a:rPr>
              <a:t>9</a:t>
            </a:r>
            <a:r>
              <a:rPr lang="ko-KR" altLang="en-US" sz="1400" dirty="0" smtClean="0">
                <a:solidFill>
                  <a:srgbClr val="C00000"/>
                </a:solidFill>
              </a:rPr>
              <a:t>분 걸린다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단지가 관리가 매우 잘되어 있다 입구도 고급스러워 보인다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내가 살고 싶은 생각이 든다</a:t>
            </a:r>
            <a:r>
              <a:rPr lang="en-US" altLang="ko-KR" sz="1400" dirty="0" smtClean="0">
                <a:solidFill>
                  <a:srgbClr val="C00000"/>
                </a:solidFill>
              </a:rPr>
              <a:t>.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903373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47% 47000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9218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76287"/>
            <a:ext cx="4444251" cy="365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287"/>
            <a:ext cx="3895649" cy="365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9760"/>
            <a:ext cx="3769144" cy="124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000" y="3048000"/>
            <a:ext cx="351313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C:\Users\양수민\OneDrive\바탕 화면\KakaoTalk_20230923_104752438_03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081" y="779037"/>
            <a:ext cx="1436199" cy="191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C:\Users\양수민\OneDrive\바탕 화면\KakaoTalk_20230923_104752438_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424" y="818572"/>
            <a:ext cx="1376896" cy="183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432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성안 청구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91792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S 26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성내중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82.2%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89%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전고점이</a:t>
            </a:r>
            <a:r>
              <a:rPr lang="ko-KR" altLang="en-US" sz="1400" dirty="0" smtClean="0">
                <a:solidFill>
                  <a:schemeClr val="tx1"/>
                </a:solidFill>
              </a:rPr>
              <a:t> 생각보다 엄청 낮다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왜 선호도가 낮을까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내생각엔</a:t>
            </a:r>
            <a:r>
              <a:rPr lang="ko-KR" altLang="en-US" sz="1400" dirty="0" smtClean="0">
                <a:solidFill>
                  <a:schemeClr val="tx1"/>
                </a:solidFill>
              </a:rPr>
              <a:t> 역이랑 가깝고 초등학교도 가까운데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세대수가 적고 연식에 비해 관리가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안좋아서</a:t>
            </a:r>
            <a:r>
              <a:rPr lang="ko-KR" altLang="en-US" sz="1400" dirty="0" smtClean="0">
                <a:solidFill>
                  <a:schemeClr val="tx1"/>
                </a:solidFill>
              </a:rPr>
              <a:t> 선호도가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없는걸까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? </a:t>
            </a:r>
            <a:r>
              <a:rPr lang="ko-KR" altLang="en-US" sz="1400" dirty="0" smtClean="0">
                <a:solidFill>
                  <a:schemeClr val="tx1"/>
                </a:solidFill>
              </a:rPr>
              <a:t>옆 단지 삼성과 비교해서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전고점은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</a:rPr>
              <a:t>억 </a:t>
            </a:r>
            <a:r>
              <a:rPr lang="en-US" altLang="ko-KR" sz="1400" dirty="0" smtClean="0">
                <a:solidFill>
                  <a:schemeClr val="tx1"/>
                </a:solidFill>
              </a:rPr>
              <a:t>5</a:t>
            </a:r>
            <a:r>
              <a:rPr lang="ko-KR" altLang="en-US" sz="1400" dirty="0" smtClean="0">
                <a:solidFill>
                  <a:schemeClr val="tx1"/>
                </a:solidFill>
              </a:rPr>
              <a:t>천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차이나지만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호가는 </a:t>
            </a:r>
            <a:r>
              <a:rPr lang="en-US" altLang="ko-KR" sz="1400" dirty="0" smtClean="0">
                <a:solidFill>
                  <a:schemeClr val="tx1"/>
                </a:solidFill>
              </a:rPr>
              <a:t>5</a:t>
            </a:r>
            <a:r>
              <a:rPr lang="ko-KR" altLang="en-US" sz="1400" dirty="0" smtClean="0">
                <a:solidFill>
                  <a:schemeClr val="tx1"/>
                </a:solidFill>
              </a:rPr>
              <a:t>천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차이난다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삼성이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저평가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삼성은 </a:t>
            </a:r>
            <a:r>
              <a:rPr lang="en-US" altLang="ko-KR" sz="1400" dirty="0" smtClean="0">
                <a:solidFill>
                  <a:schemeClr val="tx1"/>
                </a:solidFill>
              </a:rPr>
              <a:t>1000</a:t>
            </a:r>
            <a:r>
              <a:rPr lang="ko-KR" altLang="en-US" sz="1400" dirty="0" smtClean="0">
                <a:solidFill>
                  <a:schemeClr val="tx1"/>
                </a:solidFill>
              </a:rPr>
              <a:t>세대가 넘으니까 삼성이 더 좋은 것 같다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>
                <a:solidFill>
                  <a:srgbClr val="C00000"/>
                </a:solidFill>
              </a:rPr>
              <a:t>단지가 </a:t>
            </a:r>
            <a:r>
              <a:rPr lang="ko-KR" altLang="en-US" sz="1400" dirty="0" err="1">
                <a:solidFill>
                  <a:srgbClr val="C00000"/>
                </a:solidFill>
              </a:rPr>
              <a:t>관리가안됨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세대수</a:t>
            </a:r>
            <a:r>
              <a:rPr lang="ko-KR" altLang="en-US" sz="1400" dirty="0">
                <a:solidFill>
                  <a:srgbClr val="C00000"/>
                </a:solidFill>
              </a:rPr>
              <a:t> 적어서 </a:t>
            </a:r>
            <a:r>
              <a:rPr lang="ko-KR" altLang="en-US" sz="1400" dirty="0" err="1">
                <a:solidFill>
                  <a:srgbClr val="C00000"/>
                </a:solidFill>
              </a:rPr>
              <a:t>그런듯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년식에비해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후짐</a:t>
            </a:r>
            <a:r>
              <a:rPr lang="ko-KR" altLang="en-US" sz="1400" dirty="0">
                <a:solidFill>
                  <a:srgbClr val="C00000"/>
                </a:solidFill>
              </a:rPr>
              <a:t> 복도식 </a:t>
            </a:r>
            <a:r>
              <a:rPr lang="ko-KR" altLang="en-US" sz="1400" dirty="0" err="1">
                <a:solidFill>
                  <a:srgbClr val="C00000"/>
                </a:solidFill>
              </a:rPr>
              <a:t>니은자구조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딘지후문정문에</a:t>
            </a:r>
            <a:r>
              <a:rPr lang="ko-KR" altLang="en-US" sz="1400" dirty="0">
                <a:solidFill>
                  <a:srgbClr val="C00000"/>
                </a:solidFill>
              </a:rPr>
              <a:t> 뭐 아무것도 없음 </a:t>
            </a:r>
            <a:r>
              <a:rPr lang="ko-KR" altLang="en-US" sz="1400" dirty="0" err="1">
                <a:solidFill>
                  <a:srgbClr val="C00000"/>
                </a:solidFill>
              </a:rPr>
              <a:t>상가없음</a:t>
            </a:r>
            <a:r>
              <a:rPr lang="ko-KR" altLang="en-US" sz="1400" dirty="0">
                <a:solidFill>
                  <a:srgbClr val="C00000"/>
                </a:solidFill>
              </a:rPr>
              <a:t> </a:t>
            </a:r>
            <a:r>
              <a:rPr lang="ko-KR" altLang="en-US" sz="1400" dirty="0" err="1">
                <a:solidFill>
                  <a:srgbClr val="C00000"/>
                </a:solidFill>
              </a:rPr>
              <a:t>강동구청역은</a:t>
            </a:r>
            <a:r>
              <a:rPr lang="ko-KR" altLang="en-US" sz="1400" dirty="0">
                <a:solidFill>
                  <a:srgbClr val="C00000"/>
                </a:solidFill>
              </a:rPr>
              <a:t> 더 가까움 </a:t>
            </a:r>
            <a:r>
              <a:rPr lang="ko-KR" altLang="en-US" sz="1400" dirty="0" err="1">
                <a:solidFill>
                  <a:srgbClr val="C00000"/>
                </a:solidFill>
              </a:rPr>
              <a:t>성내초도</a:t>
            </a:r>
            <a:r>
              <a:rPr lang="ko-KR" altLang="en-US" sz="1400" dirty="0">
                <a:solidFill>
                  <a:srgbClr val="C00000"/>
                </a:solidFill>
              </a:rPr>
              <a:t> 더 가까움 헷갈리네 단지는 </a:t>
            </a:r>
            <a:r>
              <a:rPr lang="ko-KR" altLang="en-US" sz="1400" dirty="0" err="1">
                <a:solidFill>
                  <a:srgbClr val="C00000"/>
                </a:solidFill>
              </a:rPr>
              <a:t>후진데</a:t>
            </a:r>
            <a:r>
              <a:rPr lang="ko-KR" altLang="en-US" sz="1400" dirty="0">
                <a:solidFill>
                  <a:srgbClr val="C00000"/>
                </a:solidFill>
              </a:rPr>
              <a:t> 입지는 </a:t>
            </a:r>
            <a:r>
              <a:rPr lang="ko-KR" altLang="en-US" sz="1400" dirty="0" smtClean="0">
                <a:solidFill>
                  <a:srgbClr val="C00000"/>
                </a:solidFill>
              </a:rPr>
              <a:t>좋다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강동구청역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</a:rPr>
              <a:t>5</a:t>
            </a:r>
            <a:r>
              <a:rPr lang="ko-KR" altLang="en-US" sz="1400" dirty="0" smtClean="0">
                <a:solidFill>
                  <a:srgbClr val="C00000"/>
                </a:solidFill>
              </a:rPr>
              <a:t>분</a:t>
            </a:r>
            <a:r>
              <a:rPr lang="en-US" altLang="ko-KR" sz="1400" dirty="0" smtClean="0">
                <a:solidFill>
                  <a:srgbClr val="C00000"/>
                </a:solidFill>
              </a:rPr>
              <a:t>,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성내초</a:t>
            </a:r>
            <a:r>
              <a:rPr lang="ko-KR" altLang="en-US" sz="1400" dirty="0" smtClean="0">
                <a:solidFill>
                  <a:srgbClr val="C00000"/>
                </a:solidFill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</a:rPr>
              <a:t>3</a:t>
            </a:r>
            <a:r>
              <a:rPr lang="ko-KR" altLang="en-US" sz="1400" dirty="0" smtClean="0">
                <a:solidFill>
                  <a:srgbClr val="C00000"/>
                </a:solidFill>
              </a:rPr>
              <a:t>분 소요된다</a:t>
            </a:r>
            <a:r>
              <a:rPr lang="en-US" altLang="ko-KR" sz="1400" dirty="0" smtClean="0">
                <a:solidFill>
                  <a:srgbClr val="C00000"/>
                </a:solidFill>
              </a:rPr>
              <a:t>. </a:t>
            </a:r>
            <a:r>
              <a:rPr lang="ko-KR" altLang="en-US" sz="1400" dirty="0" smtClean="0">
                <a:solidFill>
                  <a:srgbClr val="C00000"/>
                </a:solidFill>
              </a:rPr>
              <a:t>입지는 훨씬 좋은 것 같단 말이지</a:t>
            </a:r>
            <a:r>
              <a:rPr lang="en-US" altLang="ko-KR" sz="1400" dirty="0" smtClean="0">
                <a:solidFill>
                  <a:srgbClr val="C00000"/>
                </a:solidFill>
              </a:rPr>
              <a:t>..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516215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57% 36000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242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776575"/>
            <a:ext cx="4577862" cy="350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51" y="718442"/>
            <a:ext cx="4147115" cy="385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499" y="4400129"/>
            <a:ext cx="4411663" cy="130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164" y="2971799"/>
            <a:ext cx="3482975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9437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467939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올림픽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파크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한양수자인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80116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교통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34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성내중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82.2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84%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역이랑 좀 멀고 </a:t>
            </a:r>
            <a:r>
              <a:rPr lang="ko-KR" altLang="en-US" sz="1600" dirty="0" err="1">
                <a:solidFill>
                  <a:schemeClr val="tx1"/>
                </a:solidFill>
              </a:rPr>
              <a:t>성일초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</a:rPr>
              <a:t>성내중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5</a:t>
            </a:r>
            <a:r>
              <a:rPr lang="ko-KR" altLang="en-US" sz="1600" dirty="0">
                <a:solidFill>
                  <a:schemeClr val="tx1"/>
                </a:solidFill>
              </a:rPr>
              <a:t>분거리 좀 </a:t>
            </a:r>
            <a:r>
              <a:rPr lang="ko-KR" altLang="en-US" sz="1600" dirty="0" smtClean="0">
                <a:solidFill>
                  <a:schemeClr val="tx1"/>
                </a:solidFill>
              </a:rPr>
              <a:t>비싸다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강동구청역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13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걸리다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멀다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둔촌동역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5</a:t>
            </a:r>
            <a:r>
              <a:rPr lang="ko-KR" altLang="en-US" sz="1600" dirty="0" smtClean="0">
                <a:solidFill>
                  <a:schemeClr val="tx1"/>
                </a:solidFill>
              </a:rPr>
              <a:t>호선도 </a:t>
            </a:r>
            <a:r>
              <a:rPr lang="en-US" altLang="ko-KR" sz="1600" dirty="0" smtClean="0">
                <a:solidFill>
                  <a:schemeClr val="tx1"/>
                </a:solidFill>
              </a:rPr>
              <a:t>14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멀다 역은 정말 애매하다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성내중학교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성일초등학교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5</a:t>
            </a:r>
            <a:r>
              <a:rPr lang="ko-KR" altLang="en-US" sz="16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가깝다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전세가율은</a:t>
            </a:r>
            <a:r>
              <a:rPr lang="ko-KR" altLang="en-US" sz="1600" dirty="0" smtClean="0">
                <a:solidFill>
                  <a:schemeClr val="tx1"/>
                </a:solidFill>
              </a:rPr>
              <a:t> 높지만 매매호가가 놈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높은것</a:t>
            </a:r>
            <a:r>
              <a:rPr lang="ko-KR" altLang="en-US" sz="1600" dirty="0" smtClean="0">
                <a:solidFill>
                  <a:schemeClr val="tx1"/>
                </a:solidFill>
              </a:rPr>
              <a:t>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70%</a:t>
            </a:r>
            <a:r>
              <a:rPr lang="ko-KR" altLang="en-US" sz="1600" dirty="0" smtClean="0">
                <a:solidFill>
                  <a:schemeClr val="tx1"/>
                </a:solidFill>
              </a:rPr>
              <a:t>정도까지 내려오면 살만한데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역이랑 너무 멀어 입지가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안좋은것같다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덩그러니 혼자 아파트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있는느낌이다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세대수도 적다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946165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59% 45000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1266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682360"/>
            <a:ext cx="4577862" cy="368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570" y="913141"/>
            <a:ext cx="4691697" cy="378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25" y="2667370"/>
            <a:ext cx="3490913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양수민\OneDrive\바탕 화면\캡처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1373" y="4553320"/>
            <a:ext cx="4381500" cy="124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양수민\OneDrive\바탕 화면\KakaoTalk_20230923_111906204_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906" y="714609"/>
            <a:ext cx="1408232" cy="187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Users\양수민\OneDrive\바탕 화면\KakaoTalk_20230923_111906204_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878" y="913141"/>
            <a:ext cx="1683803" cy="126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2874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천호 삼성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828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36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동신중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68.1%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90%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전고점이</a:t>
            </a:r>
            <a:r>
              <a:rPr lang="ko-KR" altLang="en-US" sz="1600" dirty="0" smtClean="0">
                <a:solidFill>
                  <a:schemeClr val="tx1"/>
                </a:solidFill>
              </a:rPr>
              <a:t> 매우 낮다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하지만 가격은 매우 싼 것 같다</a:t>
            </a:r>
            <a:r>
              <a:rPr lang="en-US" altLang="ko-KR" sz="1600" dirty="0" smtClean="0">
                <a:solidFill>
                  <a:schemeClr val="tx1"/>
                </a:solidFill>
              </a:rPr>
              <a:t>. 8</a:t>
            </a:r>
            <a:r>
              <a:rPr lang="ko-KR" altLang="en-US" sz="1600" dirty="0" smtClean="0">
                <a:solidFill>
                  <a:schemeClr val="tx1"/>
                </a:solidFill>
              </a:rPr>
              <a:t>억이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안한다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강동역</a:t>
            </a:r>
            <a:r>
              <a:rPr lang="ko-KR" altLang="en-US" sz="1600" dirty="0" smtClean="0">
                <a:solidFill>
                  <a:schemeClr val="tx1"/>
                </a:solidFill>
              </a:rPr>
              <a:t> 상권 매우 가깝고 강동성심도 코앞이다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강동역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7</a:t>
            </a:r>
            <a:r>
              <a:rPr lang="ko-KR" altLang="en-US" sz="16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학군과 학원가는 거의 없다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학생 자녀가 살기엔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안좋은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동네라고생각한다</a:t>
            </a:r>
            <a:r>
              <a:rPr lang="en-US" altLang="ko-KR" sz="1600" dirty="0" smtClean="0">
                <a:solidFill>
                  <a:schemeClr val="tx1"/>
                </a:solidFill>
              </a:rPr>
              <a:t>. 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동신중학교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4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 가깝다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래미안강동팰리스랑</a:t>
            </a:r>
            <a:r>
              <a:rPr lang="ko-KR" altLang="en-US" sz="1600" dirty="0" smtClean="0">
                <a:solidFill>
                  <a:schemeClr val="tx1"/>
                </a:solidFill>
              </a:rPr>
              <a:t> 학군이 같으니 이건 장점일수도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천동초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7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나쁘지 않다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992580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79000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290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731838"/>
            <a:ext cx="4577862" cy="344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804" y="779037"/>
            <a:ext cx="4144649" cy="38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017" y="4527233"/>
            <a:ext cx="4487862" cy="11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738" y="2895600"/>
            <a:ext cx="3581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양수민\OneDrive\바탕 화면\KakaoTalk_20230923_113720915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688553" y="1382444"/>
            <a:ext cx="1887540" cy="141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양수민\OneDrive\바탕 화면\KakaoTalk_20230923_113720915_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245" y="852643"/>
            <a:ext cx="1460075" cy="194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C:\Users\양수민\OneDrive\바탕 화면\KakaoTalk_20230923_113720915_0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438" y="0"/>
            <a:ext cx="1617770" cy="12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7343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8" y="219621"/>
            <a:ext cx="374467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래미안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강동팰리스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269404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32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동신중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68.1%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76481" y="420366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73%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>
                <a:solidFill>
                  <a:schemeClr val="tx1"/>
                </a:solidFill>
              </a:rPr>
              <a:t>관리좋고</a:t>
            </a:r>
            <a:r>
              <a:rPr lang="ko-KR" altLang="en-US" sz="1600" dirty="0">
                <a:solidFill>
                  <a:schemeClr val="tx1"/>
                </a:solidFill>
              </a:rPr>
              <a:t> 주상복합 좋다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  <a:r>
              <a:rPr lang="ko-KR" altLang="en-US" sz="1600" dirty="0" err="1">
                <a:solidFill>
                  <a:schemeClr val="tx1"/>
                </a:solidFill>
              </a:rPr>
              <a:t>커뮤이티좋음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어린이놀이터도잇음</a:t>
            </a:r>
            <a:r>
              <a:rPr lang="ko-KR" altLang="en-US" sz="1600" dirty="0" smtClean="0">
                <a:solidFill>
                  <a:schemeClr val="tx1"/>
                </a:solidFill>
              </a:rPr>
              <a:t> 주상복합이지만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전세가율도</a:t>
            </a:r>
            <a:r>
              <a:rPr lang="ko-KR" altLang="en-US" sz="1600" dirty="0" smtClean="0">
                <a:solidFill>
                  <a:schemeClr val="tx1"/>
                </a:solidFill>
              </a:rPr>
              <a:t> 높고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27</a:t>
            </a:r>
            <a:r>
              <a:rPr lang="ko-KR" altLang="en-US" sz="1600" dirty="0" smtClean="0">
                <a:solidFill>
                  <a:schemeClr val="tx1"/>
                </a:solidFill>
              </a:rPr>
              <a:t>프로 떨어져서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저평가이다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강동역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3</a:t>
            </a:r>
            <a:r>
              <a:rPr lang="ko-KR" altLang="en-US" sz="16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강동상권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바로앞에서</a:t>
            </a:r>
            <a:r>
              <a:rPr lang="ko-KR" altLang="en-US" sz="1600" dirty="0" smtClean="0">
                <a:solidFill>
                  <a:schemeClr val="tx1"/>
                </a:solidFill>
              </a:rPr>
              <a:t> 누릴 수 있다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동신중</a:t>
            </a:r>
            <a:r>
              <a:rPr lang="ko-KR" altLang="en-US" sz="16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600" dirty="0" smtClean="0">
                <a:solidFill>
                  <a:schemeClr val="tx1"/>
                </a:solidFill>
              </a:rPr>
              <a:t>4</a:t>
            </a:r>
            <a:r>
              <a:rPr lang="ko-KR" altLang="en-US" sz="16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</a:rPr>
              <a:t>하지만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천동초까지</a:t>
            </a:r>
            <a:r>
              <a:rPr lang="ko-KR" altLang="en-US" sz="1600" dirty="0" smtClean="0">
                <a:solidFill>
                  <a:schemeClr val="tx1"/>
                </a:solidFill>
              </a:rPr>
              <a:t> 거리가 멀다 도보로 </a:t>
            </a:r>
            <a:r>
              <a:rPr lang="en-US" altLang="ko-KR" sz="1600" dirty="0" smtClean="0">
                <a:solidFill>
                  <a:schemeClr val="tx1"/>
                </a:solidFill>
              </a:rPr>
              <a:t>12</a:t>
            </a:r>
            <a:r>
              <a:rPr lang="ko-KR" altLang="en-US" sz="16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600" dirty="0" smtClean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95571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67000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60% 43000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3314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481" y="779037"/>
            <a:ext cx="4515519" cy="352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031" y="776574"/>
            <a:ext cx="4220845" cy="391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031" y="4616450"/>
            <a:ext cx="4381500" cy="117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469" y="2933700"/>
            <a:ext cx="3529012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양수민\OneDrive\바탕 화면\KakaoTalk_20230923_115832539_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975" y="219621"/>
            <a:ext cx="1630442" cy="217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C:\Users\양수민\OneDrive\바탕 화면\KakaoTalk_20230923_115832539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814" y="674936"/>
            <a:ext cx="1389175" cy="185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C:\Users\양수민\OneDrive\바탕 화면\KakaoTalk_20230923_115832539_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54" y="1204982"/>
            <a:ext cx="1509034" cy="20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147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천호 태영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163955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34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동신중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68.1%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4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400" dirty="0" smtClean="0">
                <a:solidFill>
                  <a:schemeClr val="tx1"/>
                </a:solidFill>
              </a:rPr>
              <a:t>80%</a:t>
            </a:r>
            <a:r>
              <a:rPr lang="ko-KR" altLang="en-US" sz="1400" dirty="0" smtClean="0">
                <a:solidFill>
                  <a:schemeClr val="tx1"/>
                </a:solidFill>
              </a:rPr>
              <a:t>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>
                <a:solidFill>
                  <a:schemeClr val="tx1"/>
                </a:solidFill>
              </a:rPr>
              <a:t>더블역세둰</a:t>
            </a:r>
            <a:r>
              <a:rPr lang="ko-KR" altLang="en-US" sz="1400" dirty="0">
                <a:solidFill>
                  <a:schemeClr val="tx1"/>
                </a:solidFill>
              </a:rPr>
              <a:t> 좋지만 </a:t>
            </a:r>
            <a:r>
              <a:rPr lang="ko-KR" altLang="en-US" sz="1400" dirty="0" err="1">
                <a:solidFill>
                  <a:schemeClr val="tx1"/>
                </a:solidFill>
              </a:rPr>
              <a:t>천동초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</a:rPr>
              <a:t>매우멀다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15</a:t>
            </a:r>
            <a:r>
              <a:rPr lang="ko-KR" altLang="en-US" sz="1400" dirty="0" err="1">
                <a:solidFill>
                  <a:schemeClr val="tx1"/>
                </a:solidFill>
              </a:rPr>
              <a:t>분정도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</a:rPr>
              <a:t>걸릴듯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대형평수도잇음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400" dirty="0" err="1" smtClean="0">
                <a:solidFill>
                  <a:schemeClr val="tx1"/>
                </a:solidFill>
              </a:rPr>
              <a:t>천호역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9</a:t>
            </a:r>
            <a:r>
              <a:rPr lang="ko-KR" altLang="en-US" sz="14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강동역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8</a:t>
            </a:r>
            <a:r>
              <a:rPr lang="ko-KR" altLang="en-US" sz="1400" dirty="0" smtClean="0">
                <a:solidFill>
                  <a:schemeClr val="tx1"/>
                </a:solidFill>
              </a:rPr>
              <a:t>분이다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지하철 갈 시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천호역으로</a:t>
            </a:r>
            <a:r>
              <a:rPr lang="ko-KR" altLang="en-US" sz="1400" dirty="0" smtClean="0">
                <a:solidFill>
                  <a:schemeClr val="tx1"/>
                </a:solidFill>
              </a:rPr>
              <a:t> 대부분 갈 듯하다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천호 상권과 매우 가깝다는 장점이 있다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학군 학원가로는 없다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천동초랑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15</a:t>
            </a:r>
            <a:r>
              <a:rPr lang="ko-KR" altLang="en-US" sz="14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매우 멀다</a:t>
            </a:r>
            <a:r>
              <a:rPr lang="en-US" altLang="ko-KR" sz="1400" dirty="0" smtClean="0">
                <a:solidFill>
                  <a:schemeClr val="tx1"/>
                </a:solidFill>
              </a:rPr>
              <a:t>…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동신중학교</a:t>
            </a:r>
            <a:r>
              <a:rPr lang="ko-KR" altLang="en-US" sz="1400" dirty="0" smtClean="0">
                <a:solidFill>
                  <a:schemeClr val="tx1"/>
                </a:solidFill>
              </a:rPr>
              <a:t>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8</a:t>
            </a:r>
            <a:r>
              <a:rPr lang="ko-KR" altLang="en-US" sz="1400" dirty="0" smtClean="0">
                <a:solidFill>
                  <a:schemeClr val="tx1"/>
                </a:solidFill>
              </a:rPr>
              <a:t>분 걸린다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갭 가격 </a:t>
            </a:r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smtClean="0">
                <a:solidFill>
                  <a:schemeClr val="tx1"/>
                </a:solidFill>
              </a:rPr>
              <a:t>억</a:t>
            </a:r>
            <a:r>
              <a:rPr lang="en-US" altLang="ko-KR" sz="1400" dirty="0" smtClean="0">
                <a:solidFill>
                  <a:schemeClr val="tx1"/>
                </a:solidFill>
              </a:rPr>
              <a:t>5</a:t>
            </a:r>
            <a:r>
              <a:rPr lang="ko-KR" altLang="en-US" sz="1400" dirty="0" smtClean="0">
                <a:solidFill>
                  <a:schemeClr val="tx1"/>
                </a:solidFill>
              </a:rPr>
              <a:t>천 적다</a:t>
            </a:r>
            <a:r>
              <a:rPr lang="en-US" altLang="ko-KR" sz="1400" dirty="0" smtClean="0">
                <a:solidFill>
                  <a:schemeClr val="tx1"/>
                </a:solidFill>
              </a:rPr>
              <a:t>… </a:t>
            </a:r>
            <a:r>
              <a:rPr lang="ko-KR" altLang="en-US" sz="1400" dirty="0" smtClean="0">
                <a:solidFill>
                  <a:schemeClr val="tx1"/>
                </a:solidFill>
              </a:rPr>
              <a:t>호가 더 떨어지면 매수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고려해볼만하다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천호상권이 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가깝다는게</a:t>
            </a:r>
            <a:r>
              <a:rPr lang="ko-KR" altLang="en-US" sz="1400" dirty="0" smtClean="0">
                <a:solidFill>
                  <a:schemeClr val="tx1"/>
                </a:solidFill>
              </a:rPr>
              <a:t> 매우 좋다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학부모 수요 없을 것이고</a:t>
            </a:r>
            <a:r>
              <a:rPr lang="en-US" altLang="ko-KR" sz="1400" dirty="0" smtClean="0">
                <a:solidFill>
                  <a:schemeClr val="tx1"/>
                </a:solidFill>
              </a:rPr>
              <a:t>,. </a:t>
            </a:r>
            <a:r>
              <a:rPr lang="ko-KR" altLang="en-US" sz="1400" dirty="0" smtClean="0">
                <a:solidFill>
                  <a:schemeClr val="tx1"/>
                </a:solidFill>
              </a:rPr>
              <a:t>젊은 신혼부부는 오피스텔로 전세할 것 같다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39290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58% 35000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4338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280" y="681287"/>
            <a:ext cx="4490720" cy="359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79" y="779038"/>
            <a:ext cx="4100512" cy="367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양수민\OneDrive\바탕 화면\캡처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093" y="4456113"/>
            <a:ext cx="4313237" cy="126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538" y="2933700"/>
            <a:ext cx="3414712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양수민\OneDrive\바탕 화면\KakaoTalk_20230923_115843333_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791" y="1026094"/>
            <a:ext cx="1569085" cy="20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양수민\OneDrive\바탕 화면\KakaoTalk_20230923_115843333_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727498"/>
            <a:ext cx="1417558" cy="189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C:\Users\양수민\OneDrive\바탕 화면\KakaoTalk_20230923_115843333_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893" y="-259894"/>
            <a:ext cx="1726883" cy="129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906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4. </a:t>
            </a:r>
            <a:r>
              <a:rPr lang="ko-KR" altLang="en-US" sz="2400" b="1" dirty="0">
                <a:solidFill>
                  <a:schemeClr val="bg1"/>
                </a:solidFill>
              </a:rPr>
              <a:t>단지 분석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FDCB7F-CFF6-554A-61D4-978F9C2ACD91}"/>
              </a:ext>
            </a:extLst>
          </p:cNvPr>
          <p:cNvSpPr txBox="1"/>
          <p:nvPr/>
        </p:nvSpPr>
        <p:spPr>
          <a:xfrm>
            <a:off x="2066849" y="219621"/>
            <a:ext cx="29857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동아하이빌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59117"/>
              </p:ext>
            </p:extLst>
          </p:nvPr>
        </p:nvGraphicFramePr>
        <p:xfrm>
          <a:off x="7437215" y="-16516"/>
          <a:ext cx="4621174" cy="6978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505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5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99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환경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2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A 43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번환승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천호중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65.7%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4FC3DD2F-BBBE-FB7F-9794-3EE5BF313FC1}"/>
              </a:ext>
            </a:extLst>
          </p:cNvPr>
          <p:cNvSpPr/>
          <p:nvPr/>
        </p:nvSpPr>
        <p:spPr>
          <a:xfrm>
            <a:off x="7614138" y="4181171"/>
            <a:ext cx="4444251" cy="2654339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 smtClean="0">
                <a:solidFill>
                  <a:schemeClr val="tx1"/>
                </a:solidFill>
              </a:rPr>
              <a:t>전고점</a:t>
            </a:r>
            <a:r>
              <a:rPr lang="ko-KR" altLang="en-US" sz="16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600" dirty="0" smtClean="0">
                <a:solidFill>
                  <a:schemeClr val="tx1"/>
                </a:solidFill>
              </a:rPr>
              <a:t>88%</a:t>
            </a:r>
            <a:r>
              <a:rPr lang="ko-KR" altLang="en-US" sz="1600" dirty="0" smtClean="0">
                <a:solidFill>
                  <a:schemeClr val="tx1"/>
                </a:solidFill>
              </a:rPr>
              <a:t>이다</a:t>
            </a:r>
            <a:r>
              <a:rPr lang="en-US" altLang="ko-KR" sz="1600" dirty="0" smtClean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rgbClr val="C00000"/>
                </a:solidFill>
              </a:rPr>
              <a:t>구도심 사이로 </a:t>
            </a:r>
            <a:r>
              <a:rPr lang="ko-KR" altLang="en-US" sz="1600" dirty="0" err="1">
                <a:solidFill>
                  <a:srgbClr val="C00000"/>
                </a:solidFill>
              </a:rPr>
              <a:t>와야함</a:t>
            </a:r>
            <a:r>
              <a:rPr lang="ko-KR" altLang="en-US" sz="1600" dirty="0">
                <a:solidFill>
                  <a:srgbClr val="C00000"/>
                </a:solidFill>
              </a:rPr>
              <a:t> 노인들 많음 역이랑 다 멀다 천일초랑 가까움 </a:t>
            </a:r>
            <a:r>
              <a:rPr lang="en-US" altLang="ko-KR" sz="1600" dirty="0">
                <a:solidFill>
                  <a:srgbClr val="C00000"/>
                </a:solidFill>
              </a:rPr>
              <a:t>2000</a:t>
            </a:r>
            <a:r>
              <a:rPr lang="ko-KR" altLang="en-US" sz="1600" dirty="0" err="1">
                <a:solidFill>
                  <a:srgbClr val="C00000"/>
                </a:solidFill>
              </a:rPr>
              <a:t>년식이지만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err="1">
                <a:solidFill>
                  <a:srgbClr val="C00000"/>
                </a:solidFill>
              </a:rPr>
              <a:t>낡아보임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</a:rPr>
              <a:t>오르막임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제일가까운역이</a:t>
            </a:r>
            <a:r>
              <a:rPr lang="ko-KR" altLang="en-US" sz="1600" dirty="0" smtClean="0">
                <a:solidFill>
                  <a:srgbClr val="C00000"/>
                </a:solidFill>
              </a:rPr>
              <a:t>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암사역으로</a:t>
            </a:r>
            <a:r>
              <a:rPr lang="ko-KR" altLang="en-US" sz="1600" dirty="0" smtClean="0">
                <a:solidFill>
                  <a:srgbClr val="C00000"/>
                </a:solidFill>
              </a:rPr>
              <a:t> 도보 </a:t>
            </a:r>
            <a:r>
              <a:rPr lang="en-US" altLang="ko-KR" sz="1600" dirty="0" smtClean="0">
                <a:solidFill>
                  <a:srgbClr val="C00000"/>
                </a:solidFill>
              </a:rPr>
              <a:t>16</a:t>
            </a:r>
            <a:r>
              <a:rPr lang="ko-KR" altLang="en-US" sz="1600" dirty="0" smtClean="0">
                <a:solidFill>
                  <a:srgbClr val="C0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역이랑 매우 멀다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 </a:t>
            </a:r>
            <a:r>
              <a:rPr lang="ko-KR" altLang="en-US" sz="1600" dirty="0" smtClean="0">
                <a:solidFill>
                  <a:srgbClr val="C00000"/>
                </a:solidFill>
              </a:rPr>
              <a:t>천호중 도보 </a:t>
            </a:r>
            <a:r>
              <a:rPr lang="en-US" altLang="ko-KR" sz="1600" dirty="0" smtClean="0">
                <a:solidFill>
                  <a:srgbClr val="C00000"/>
                </a:solidFill>
              </a:rPr>
              <a:t>11</a:t>
            </a:r>
            <a:r>
              <a:rPr lang="ko-KR" altLang="en-US" sz="1600" dirty="0" smtClean="0">
                <a:solidFill>
                  <a:srgbClr val="C00000"/>
                </a:solidFill>
              </a:rPr>
              <a:t>분 걸린다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천일초는 단지 바로 앞에 있다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도보 </a:t>
            </a:r>
            <a:r>
              <a:rPr lang="en-US" altLang="ko-KR" sz="1600" dirty="0" smtClean="0">
                <a:solidFill>
                  <a:srgbClr val="C00000"/>
                </a:solidFill>
              </a:rPr>
              <a:t>3</a:t>
            </a:r>
            <a:r>
              <a:rPr lang="ko-KR" altLang="en-US" sz="1600" dirty="0" smtClean="0">
                <a:solidFill>
                  <a:srgbClr val="C00000"/>
                </a:solidFill>
              </a:rPr>
              <a:t>분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절대적인 호가가 낮지만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저가치인 것 같다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호가가 더 떨어지면 싸게 살 수 있지만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호가가 더 떨어질 것 같진 않다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전고점</a:t>
            </a:r>
            <a:r>
              <a:rPr lang="ko-KR" altLang="en-US" sz="1600" dirty="0" smtClean="0">
                <a:solidFill>
                  <a:srgbClr val="C00000"/>
                </a:solidFill>
              </a:rPr>
              <a:t> 대비 떨어지지 않았다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올 초 </a:t>
            </a:r>
            <a:r>
              <a:rPr lang="en-US" altLang="ko-KR" sz="1600" dirty="0" smtClean="0">
                <a:solidFill>
                  <a:srgbClr val="C00000"/>
                </a:solidFill>
              </a:rPr>
              <a:t>5</a:t>
            </a:r>
            <a:r>
              <a:rPr lang="ko-KR" altLang="en-US" sz="1600" dirty="0" smtClean="0">
                <a:solidFill>
                  <a:srgbClr val="C00000"/>
                </a:solidFill>
              </a:rPr>
              <a:t>억</a:t>
            </a:r>
            <a:r>
              <a:rPr lang="en-US" altLang="ko-KR" sz="1600" dirty="0" smtClean="0">
                <a:solidFill>
                  <a:srgbClr val="C00000"/>
                </a:solidFill>
              </a:rPr>
              <a:t>9</a:t>
            </a:r>
            <a:r>
              <a:rPr lang="ko-KR" altLang="en-US" sz="1600" dirty="0" smtClean="0">
                <a:solidFill>
                  <a:srgbClr val="C00000"/>
                </a:solidFill>
              </a:rPr>
              <a:t>천이면 투자할만하다고 생각한다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err="1" smtClean="0">
                <a:solidFill>
                  <a:srgbClr val="C00000"/>
                </a:solidFill>
              </a:rPr>
              <a:t>떡하니</a:t>
            </a:r>
            <a:r>
              <a:rPr lang="ko-KR" altLang="en-US" sz="1600" dirty="0" smtClean="0">
                <a:solidFill>
                  <a:srgbClr val="C00000"/>
                </a:solidFill>
              </a:rPr>
              <a:t> 혼자 아파트로 있다</a:t>
            </a:r>
            <a:r>
              <a:rPr lang="en-US" altLang="ko-KR" sz="1600" dirty="0" smtClean="0">
                <a:solidFill>
                  <a:srgbClr val="C00000"/>
                </a:solidFill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</a:rPr>
              <a:t>주변에 아무것도 없다</a:t>
            </a:r>
            <a:r>
              <a:rPr lang="en-US" altLang="ko-KR" sz="1600" dirty="0" smtClean="0">
                <a:solidFill>
                  <a:srgbClr val="C00000"/>
                </a:solidFill>
              </a:rPr>
              <a:t>.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EDB84B64-F55D-2A2A-FC7A-F72DDFAB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852098"/>
              </p:ext>
            </p:extLst>
          </p:nvPr>
        </p:nvGraphicFramePr>
        <p:xfrm>
          <a:off x="65821" y="5765234"/>
          <a:ext cx="3559747" cy="11130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9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2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호가매매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(26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호가전세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갭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가격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69000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45000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65% 24000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5362" name="Picture 2" descr="C:\Users\양수민\OneDrive\바탕 화면\캡처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8" y="696119"/>
            <a:ext cx="4577862" cy="348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양수민\OneDrive\바탕 화면\캡처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19" y="776573"/>
            <a:ext cx="4063354" cy="381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양수민\OneDrive\바탕 화면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040" y="4595813"/>
            <a:ext cx="4359275" cy="117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양수민\OneDrive\바탕 화면\캡처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25" y="2887662"/>
            <a:ext cx="3490913" cy="397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양수민\OneDrive\바탕 화면\KakaoTalk_20230923_122348673_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44" y="7627"/>
            <a:ext cx="1032737" cy="137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양수민\OneDrive\바탕 화면\KakaoTalk_20230923_122348673_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25" y="696118"/>
            <a:ext cx="1143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양수민\OneDrive\바탕 화면\KakaoTalk_20230923_122348673_0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225" y="128952"/>
            <a:ext cx="971431" cy="129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5" name="Picture 15" descr="C:\Users\양수민\OneDrive\바탕 화면\KakaoTalk_20230923_122348673_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99785" flipV="1">
            <a:off x="5601050" y="1584777"/>
            <a:ext cx="1705097" cy="128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7767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CB9F9AEC-2353-73FC-2CB9-D22201D2DD55}"/>
              </a:ext>
            </a:extLst>
          </p:cNvPr>
          <p:cNvSpPr/>
          <p:nvPr/>
        </p:nvSpPr>
        <p:spPr>
          <a:xfrm>
            <a:off x="1" y="844012"/>
            <a:ext cx="3013788" cy="42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투자 기준 점검 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F2EF6144-94CF-3CA7-54B9-13BC57933ADB}"/>
              </a:ext>
            </a:extLst>
          </p:cNvPr>
          <p:cNvGraphicFramePr>
            <a:graphicFrameLocks noGrp="1"/>
          </p:cNvGraphicFramePr>
          <p:nvPr/>
        </p:nvGraphicFramePr>
        <p:xfrm>
          <a:off x="1699379" y="1383534"/>
          <a:ext cx="8983133" cy="473500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4891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1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5726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89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1" u="none" strike="noStrike" dirty="0">
                          <a:effectLst/>
                          <a:latin typeface="+mj-lt"/>
                        </a:rPr>
                        <a:t>투자기준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내용</a:t>
                      </a: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1" u="none" strike="noStrike" dirty="0">
                          <a:effectLst/>
                          <a:latin typeface="+mj-lt"/>
                        </a:rPr>
                        <a:t>세부내용</a:t>
                      </a:r>
                      <a:r>
                        <a:rPr lang="en-US" altLang="ko-KR" sz="1800" b="1" u="none" strike="noStrike" dirty="0"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b="1" u="none" strike="noStrike" dirty="0">
                          <a:effectLst/>
                          <a:latin typeface="+mj-lt"/>
                        </a:rPr>
                        <a:t>가이드라인</a:t>
                      </a:r>
                      <a:r>
                        <a:rPr lang="en-US" altLang="ko-KR" sz="1800" b="1" u="none" strike="noStrike" dirty="0">
                          <a:effectLst/>
                          <a:latin typeface="+mj-lt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67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latin typeface="+mj-lt"/>
                        </a:rPr>
                        <a:t>저평가</a:t>
                      </a:r>
                      <a:endParaRPr lang="en-US" altLang="ko-KR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비교평가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비슷한 입지와 비교해 가격이 </a:t>
                      </a:r>
                      <a:r>
                        <a:rPr lang="ko-KR" altLang="en-US" sz="1800" u="none" strike="noStrike" dirty="0" err="1">
                          <a:effectLst/>
                          <a:latin typeface="+mj-lt"/>
                        </a:rPr>
                        <a:t>싼가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854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환금성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수시 매도 가능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500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세대 이상 아파트인가</a:t>
                      </a:r>
                      <a:endParaRPr lang="ko-KR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19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저층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800" u="none" strike="noStrike" dirty="0" err="1">
                          <a:effectLst/>
                          <a:latin typeface="+mj-lt"/>
                        </a:rPr>
                        <a:t>탑층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 제외</a:t>
                      </a:r>
                      <a:endParaRPr lang="ko-KR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71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수익률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목표수익률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투자금 대비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200% 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수익률인가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  </a:t>
                      </a:r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23600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원금보존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>
                          <a:effectLst/>
                          <a:latin typeface="+mj-lt"/>
                        </a:rPr>
                        <a:t>전세가율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전세가율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80% 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이상 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단지별 상이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19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투자금</a:t>
                      </a: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천 만원 이하 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개인별 상이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772019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latin typeface="+mj-lt"/>
                        </a:rPr>
                        <a:t>리스크</a:t>
                      </a:r>
                      <a:endParaRPr lang="en-US" altLang="ko-KR" sz="18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역전세 대비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전세 만기 시점 공급이 적정 수준인가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?</a:t>
                      </a: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 </a:t>
                      </a:r>
                      <a:endParaRPr lang="en-US" altLang="ko-KR" sz="1800" u="none" strike="noStrike" dirty="0">
                        <a:effectLst/>
                        <a:latin typeface="+mj-lt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초과라면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역전세 발생시 대비가 가능한가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?)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2881203255"/>
                  </a:ext>
                </a:extLst>
              </a:tr>
              <a:tr h="430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잔금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800" u="none" strike="noStrike" dirty="0">
                          <a:effectLst/>
                          <a:latin typeface="+mj-lt"/>
                        </a:rPr>
                        <a:t>매매 잔금까지 대비가능한가</a:t>
                      </a:r>
                      <a:r>
                        <a:rPr lang="en-US" altLang="ko-KR" sz="1800" u="none" strike="noStrike" dirty="0">
                          <a:effectLst/>
                          <a:latin typeface="+mj-lt"/>
                        </a:rPr>
                        <a:t>? </a:t>
                      </a:r>
                      <a:endParaRPr lang="en-US" altLang="ko-KR" sz="18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11363" marR="11363" marT="11363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DB2FD822-5D1E-491C-AC1B-449EDDA73BA4}"/>
              </a:ext>
            </a:extLst>
          </p:cNvPr>
          <p:cNvSpPr/>
          <p:nvPr/>
        </p:nvSpPr>
        <p:spPr>
          <a:xfrm>
            <a:off x="1699379" y="1383534"/>
            <a:ext cx="3404462" cy="4681987"/>
          </a:xfrm>
          <a:prstGeom prst="rect">
            <a:avLst/>
          </a:prstGeom>
          <a:solidFill>
            <a:srgbClr val="C00000">
              <a:alpha val="20000"/>
            </a:srgb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0A77B489-4C31-BD0B-D1DB-33203442318C}"/>
              </a:ext>
            </a:extLst>
          </p:cNvPr>
          <p:cNvSpPr/>
          <p:nvPr/>
        </p:nvSpPr>
        <p:spPr>
          <a:xfrm>
            <a:off x="5103842" y="1383534"/>
            <a:ext cx="5578669" cy="4681987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7BA131C5-57B9-EA69-19DC-F9EA7F13A509}"/>
              </a:ext>
            </a:extLst>
          </p:cNvPr>
          <p:cNvSpPr/>
          <p:nvPr/>
        </p:nvSpPr>
        <p:spPr>
          <a:xfrm>
            <a:off x="5131832" y="6065521"/>
            <a:ext cx="5578669" cy="7924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기준을 지키기 위해 하는 세부 내용</a:t>
            </a:r>
            <a:endParaRPr lang="en-US" altLang="ko-KR" sz="2400" b="1" dirty="0"/>
          </a:p>
          <a:p>
            <a:pPr algn="ctr"/>
            <a:r>
              <a:rPr lang="ko-KR" altLang="en-US" sz="2400" b="1" dirty="0"/>
              <a:t>지역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상황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사람마다 다를 수 있음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1DEB67F-946C-FBD2-7C99-35D95DD82346}"/>
              </a:ext>
            </a:extLst>
          </p:cNvPr>
          <p:cNvSpPr/>
          <p:nvPr/>
        </p:nvSpPr>
        <p:spPr>
          <a:xfrm>
            <a:off x="1671390" y="6074852"/>
            <a:ext cx="3441781" cy="4246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변하지 않는 투자 기준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9C3364B6-B340-9150-B667-9E9FD0897381}"/>
              </a:ext>
            </a:extLst>
          </p:cNvPr>
          <p:cNvSpPr/>
          <p:nvPr/>
        </p:nvSpPr>
        <p:spPr>
          <a:xfrm>
            <a:off x="3135087" y="31671"/>
            <a:ext cx="9056912" cy="126865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>
                <a:solidFill>
                  <a:schemeClr val="tx1"/>
                </a:solidFill>
              </a:rPr>
              <a:t>인사이트 ✅ </a:t>
            </a:r>
            <a:r>
              <a:rPr lang="ko-KR" altLang="en-US" sz="1600" dirty="0">
                <a:solidFill>
                  <a:schemeClr val="tx1"/>
                </a:solidFill>
              </a:rPr>
              <a:t>변하지 않는 투자 기준은 저평가 되었는가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환금성이 좋은가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목표 수익률에 도달할 수 있는가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원금 보존이 가능한가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리스크 대비가 되는가</a:t>
            </a:r>
            <a:r>
              <a:rPr lang="en-US" altLang="ko-KR" sz="1600" dirty="0">
                <a:solidFill>
                  <a:schemeClr val="tx1"/>
                </a:solidFill>
              </a:rPr>
              <a:t>? </a:t>
            </a:r>
            <a:r>
              <a:rPr lang="ko-KR" altLang="en-US" sz="1600" dirty="0">
                <a:solidFill>
                  <a:schemeClr val="tx1"/>
                </a:solidFill>
              </a:rPr>
              <a:t>이렇게 다섯 가지 입니다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몇 세대인지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전세가율 몇 퍼센트가 적정한지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투자금은 얼마가 적정한지 등 기준을 지키기 위한 세부내용은 지역</a:t>
            </a:r>
            <a:r>
              <a:rPr lang="en-US" altLang="ko-KR" sz="1600" dirty="0">
                <a:solidFill>
                  <a:schemeClr val="tx1"/>
                </a:solidFill>
              </a:rPr>
              <a:t>/</a:t>
            </a:r>
            <a:r>
              <a:rPr lang="ko-KR" altLang="en-US" sz="1600" dirty="0">
                <a:solidFill>
                  <a:schemeClr val="tx1"/>
                </a:solidFill>
              </a:rPr>
              <a:t>상황</a:t>
            </a:r>
            <a:r>
              <a:rPr lang="en-US" altLang="ko-KR" sz="1600" dirty="0">
                <a:solidFill>
                  <a:schemeClr val="tx1"/>
                </a:solidFill>
              </a:rPr>
              <a:t>/</a:t>
            </a:r>
            <a:r>
              <a:rPr lang="ko-KR" altLang="en-US" sz="1600" dirty="0">
                <a:solidFill>
                  <a:schemeClr val="tx1"/>
                </a:solidFill>
              </a:rPr>
              <a:t>사람마다 다를 수 있어요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나의 투자기준을 써보고 지키는 것이 결국 가장 중요합니다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  <a:r>
              <a:rPr lang="ko-KR" altLang="en-US" sz="1600" dirty="0">
                <a:solidFill>
                  <a:schemeClr val="tx1"/>
                </a:solidFill>
              </a:rPr>
              <a:t>임장보고서를 쓸 때마다 반복해서 기준을 돌아보고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세부 내용을 나에게 맞게 써보세요</a:t>
            </a:r>
            <a:r>
              <a:rPr lang="en-US" altLang="ko-KR" sz="1600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411866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4C096729-93CF-2A67-169A-D6C5783AE923}"/>
              </a:ext>
            </a:extLst>
          </p:cNvPr>
          <p:cNvSpPr/>
          <p:nvPr/>
        </p:nvSpPr>
        <p:spPr>
          <a:xfrm>
            <a:off x="0" y="959813"/>
            <a:ext cx="2453951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입지분석표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EDCEE777-7D50-56DD-F70F-41D1AE08511D}"/>
              </a:ext>
            </a:extLst>
          </p:cNvPr>
          <p:cNvSpPr/>
          <p:nvPr/>
        </p:nvSpPr>
        <p:spPr>
          <a:xfrm>
            <a:off x="4856480" y="1588812"/>
            <a:ext cx="6793721" cy="1999725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주차에 작성한 입지 분석을 토대로 입지 분석표를 한 페이지로 정리해보세요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이 장표만 캡처해서 모아둬도 나중에 입지를 복습하기 좋답니다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나중에 서울 다른 구 임장보고서를 작성하게 된다면 요 옆에 추가로 입지 분석 등급을 넣어보면 한 눈에 들어오고 좋겠죠</a:t>
            </a:r>
            <a:r>
              <a:rPr lang="en-US" altLang="ko-KR" dirty="0">
                <a:solidFill>
                  <a:schemeClr val="tx1"/>
                </a:solidFill>
              </a:rPr>
              <a:t>? </a:t>
            </a:r>
            <a:r>
              <a:rPr lang="ko-KR" altLang="en-US" dirty="0">
                <a:solidFill>
                  <a:schemeClr val="tx1"/>
                </a:solidFill>
              </a:rPr>
              <a:t>저는 보통 좋은 입지 순서대로 왼쪽부터 오른쪽으로 세워보는 편이에요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 </a:t>
            </a:r>
            <a:r>
              <a:rPr lang="ko-KR" altLang="en-US" dirty="0">
                <a:solidFill>
                  <a:schemeClr val="tx1"/>
                </a:solidFill>
                <a:sym typeface="Wingdings" panose="05000000000000000000" pitchFamily="2" charset="2"/>
              </a:rPr>
              <a:t>비슷한 입지라면 교통을 가장 우선순위에 두고 고려합니다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. </a:t>
            </a:r>
            <a:endParaRPr lang="en-US" altLang="ko-KR" dirty="0">
              <a:solidFill>
                <a:schemeClr val="tx1"/>
              </a:solidFill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xmlns="" id="{D703A55B-DE66-A7E5-973E-21F8F0930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725430"/>
              </p:ext>
            </p:extLst>
          </p:nvPr>
        </p:nvGraphicFramePr>
        <p:xfrm>
          <a:off x="853044" y="1588813"/>
          <a:ext cx="3718957" cy="474960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91576">
                  <a:extLst>
                    <a:ext uri="{9D8B030D-6E8A-4147-A177-3AD203B41FA5}">
                      <a16:colId xmlns:a16="http://schemas.microsoft.com/office/drawing/2014/main" xmlns="" val="3483751351"/>
                    </a:ext>
                  </a:extLst>
                </a:gridCol>
                <a:gridCol w="2127381">
                  <a:extLst>
                    <a:ext uri="{9D8B030D-6E8A-4147-A177-3AD203B41FA5}">
                      <a16:colId xmlns:a16="http://schemas.microsoft.com/office/drawing/2014/main" xmlns="" val="2200675535"/>
                    </a:ext>
                  </a:extLst>
                </a:gridCol>
              </a:tblGrid>
              <a:tr h="392867">
                <a:tc>
                  <a:txBody>
                    <a:bodyPr/>
                    <a:lstStyle/>
                    <a:p>
                      <a:r>
                        <a:rPr lang="ko-KR" altLang="en-US" sz="2000" dirty="0">
                          <a:latin typeface="+mj-lt"/>
                        </a:rPr>
                        <a:t> 지역</a:t>
                      </a: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구로구</a:t>
                      </a: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8840791"/>
                  </a:ext>
                </a:extLst>
              </a:tr>
              <a:tr h="723941"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2000" b="1" dirty="0">
                          <a:latin typeface="+mj-lt"/>
                        </a:rPr>
                        <a:t>직장</a:t>
                      </a:r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22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0102524"/>
                  </a:ext>
                </a:extLst>
              </a:tr>
              <a:tr h="761995"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+mj-lt"/>
                        </a:rPr>
                        <a:t>교통</a:t>
                      </a:r>
                      <a:endParaRPr lang="en-US" altLang="ko-KR" sz="2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신도림 </a:t>
                      </a:r>
                      <a:endParaRPr lang="en-US" altLang="ko-KR" sz="14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기준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6827116"/>
                  </a:ext>
                </a:extLst>
              </a:tr>
              <a:tr h="836136"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>
                          <a:latin typeface="+mj-lt"/>
                        </a:rPr>
                        <a:t>학군</a:t>
                      </a:r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ko-KR" sz="1200" b="1" dirty="0"/>
                        <a:t>         </a:t>
                      </a:r>
                      <a:r>
                        <a:rPr kumimoji="1" lang="en-US" altLang="ko-KR" sz="1400" b="1" dirty="0"/>
                        <a:t> 90%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↑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ko-KR" altLang="en-US" sz="1400" b="1" dirty="0"/>
                        <a:t> </a:t>
                      </a:r>
                      <a:endParaRPr kumimoji="1" lang="en-US" altLang="ko-KR" sz="1200" b="1" dirty="0"/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9965543"/>
                  </a:ext>
                </a:extLst>
              </a:tr>
              <a:tr h="964248"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>
                          <a:latin typeface="+mj-lt"/>
                        </a:rPr>
                        <a:t>환경</a:t>
                      </a:r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백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lvl="1"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마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5333145"/>
                  </a:ext>
                </a:extLst>
              </a:tr>
              <a:tr h="1067046">
                <a:tc>
                  <a:txBody>
                    <a:bodyPr/>
                    <a:lstStyle/>
                    <a:p>
                      <a:pPr lvl="1" algn="ctr" latinLnBrk="1"/>
                      <a:endParaRPr lang="en-US" altLang="ko-KR" sz="2000" b="1" dirty="0">
                        <a:latin typeface="+mj-lt"/>
                      </a:endParaRPr>
                    </a:p>
                    <a:p>
                      <a:pPr lvl="1" algn="ctr" latinLnBrk="1"/>
                      <a:r>
                        <a:rPr lang="ko-KR" altLang="en-US" sz="2000" b="1" dirty="0">
                          <a:latin typeface="+mj-lt"/>
                        </a:rPr>
                        <a:t>공급</a:t>
                      </a:r>
                      <a:endParaRPr lang="en-US" altLang="ko-KR" sz="2000" b="1" dirty="0">
                        <a:latin typeface="+mj-lt"/>
                      </a:endParaRPr>
                    </a:p>
                    <a:p>
                      <a:pPr lvl="1" algn="ctr" latinLnBrk="1"/>
                      <a:endParaRPr lang="en-US" altLang="ko-KR" sz="2000" b="1" dirty="0">
                        <a:latin typeface="+mj-lt"/>
                      </a:endParaRPr>
                    </a:p>
                  </a:txBody>
                  <a:tcPr marL="0" marR="32400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없음</a:t>
                      </a:r>
                      <a:endParaRPr lang="en-US" altLang="ko-K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3782434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2FB95CCF-B2F5-F622-35EA-289FB42F9CB3}"/>
              </a:ext>
            </a:extLst>
          </p:cNvPr>
          <p:cNvSpPr/>
          <p:nvPr/>
        </p:nvSpPr>
        <p:spPr>
          <a:xfrm>
            <a:off x="2873118" y="2049193"/>
            <a:ext cx="330741" cy="59000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C15C3E9A-746B-4761-A33F-260AC58DF237}"/>
              </a:ext>
            </a:extLst>
          </p:cNvPr>
          <p:cNvSpPr/>
          <p:nvPr/>
        </p:nvSpPr>
        <p:spPr>
          <a:xfrm>
            <a:off x="2873118" y="2809690"/>
            <a:ext cx="330741" cy="590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</a:t>
            </a:r>
            <a:endParaRPr lang="ko-KR" altLang="en-US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2FAF8A1B-7B19-30AC-5AE0-BBAF1565AA78}"/>
              </a:ext>
            </a:extLst>
          </p:cNvPr>
          <p:cNvSpPr/>
          <p:nvPr/>
        </p:nvSpPr>
        <p:spPr>
          <a:xfrm>
            <a:off x="2866416" y="3588537"/>
            <a:ext cx="330741" cy="590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F5FF823F-AE4C-2646-0680-48E7D34CEF3C}"/>
              </a:ext>
            </a:extLst>
          </p:cNvPr>
          <p:cNvSpPr/>
          <p:nvPr/>
        </p:nvSpPr>
        <p:spPr>
          <a:xfrm>
            <a:off x="2873118" y="4484674"/>
            <a:ext cx="330741" cy="59000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9C23BB66-4842-1256-1C63-9DC940D4EB54}"/>
              </a:ext>
            </a:extLst>
          </p:cNvPr>
          <p:cNvSpPr/>
          <p:nvPr/>
        </p:nvSpPr>
        <p:spPr>
          <a:xfrm>
            <a:off x="2866415" y="5521268"/>
            <a:ext cx="330741" cy="590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87533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xmlns="" id="{3E9ABC2D-FD1C-F540-15EB-F0FED455A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1" y="1057983"/>
            <a:ext cx="8915400" cy="576072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5. </a:t>
            </a:r>
            <a:r>
              <a:rPr lang="ko-KR" altLang="en-US" sz="2400" b="1" dirty="0">
                <a:solidFill>
                  <a:schemeClr val="bg1"/>
                </a:solidFill>
              </a:rPr>
              <a:t>결론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xmlns="" id="{CE82E83C-1C56-FFB3-3DEF-7A4CD460AFAE}"/>
              </a:ext>
            </a:extLst>
          </p:cNvPr>
          <p:cNvSpPr/>
          <p:nvPr/>
        </p:nvSpPr>
        <p:spPr>
          <a:xfrm>
            <a:off x="6067673" y="1311701"/>
            <a:ext cx="1299764" cy="1232896"/>
          </a:xfrm>
          <a:prstGeom prst="ellipse">
            <a:avLst/>
          </a:prstGeom>
          <a:solidFill>
            <a:srgbClr val="C0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solidFill>
                  <a:schemeClr val="bg1"/>
                </a:solidFill>
              </a:rPr>
              <a:t>신도림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9A894326-7D7C-0EA6-FC0D-776C3D2D5DAB}"/>
              </a:ext>
            </a:extLst>
          </p:cNvPr>
          <p:cNvSpPr/>
          <p:nvPr/>
        </p:nvSpPr>
        <p:spPr>
          <a:xfrm>
            <a:off x="6596583" y="2318127"/>
            <a:ext cx="872209" cy="30777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>
                <a:solidFill>
                  <a:schemeClr val="bg1"/>
                </a:solidFill>
              </a:rPr>
              <a:t>디큐브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B885283C-DCA2-8F9D-6AD7-0B782B719098}"/>
              </a:ext>
            </a:extLst>
          </p:cNvPr>
          <p:cNvSpPr/>
          <p:nvPr/>
        </p:nvSpPr>
        <p:spPr>
          <a:xfrm>
            <a:off x="6199655" y="1145859"/>
            <a:ext cx="1035800" cy="331683"/>
          </a:xfrm>
          <a:prstGeom prst="rect">
            <a:avLst/>
          </a:prstGeom>
          <a:solidFill>
            <a:srgbClr val="C000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순위</a:t>
            </a:r>
          </a:p>
        </p:txBody>
      </p:sp>
      <p:graphicFrame>
        <p:nvGraphicFramePr>
          <p:cNvPr id="37" name="표 48">
            <a:extLst>
              <a:ext uri="{FF2B5EF4-FFF2-40B4-BE49-F238E27FC236}">
                <a16:creationId xmlns:a16="http://schemas.microsoft.com/office/drawing/2014/main" xmlns="" id="{6E7EC240-2BF7-F7A8-D569-0FEF227E9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169790"/>
              </p:ext>
            </p:extLst>
          </p:nvPr>
        </p:nvGraphicFramePr>
        <p:xfrm>
          <a:off x="187842" y="1673807"/>
          <a:ext cx="2527136" cy="15621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40601">
                  <a:extLst>
                    <a:ext uri="{9D8B030D-6E8A-4147-A177-3AD203B41FA5}">
                      <a16:colId xmlns:a16="http://schemas.microsoft.com/office/drawing/2014/main" xmlns="" val="1297820452"/>
                    </a:ext>
                  </a:extLst>
                </a:gridCol>
                <a:gridCol w="531953">
                  <a:extLst>
                    <a:ext uri="{9D8B030D-6E8A-4147-A177-3AD203B41FA5}">
                      <a16:colId xmlns:a16="http://schemas.microsoft.com/office/drawing/2014/main" xmlns="" val="1650555641"/>
                    </a:ext>
                  </a:extLst>
                </a:gridCol>
                <a:gridCol w="1454582">
                  <a:extLst>
                    <a:ext uri="{9D8B030D-6E8A-4147-A177-3AD203B41FA5}">
                      <a16:colId xmlns:a16="http://schemas.microsoft.com/office/drawing/2014/main" xmlns="" val="3362559681"/>
                    </a:ext>
                  </a:extLst>
                </a:gridCol>
              </a:tblGrid>
              <a:tr h="310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직장</a:t>
                      </a:r>
                    </a:p>
                  </a:txBody>
                  <a:tcPr marL="68580" marR="68580" marT="34290" marB="34290">
                    <a:solidFill>
                      <a:srgbClr val="F5B52C">
                        <a:alpha val="6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A</a:t>
                      </a:r>
                      <a:endParaRPr lang="ko-KR" altLang="en-US" sz="1600" b="1" dirty="0"/>
                    </a:p>
                  </a:txBody>
                  <a:tcPr marL="68580" marR="68580" marT="34290" marB="34290">
                    <a:solidFill>
                      <a:schemeClr val="accent3">
                        <a:tint val="2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22</a:t>
                      </a:r>
                      <a:r>
                        <a:rPr lang="ko-KR" altLang="en-US" sz="1600" b="1" dirty="0"/>
                        <a:t>만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tint val="2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1692461"/>
                  </a:ext>
                </a:extLst>
              </a:tr>
              <a:tr h="310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교통</a:t>
                      </a:r>
                    </a:p>
                  </a:txBody>
                  <a:tcPr marL="68580" marR="68580" marT="34290" marB="34290">
                    <a:solidFill>
                      <a:srgbClr val="F5B52C">
                        <a:alpha val="6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S</a:t>
                      </a:r>
                      <a:endParaRPr lang="ko-KR" altLang="en-US" sz="1600" b="1" dirty="0"/>
                    </a:p>
                  </a:txBody>
                  <a:tcPr marL="68580" marR="68580" marT="34290" marB="34290">
                    <a:solidFill>
                      <a:schemeClr val="accent3">
                        <a:tint val="4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/>
                        <a:t>강남 </a:t>
                      </a:r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분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tint val="4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5020586"/>
                  </a:ext>
                </a:extLst>
              </a:tr>
              <a:tr h="310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학군</a:t>
                      </a:r>
                    </a:p>
                  </a:txBody>
                  <a:tcPr marL="68580" marR="68580" marT="34290" marB="34290">
                    <a:solidFill>
                      <a:srgbClr val="F5B52C">
                        <a:alpha val="6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C</a:t>
                      </a:r>
                      <a:endParaRPr lang="ko-KR" altLang="en-US" sz="1600" b="1" dirty="0"/>
                    </a:p>
                  </a:txBody>
                  <a:tcPr marL="68580" marR="68580" marT="34290" marB="34290">
                    <a:solidFill>
                      <a:schemeClr val="accent3">
                        <a:tint val="2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90% </a:t>
                      </a:r>
                      <a:r>
                        <a:rPr lang="ko-KR" altLang="en-US" sz="1600" b="1" dirty="0"/>
                        <a:t>이상 </a:t>
                      </a:r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곳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tint val="2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9265001"/>
                  </a:ext>
                </a:extLst>
              </a:tr>
              <a:tr h="310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환경</a:t>
                      </a:r>
                    </a:p>
                  </a:txBody>
                  <a:tcPr marL="68580" marR="68580" marT="34290" marB="34290">
                    <a:solidFill>
                      <a:srgbClr val="F5B52C">
                        <a:alpha val="6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A</a:t>
                      </a:r>
                      <a:endParaRPr lang="ko-KR" altLang="en-US" sz="1600" b="1" dirty="0"/>
                    </a:p>
                  </a:txBody>
                  <a:tcPr marL="68580" marR="68580" marT="34290" marB="34290">
                    <a:solidFill>
                      <a:schemeClr val="accent3">
                        <a:tint val="4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백화점 </a:t>
                      </a:r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곳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tint val="4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2140739"/>
                  </a:ext>
                </a:extLst>
              </a:tr>
              <a:tr h="310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공급</a:t>
                      </a:r>
                    </a:p>
                  </a:txBody>
                  <a:tcPr marL="68580" marR="68580" marT="34290" marB="34290">
                    <a:solidFill>
                      <a:srgbClr val="F5B52C">
                        <a:alpha val="6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S</a:t>
                      </a:r>
                      <a:endParaRPr lang="ko-KR" altLang="en-US" sz="1600" b="1" dirty="0"/>
                    </a:p>
                  </a:txBody>
                  <a:tcPr marL="68580" marR="68580" marT="34290" marB="34290">
                    <a:solidFill>
                      <a:schemeClr val="accent3">
                        <a:tint val="2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부족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tint val="2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4333672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8B25F30-516F-03D4-7EE7-9F6407002B4B}"/>
              </a:ext>
            </a:extLst>
          </p:cNvPr>
          <p:cNvSpPr txBox="1"/>
          <p:nvPr/>
        </p:nvSpPr>
        <p:spPr>
          <a:xfrm>
            <a:off x="2907051" y="5085629"/>
            <a:ext cx="9123482" cy="1477328"/>
          </a:xfrm>
          <a:prstGeom prst="rect">
            <a:avLst/>
          </a:prstGeom>
          <a:solidFill>
            <a:schemeClr val="bg1">
              <a:alpha val="68000"/>
            </a:schemeClr>
          </a:solidFill>
          <a:ln w="15875">
            <a:solidFill>
              <a:schemeClr val="dk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One page </a:t>
            </a:r>
            <a:r>
              <a:rPr lang="ko-KR" altLang="en-US" dirty="0">
                <a:latin typeface="+mj-lt"/>
              </a:rPr>
              <a:t>정리를 하는 이유는</a:t>
            </a:r>
            <a:r>
              <a:rPr lang="en-US" altLang="ko-KR" dirty="0">
                <a:latin typeface="+mj-lt"/>
              </a:rPr>
              <a:t> </a:t>
            </a:r>
            <a:r>
              <a:rPr lang="ko-KR" altLang="en-US" dirty="0">
                <a:latin typeface="+mj-lt"/>
              </a:rPr>
              <a:t>단순히 입지 등급표로 끝나면 지역이 입체적으로 남지 않기 때문입니다</a:t>
            </a:r>
            <a:r>
              <a:rPr lang="en-US" altLang="ko-KR" dirty="0">
                <a:latin typeface="+mj-lt"/>
              </a:rPr>
              <a:t>. </a:t>
            </a:r>
            <a:r>
              <a:rPr lang="ko-KR" altLang="en-US" dirty="0">
                <a:latin typeface="+mj-lt"/>
              </a:rPr>
              <a:t>그래서 입지 등급표와 함께 지역의 생활권 순위와 학군</a:t>
            </a:r>
            <a:r>
              <a:rPr lang="en-US" altLang="ko-KR" dirty="0">
                <a:latin typeface="+mj-lt"/>
              </a:rPr>
              <a:t>, </a:t>
            </a:r>
            <a:r>
              <a:rPr lang="ko-KR" altLang="en-US" dirty="0">
                <a:latin typeface="+mj-lt"/>
              </a:rPr>
              <a:t>환경</a:t>
            </a:r>
            <a:r>
              <a:rPr lang="en-US" altLang="ko-KR" dirty="0">
                <a:latin typeface="+mj-lt"/>
              </a:rPr>
              <a:t>, </a:t>
            </a:r>
            <a:r>
              <a:rPr lang="ko-KR" altLang="en-US" dirty="0">
                <a:latin typeface="+mj-lt"/>
              </a:rPr>
              <a:t>공급</a:t>
            </a:r>
            <a:r>
              <a:rPr lang="en-US" altLang="ko-KR" dirty="0">
                <a:latin typeface="+mj-lt"/>
              </a:rPr>
              <a:t>, </a:t>
            </a:r>
            <a:r>
              <a:rPr lang="ko-KR" altLang="en-US" dirty="0">
                <a:latin typeface="+mj-lt"/>
              </a:rPr>
              <a:t>가격 흐름 등을 한 페이지에 정리해서 마지막으로 </a:t>
            </a:r>
            <a:r>
              <a:rPr lang="ko-KR" altLang="en-US" dirty="0">
                <a:solidFill>
                  <a:srgbClr val="C00000"/>
                </a:solidFill>
                <a:latin typeface="+mj-lt"/>
              </a:rPr>
              <a:t>머리 속에 남겨보는 데 의미가 있습니다</a:t>
            </a:r>
            <a:r>
              <a:rPr lang="en-US" altLang="ko-KR" dirty="0">
                <a:solidFill>
                  <a:srgbClr val="C00000"/>
                </a:solidFill>
                <a:latin typeface="+mj-lt"/>
              </a:rPr>
              <a:t>. </a:t>
            </a:r>
            <a:r>
              <a:rPr lang="ko-KR" altLang="en-US" dirty="0">
                <a:latin typeface="+mj-lt"/>
              </a:rPr>
              <a:t>나중에 임장보고서를 복습할 때 이 장표만 보더라도 해당 지역 입지를 한 눈에 확인할 수 있겠죠</a:t>
            </a:r>
            <a:r>
              <a:rPr lang="en-US" altLang="ko-KR" dirty="0">
                <a:latin typeface="+mj-lt"/>
              </a:rPr>
              <a:t>?  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E241755C-293F-F3DD-AAE9-AA24418DEBB0}"/>
              </a:ext>
            </a:extLst>
          </p:cNvPr>
          <p:cNvSpPr/>
          <p:nvPr/>
        </p:nvSpPr>
        <p:spPr>
          <a:xfrm>
            <a:off x="0" y="864138"/>
            <a:ext cx="4113382" cy="4475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</a:t>
            </a:r>
            <a:r>
              <a:rPr lang="en-US" altLang="ko-KR" sz="2400" b="1" dirty="0"/>
              <a:t>one page </a:t>
            </a:r>
            <a:r>
              <a:rPr lang="ko-KR" altLang="en-US" sz="2400" b="1" dirty="0"/>
              <a:t>정리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왜 할까</a:t>
            </a:r>
            <a:r>
              <a:rPr lang="en-US" altLang="ko-KR" sz="2400" b="1" dirty="0"/>
              <a:t>?</a:t>
            </a:r>
            <a:endParaRPr lang="ko-KR" altLang="en-US" sz="24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C6290ECB-89FD-296B-6EF6-5F6A6E0796E9}"/>
              </a:ext>
            </a:extLst>
          </p:cNvPr>
          <p:cNvSpPr/>
          <p:nvPr/>
        </p:nvSpPr>
        <p:spPr>
          <a:xfrm>
            <a:off x="6894516" y="3657072"/>
            <a:ext cx="1299764" cy="1232896"/>
          </a:xfrm>
          <a:prstGeom prst="ellipse">
            <a:avLst/>
          </a:pr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남구로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xmlns="" id="{73712618-5460-C0AD-772E-905EFC6AE323}"/>
              </a:ext>
            </a:extLst>
          </p:cNvPr>
          <p:cNvSpPr/>
          <p:nvPr/>
        </p:nvSpPr>
        <p:spPr>
          <a:xfrm>
            <a:off x="5527566" y="3321895"/>
            <a:ext cx="1299764" cy="1232896"/>
          </a:xfrm>
          <a:prstGeom prst="ellipse">
            <a:avLst/>
          </a:prstGeom>
          <a:solidFill>
            <a:schemeClr val="bg2">
              <a:lumMod val="5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solidFill>
                  <a:schemeClr val="bg1"/>
                </a:solidFill>
              </a:rPr>
              <a:t>구로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0E90C8C4-44EA-FCD0-5785-1235BF6CB37B}"/>
              </a:ext>
            </a:extLst>
          </p:cNvPr>
          <p:cNvSpPr/>
          <p:nvPr/>
        </p:nvSpPr>
        <p:spPr>
          <a:xfrm>
            <a:off x="3688462" y="3811351"/>
            <a:ext cx="1299764" cy="1232896"/>
          </a:xfrm>
          <a:prstGeom prst="ellipse">
            <a:avLst/>
          </a:prstGeom>
          <a:solidFill>
            <a:schemeClr val="bg2">
              <a:lumMod val="5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solidFill>
                  <a:schemeClr val="bg1"/>
                </a:solidFill>
              </a:rPr>
              <a:t>개봉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C691CC7A-00F4-1B07-203C-7A1D9B4BD1A5}"/>
              </a:ext>
            </a:extLst>
          </p:cNvPr>
          <p:cNvSpPr/>
          <p:nvPr/>
        </p:nvSpPr>
        <p:spPr>
          <a:xfrm>
            <a:off x="3945725" y="2277859"/>
            <a:ext cx="1299764" cy="1232896"/>
          </a:xfrm>
          <a:prstGeom prst="ellipse">
            <a:avLst/>
          </a:prstGeom>
          <a:solidFill>
            <a:schemeClr val="bg2">
              <a:lumMod val="5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solidFill>
                  <a:schemeClr val="bg1"/>
                </a:solidFill>
              </a:rPr>
              <a:t>고척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2826C34D-8AF3-5A32-BFF4-BA4C67D99F1C}"/>
              </a:ext>
            </a:extLst>
          </p:cNvPr>
          <p:cNvSpPr/>
          <p:nvPr/>
        </p:nvSpPr>
        <p:spPr>
          <a:xfrm>
            <a:off x="1605865" y="3795337"/>
            <a:ext cx="1299764" cy="1232896"/>
          </a:xfrm>
          <a:prstGeom prst="ellipse">
            <a:avLst/>
          </a:prstGeom>
          <a:solidFill>
            <a:schemeClr val="bg2">
              <a:lumMod val="5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solidFill>
                  <a:schemeClr val="bg1"/>
                </a:solidFill>
              </a:rPr>
              <a:t>오류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ED95811A-E031-8EF2-5822-2B70A13F8A8B}"/>
              </a:ext>
            </a:extLst>
          </p:cNvPr>
          <p:cNvSpPr/>
          <p:nvPr/>
        </p:nvSpPr>
        <p:spPr>
          <a:xfrm>
            <a:off x="1499742" y="5204083"/>
            <a:ext cx="1299764" cy="1232896"/>
          </a:xfrm>
          <a:prstGeom prst="ellipse">
            <a:avLst/>
          </a:prstGeom>
          <a:solidFill>
            <a:schemeClr val="bg2">
              <a:lumMod val="5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solidFill>
                  <a:schemeClr val="bg1"/>
                </a:solidFill>
              </a:rPr>
              <a:t>천왕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xmlns="" id="{307BA4AB-0FA6-A262-9671-B00A3E3B936D}"/>
              </a:ext>
            </a:extLst>
          </p:cNvPr>
          <p:cNvSpPr/>
          <p:nvPr/>
        </p:nvSpPr>
        <p:spPr>
          <a:xfrm>
            <a:off x="7111416" y="2067316"/>
            <a:ext cx="872209" cy="30777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이마트</a:t>
            </a:r>
          </a:p>
        </p:txBody>
      </p:sp>
    </p:spTree>
    <p:extLst>
      <p:ext uri="{BB962C8B-B14F-4D97-AF65-F5344CB8AC3E}">
        <p14:creationId xmlns:p14="http://schemas.microsoft.com/office/powerpoint/2010/main" val="33305029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A4D0590-20B0-45C4-9D01-4D65D50865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143501" cy="685800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6357C885-F32F-4FA1-BCA8-31F719FADB39}"/>
              </a:ext>
            </a:extLst>
          </p:cNvPr>
          <p:cNvSpPr/>
          <p:nvPr/>
        </p:nvSpPr>
        <p:spPr>
          <a:xfrm>
            <a:off x="3687105" y="151388"/>
            <a:ext cx="100186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 </a:t>
            </a:r>
          </a:p>
          <a:p>
            <a:pPr algn="ctr"/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서울투자 기초반 어느덧 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3</a:t>
            </a:r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주차입니다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지금 이 메시지를 읽고 계시다면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3</a:t>
            </a:r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</a:rPr>
              <a:t>주동안</a:t>
            </a:r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 열심히 해온 나 자신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잘했다고 토닥토닥 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한 번 해주시면 어떨까요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?</a:t>
            </a: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함께 하는 동료들에게도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우리 한주만 더 힘내자고 말하며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한 걸음 더 나아가 봅시다 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 </a:t>
            </a:r>
          </a:p>
          <a:p>
            <a:pPr algn="ctr"/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이번 주도 고생 많았어요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!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9E9689C0-83B4-447A-900F-558581DE9FFB}"/>
              </a:ext>
            </a:extLst>
          </p:cNvPr>
          <p:cNvSpPr/>
          <p:nvPr/>
        </p:nvSpPr>
        <p:spPr>
          <a:xfrm>
            <a:off x="0" y="1705660"/>
            <a:ext cx="5143500" cy="1077218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혼자 가면 빨리 가지만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가면 멀리 간다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7F19A972-871E-4A4C-BE00-EA360E5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746" y="5772150"/>
            <a:ext cx="27474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26114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29327</TotalTime>
  <Words>5456</Words>
  <Application>Microsoft Office PowerPoint</Application>
  <PresentationFormat>사용자 지정</PresentationFormat>
  <Paragraphs>824</Paragraphs>
  <Slides>53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53</vt:i4>
      </vt:variant>
    </vt:vector>
  </HeadingPairs>
  <TitlesOfParts>
    <vt:vector size="54" baseType="lpstr"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양수민</cp:lastModifiedBy>
  <cp:revision>910</cp:revision>
  <dcterms:created xsi:type="dcterms:W3CDTF">2020-09-24T00:31:38Z</dcterms:created>
  <dcterms:modified xsi:type="dcterms:W3CDTF">2023-09-24T02:45:51Z</dcterms:modified>
</cp:coreProperties>
</file>