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1351" r:id="rId2"/>
    <p:sldId id="1350" r:id="rId3"/>
    <p:sldId id="1388" r:id="rId4"/>
    <p:sldId id="1390" r:id="rId5"/>
    <p:sldId id="1391" r:id="rId6"/>
    <p:sldId id="1394" r:id="rId7"/>
    <p:sldId id="1396" r:id="rId8"/>
    <p:sldId id="1395" r:id="rId9"/>
    <p:sldId id="3042" r:id="rId10"/>
    <p:sldId id="1420" r:id="rId11"/>
    <p:sldId id="1389" r:id="rId12"/>
    <p:sldId id="2708" r:id="rId13"/>
    <p:sldId id="2726" r:id="rId14"/>
    <p:sldId id="2727" r:id="rId15"/>
    <p:sldId id="2729" r:id="rId16"/>
    <p:sldId id="2713" r:id="rId17"/>
    <p:sldId id="2714" r:id="rId18"/>
    <p:sldId id="2687" r:id="rId19"/>
    <p:sldId id="1397" r:id="rId20"/>
    <p:sldId id="1398" r:id="rId21"/>
    <p:sldId id="1399" r:id="rId22"/>
    <p:sldId id="3043" r:id="rId23"/>
    <p:sldId id="1402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:p15="http://schemas.microsoft.com/office/powerpoint/2012/main" userId="박주현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EB3"/>
    <a:srgbClr val="00863D"/>
    <a:srgbClr val="1C788D"/>
    <a:srgbClr val="A8DDD7"/>
    <a:srgbClr val="E6E6E6"/>
    <a:srgbClr val="4588B1"/>
    <a:srgbClr val="45B1A4"/>
    <a:srgbClr val="72CED8"/>
    <a:srgbClr val="F79E97"/>
    <a:srgbClr val="E71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73759" autoAdjust="0"/>
  </p:normalViewPr>
  <p:slideViewPr>
    <p:cSldViewPr snapToGrid="0">
      <p:cViewPr varScale="1">
        <p:scale>
          <a:sx n="83" d="100"/>
          <a:sy n="83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tme\Desktop\&#50900;&#48512;&#54617;&#44368;\%2321.%20&#44400;&#54252;%20&#50504;&#50577;&#49884;\&#44400;&#54252;&#51032;&#50773;&#50504;&#50577;%20&#49464;&#45824;%20&#51064;&#44396;&#4968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/>
              <a:t>안양시 동안구 </a:t>
            </a:r>
            <a:r>
              <a:rPr lang="ko-KR" altLang="en-US" dirty="0" err="1"/>
              <a:t>동별</a:t>
            </a:r>
            <a:r>
              <a:rPr lang="ko-KR" altLang="en-US" dirty="0"/>
              <a:t> 인구수 </a:t>
            </a:r>
            <a:r>
              <a:rPr lang="ko-KR" altLang="en-US" dirty="0" err="1"/>
              <a:t>세대수</a:t>
            </a:r>
            <a:endParaRPr lang="ko-KR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세대수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데이터!$B$43:$B$59</c:f>
              <c:strCache>
                <c:ptCount val="17"/>
                <c:pt idx="0">
                  <c:v>비산1동</c:v>
                </c:pt>
                <c:pt idx="1">
                  <c:v>비산2동</c:v>
                </c:pt>
                <c:pt idx="2">
                  <c:v>비산3동</c:v>
                </c:pt>
                <c:pt idx="3">
                  <c:v>부흥동</c:v>
                </c:pt>
                <c:pt idx="4">
                  <c:v>달안동</c:v>
                </c:pt>
                <c:pt idx="5">
                  <c:v>관양1동</c:v>
                </c:pt>
                <c:pt idx="6">
                  <c:v>관양2동</c:v>
                </c:pt>
                <c:pt idx="7">
                  <c:v>부림동</c:v>
                </c:pt>
                <c:pt idx="8">
                  <c:v>평촌동</c:v>
                </c:pt>
                <c:pt idx="9">
                  <c:v>평안동</c:v>
                </c:pt>
                <c:pt idx="10">
                  <c:v>귀인동</c:v>
                </c:pt>
                <c:pt idx="11">
                  <c:v>호계1동</c:v>
                </c:pt>
                <c:pt idx="12">
                  <c:v>호계2동</c:v>
                </c:pt>
                <c:pt idx="13">
                  <c:v>호계3동</c:v>
                </c:pt>
                <c:pt idx="14">
                  <c:v>범계동</c:v>
                </c:pt>
                <c:pt idx="15">
                  <c:v>신촌동</c:v>
                </c:pt>
                <c:pt idx="16">
                  <c:v>갈산동</c:v>
                </c:pt>
              </c:strCache>
            </c:strRef>
          </c:cat>
          <c:val>
            <c:numRef>
              <c:f>데이터!$C$43:$C$59</c:f>
              <c:numCache>
                <c:formatCode>#,##0</c:formatCode>
                <c:ptCount val="17"/>
                <c:pt idx="0">
                  <c:v>7558</c:v>
                </c:pt>
                <c:pt idx="1">
                  <c:v>3826</c:v>
                </c:pt>
                <c:pt idx="2">
                  <c:v>9460</c:v>
                </c:pt>
                <c:pt idx="3">
                  <c:v>6453</c:v>
                </c:pt>
                <c:pt idx="4">
                  <c:v>5524</c:v>
                </c:pt>
                <c:pt idx="5">
                  <c:v>15461</c:v>
                </c:pt>
                <c:pt idx="6">
                  <c:v>8615</c:v>
                </c:pt>
                <c:pt idx="7">
                  <c:v>10658</c:v>
                </c:pt>
                <c:pt idx="8">
                  <c:v>5257</c:v>
                </c:pt>
                <c:pt idx="9">
                  <c:v>8177</c:v>
                </c:pt>
                <c:pt idx="10">
                  <c:v>5154</c:v>
                </c:pt>
                <c:pt idx="11">
                  <c:v>2340</c:v>
                </c:pt>
                <c:pt idx="12">
                  <c:v>9395</c:v>
                </c:pt>
                <c:pt idx="13">
                  <c:v>8325</c:v>
                </c:pt>
                <c:pt idx="14">
                  <c:v>5493</c:v>
                </c:pt>
                <c:pt idx="15">
                  <c:v>4543</c:v>
                </c:pt>
                <c:pt idx="16">
                  <c:v>3965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8-486E-9189-B5F8B874B4FE}"/>
            </c:ext>
          </c:extLst>
        </c:ser>
        <c:ser>
          <c:idx val="1"/>
          <c:order val="1"/>
          <c:tx>
            <c:v>인구수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데이터!$B$43:$B$59</c:f>
              <c:strCache>
                <c:ptCount val="17"/>
                <c:pt idx="0">
                  <c:v>비산1동</c:v>
                </c:pt>
                <c:pt idx="1">
                  <c:v>비산2동</c:v>
                </c:pt>
                <c:pt idx="2">
                  <c:v>비산3동</c:v>
                </c:pt>
                <c:pt idx="3">
                  <c:v>부흥동</c:v>
                </c:pt>
                <c:pt idx="4">
                  <c:v>달안동</c:v>
                </c:pt>
                <c:pt idx="5">
                  <c:v>관양1동</c:v>
                </c:pt>
                <c:pt idx="6">
                  <c:v>관양2동</c:v>
                </c:pt>
                <c:pt idx="7">
                  <c:v>부림동</c:v>
                </c:pt>
                <c:pt idx="8">
                  <c:v>평촌동</c:v>
                </c:pt>
                <c:pt idx="9">
                  <c:v>평안동</c:v>
                </c:pt>
                <c:pt idx="10">
                  <c:v>귀인동</c:v>
                </c:pt>
                <c:pt idx="11">
                  <c:v>호계1동</c:v>
                </c:pt>
                <c:pt idx="12">
                  <c:v>호계2동</c:v>
                </c:pt>
                <c:pt idx="13">
                  <c:v>호계3동</c:v>
                </c:pt>
                <c:pt idx="14">
                  <c:v>범계동</c:v>
                </c:pt>
                <c:pt idx="15">
                  <c:v>신촌동</c:v>
                </c:pt>
                <c:pt idx="16">
                  <c:v>갈산동</c:v>
                </c:pt>
              </c:strCache>
            </c:strRef>
          </c:cat>
          <c:val>
            <c:numRef>
              <c:f>데이터!$D$43:$D$59</c:f>
              <c:numCache>
                <c:formatCode>#,##0</c:formatCode>
                <c:ptCount val="17"/>
                <c:pt idx="0">
                  <c:v>22776</c:v>
                </c:pt>
                <c:pt idx="1">
                  <c:v>11494</c:v>
                </c:pt>
                <c:pt idx="2">
                  <c:v>24351</c:v>
                </c:pt>
                <c:pt idx="3">
                  <c:v>18204</c:v>
                </c:pt>
                <c:pt idx="4">
                  <c:v>11836</c:v>
                </c:pt>
                <c:pt idx="5">
                  <c:v>38799</c:v>
                </c:pt>
                <c:pt idx="6">
                  <c:v>20220</c:v>
                </c:pt>
                <c:pt idx="7">
                  <c:v>25841</c:v>
                </c:pt>
                <c:pt idx="8">
                  <c:v>16205</c:v>
                </c:pt>
                <c:pt idx="9">
                  <c:v>24832</c:v>
                </c:pt>
                <c:pt idx="10">
                  <c:v>17318</c:v>
                </c:pt>
                <c:pt idx="11">
                  <c:v>5105</c:v>
                </c:pt>
                <c:pt idx="12">
                  <c:v>25378</c:v>
                </c:pt>
                <c:pt idx="13">
                  <c:v>23210</c:v>
                </c:pt>
                <c:pt idx="14">
                  <c:v>16092</c:v>
                </c:pt>
                <c:pt idx="15">
                  <c:v>13782</c:v>
                </c:pt>
                <c:pt idx="16">
                  <c:v>11664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98-486E-9189-B5F8B874B4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32842431"/>
        <c:axId val="1891618239"/>
      </c:barChart>
      <c:lineChart>
        <c:grouping val="standard"/>
        <c:varyColors val="0"/>
        <c:ser>
          <c:idx val="2"/>
          <c:order val="2"/>
          <c:tx>
            <c:v>세대당 인구수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데이터!$B$43:$B$59</c:f>
              <c:strCache>
                <c:ptCount val="17"/>
                <c:pt idx="0">
                  <c:v>비산1동</c:v>
                </c:pt>
                <c:pt idx="1">
                  <c:v>비산2동</c:v>
                </c:pt>
                <c:pt idx="2">
                  <c:v>비산3동</c:v>
                </c:pt>
                <c:pt idx="3">
                  <c:v>부흥동</c:v>
                </c:pt>
                <c:pt idx="4">
                  <c:v>달안동</c:v>
                </c:pt>
                <c:pt idx="5">
                  <c:v>관양1동</c:v>
                </c:pt>
                <c:pt idx="6">
                  <c:v>관양2동</c:v>
                </c:pt>
                <c:pt idx="7">
                  <c:v>부림동</c:v>
                </c:pt>
                <c:pt idx="8">
                  <c:v>평촌동</c:v>
                </c:pt>
                <c:pt idx="9">
                  <c:v>평안동</c:v>
                </c:pt>
                <c:pt idx="10">
                  <c:v>귀인동</c:v>
                </c:pt>
                <c:pt idx="11">
                  <c:v>호계1동</c:v>
                </c:pt>
                <c:pt idx="12">
                  <c:v>호계2동</c:v>
                </c:pt>
                <c:pt idx="13">
                  <c:v>호계3동</c:v>
                </c:pt>
                <c:pt idx="14">
                  <c:v>범계동</c:v>
                </c:pt>
                <c:pt idx="15">
                  <c:v>신촌동</c:v>
                </c:pt>
                <c:pt idx="16">
                  <c:v>갈산동</c:v>
                </c:pt>
              </c:strCache>
            </c:strRef>
          </c:cat>
          <c:val>
            <c:numRef>
              <c:f>데이터!$E$43:$E$59</c:f>
              <c:numCache>
                <c:formatCode>#,##0.00</c:formatCode>
                <c:ptCount val="17"/>
                <c:pt idx="0">
                  <c:v>3.0134956337655465</c:v>
                </c:pt>
                <c:pt idx="1">
                  <c:v>3.0041819132253007</c:v>
                </c:pt>
                <c:pt idx="2">
                  <c:v>2.5741014799154334</c:v>
                </c:pt>
                <c:pt idx="3">
                  <c:v>2.8210134821013484</c:v>
                </c:pt>
                <c:pt idx="4">
                  <c:v>2.1426502534395366</c:v>
                </c:pt>
                <c:pt idx="5">
                  <c:v>2.5094754543690576</c:v>
                </c:pt>
                <c:pt idx="6">
                  <c:v>2.3470690655832849</c:v>
                </c:pt>
                <c:pt idx="7">
                  <c:v>2.4245637080127604</c:v>
                </c:pt>
                <c:pt idx="8">
                  <c:v>3.0825565912117177</c:v>
                </c:pt>
                <c:pt idx="9">
                  <c:v>3.0368105662223308</c:v>
                </c:pt>
                <c:pt idx="10">
                  <c:v>3.3601086534730307</c:v>
                </c:pt>
                <c:pt idx="11">
                  <c:v>2.1816239316239314</c:v>
                </c:pt>
                <c:pt idx="12">
                  <c:v>2.7012240553485896</c:v>
                </c:pt>
                <c:pt idx="13">
                  <c:v>2.7879879879879881</c:v>
                </c:pt>
                <c:pt idx="14">
                  <c:v>2.9295466957946479</c:v>
                </c:pt>
                <c:pt idx="15">
                  <c:v>3.0336781862205591</c:v>
                </c:pt>
                <c:pt idx="16">
                  <c:v>2.9417402269861288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98-486E-9189-B5F8B874B4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22355903"/>
        <c:axId val="1820326591"/>
      </c:lineChart>
      <c:catAx>
        <c:axId val="1732842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91618239"/>
        <c:crosses val="autoZero"/>
        <c:auto val="1"/>
        <c:lblAlgn val="ctr"/>
        <c:lblOffset val="100"/>
        <c:noMultiLvlLbl val="0"/>
      </c:catAx>
      <c:valAx>
        <c:axId val="1891618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32842431"/>
        <c:crosses val="autoZero"/>
        <c:crossBetween val="between"/>
      </c:valAx>
      <c:valAx>
        <c:axId val="1820326591"/>
        <c:scaling>
          <c:orientation val="minMax"/>
        </c:scaling>
        <c:delete val="0"/>
        <c:axPos val="r"/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2355903"/>
        <c:crosses val="max"/>
        <c:crossBetween val="between"/>
      </c:valAx>
      <c:catAx>
        <c:axId val="19223559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03265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811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527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403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396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339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p.kakao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p.kakao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afe.naver.com/wecando7/6857599" TargetMode="Externa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ptgin.com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tgin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osis.kr/index" TargetMode="External"/><Relationship Id="rId2" Type="http://schemas.openxmlformats.org/officeDocument/2006/relationships/hyperlink" Target="https://cafe.naver.com/wecando7/3763886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afe.naver.com/wecando7/4550033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fe.naver.com/wecando7/4862265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s://asil.kr/" TargetMode="Externa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cafe.naver.com/wecando7/7425285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실전준비반 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1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>
                <a:solidFill>
                  <a:schemeClr val="bg1"/>
                </a:solidFill>
              </a:rPr>
              <a:t>1</a:t>
            </a:r>
            <a:r>
              <a:rPr kumimoji="1" lang="ko-KR" altLang="en-US" sz="1800" b="1" dirty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err="1">
                <a:solidFill>
                  <a:schemeClr val="bg1"/>
                </a:solidFill>
              </a:rPr>
              <a:t>샤샤와함께</a:t>
            </a:r>
            <a:endParaRPr kumimoji="1" lang="en-US" altLang="ko-K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EDA155E5-602E-4D4A-B619-C13AC9DB9156}"/>
              </a:ext>
            </a:extLst>
          </p:cNvPr>
          <p:cNvSpPr/>
          <p:nvPr/>
        </p:nvSpPr>
        <p:spPr>
          <a:xfrm>
            <a:off x="0" y="0"/>
            <a:ext cx="12192000" cy="2510090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A78A6D2-7C9B-462B-BC89-5764AAA0B6C3}"/>
              </a:ext>
            </a:extLst>
          </p:cNvPr>
          <p:cNvSpPr/>
          <p:nvPr/>
        </p:nvSpPr>
        <p:spPr>
          <a:xfrm>
            <a:off x="2463801" y="1648702"/>
            <a:ext cx="7675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실전준비반 임장보고서 </a:t>
            </a:r>
            <a:r>
              <a:rPr kumimoji="1" lang="ko-KR" altLang="en-US" sz="36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탬플릿</a:t>
            </a:r>
            <a:r>
              <a:rPr kumimoji="1" lang="ko-KR" altLang="en-US" sz="3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안내</a:t>
            </a:r>
            <a:endParaRPr kumimoji="1" lang="en-US" altLang="ko-KR" sz="3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09B97F-435F-27DE-0C41-CC72E3A19DE8}"/>
              </a:ext>
            </a:extLst>
          </p:cNvPr>
          <p:cNvSpPr txBox="1"/>
          <p:nvPr/>
        </p:nvSpPr>
        <p:spPr>
          <a:xfrm>
            <a:off x="125445" y="2679100"/>
            <a:ext cx="11737720" cy="3786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첫 임장보고서 작성을 앞두고 </a:t>
            </a:r>
            <a:r>
              <a:rPr lang="ko-KR" altLang="en-US" dirty="0" err="1"/>
              <a:t>계시다구요</a:t>
            </a:r>
            <a:r>
              <a:rPr lang="en-US" altLang="ko-KR" dirty="0"/>
              <a:t>? </a:t>
            </a:r>
            <a:r>
              <a:rPr lang="ko-KR" altLang="en-US" dirty="0"/>
              <a:t>너무 </a:t>
            </a:r>
            <a:r>
              <a:rPr lang="ko-KR" altLang="en-US" dirty="0" err="1"/>
              <a:t>걱정하지마세요</a:t>
            </a:r>
            <a:r>
              <a:rPr lang="en-US" altLang="ko-KR" dirty="0"/>
              <a:t>! </a:t>
            </a:r>
            <a:r>
              <a:rPr lang="ko-KR" altLang="en-US" dirty="0" err="1"/>
              <a:t>월급쟁이부자들에서</a:t>
            </a:r>
            <a:r>
              <a:rPr lang="ko-KR" altLang="en-US" dirty="0"/>
              <a:t>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제공해드립니다 </a:t>
            </a:r>
            <a:r>
              <a:rPr lang="en-US" altLang="ko-KR" dirty="0"/>
              <a:t>^^</a:t>
            </a:r>
          </a:p>
          <a:p>
            <a:pPr marL="257162" indent="-257162">
              <a:lnSpc>
                <a:spcPct val="150000"/>
              </a:lnSpc>
              <a:buAutoNum type="arabicPeriod"/>
            </a:pPr>
            <a:r>
              <a:rPr lang="ko-KR" altLang="en-US" dirty="0"/>
              <a:t>본 임장보고서 </a:t>
            </a:r>
            <a:r>
              <a:rPr lang="ko-KR" altLang="en-US" dirty="0" err="1"/>
              <a:t>탬플릿은</a:t>
            </a:r>
            <a:r>
              <a:rPr lang="ko-KR" altLang="en-US" dirty="0"/>
              <a:t> 임장보고서에 꼭 들어가야 하는 핵심을 엄선하여 구성했습니다</a:t>
            </a:r>
            <a:r>
              <a:rPr lang="en-US" altLang="ko-KR" dirty="0"/>
              <a:t>. (</a:t>
            </a:r>
            <a:r>
              <a:rPr lang="ko-KR" altLang="en-US" dirty="0"/>
              <a:t>본인 임장보고서 틀이 있으신 분들은 원래대로 작성하셔도 무방합니다</a:t>
            </a:r>
            <a:r>
              <a:rPr lang="en-US" altLang="ko-KR" dirty="0"/>
              <a:t>. </a:t>
            </a:r>
            <a:r>
              <a:rPr lang="ko-KR" altLang="en-US" dirty="0"/>
              <a:t>내 </a:t>
            </a:r>
            <a:r>
              <a:rPr lang="ko-KR" altLang="en-US" dirty="0" err="1"/>
              <a:t>임보에</a:t>
            </a:r>
            <a:r>
              <a:rPr lang="ko-KR" altLang="en-US" dirty="0"/>
              <a:t> 핵심 요소가 있는지 체크해보세요</a:t>
            </a:r>
            <a:r>
              <a:rPr lang="en-US" altLang="ko-KR" dirty="0"/>
              <a:t>!)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매주 목요일 해당 주 임장보고서 </a:t>
            </a:r>
            <a:r>
              <a:rPr lang="ko-KR" altLang="en-US" dirty="0" err="1"/>
              <a:t>탬플릿을</a:t>
            </a:r>
            <a:r>
              <a:rPr lang="ko-KR" altLang="en-US" dirty="0"/>
              <a:t> 업로드해드립니다</a:t>
            </a:r>
            <a:r>
              <a:rPr lang="en-US" altLang="ko-KR" dirty="0"/>
              <a:t>. </a:t>
            </a:r>
            <a:r>
              <a:rPr lang="ko-KR" altLang="en-US" dirty="0"/>
              <a:t>주차별로 임장보고서 작성 내용과 과제마감일이 있지만</a:t>
            </a:r>
            <a:r>
              <a:rPr lang="en-US" altLang="ko-KR" dirty="0"/>
              <a:t>, </a:t>
            </a:r>
            <a:r>
              <a:rPr lang="ko-KR" altLang="en-US" dirty="0"/>
              <a:t>일정에 쫓겨 해당 주차에 미처 완성하지 못하셨더라도 최종 마감일까지 작성해서 업로드 하시면 과제 완수하실 수 있어요</a:t>
            </a:r>
            <a:r>
              <a:rPr lang="en-US" altLang="ko-KR" dirty="0"/>
              <a:t>! </a:t>
            </a:r>
            <a:r>
              <a:rPr lang="ko-KR" altLang="en-US" dirty="0"/>
              <a:t>중간에 포기하지 말고 끝까지 힘내세요</a:t>
            </a:r>
            <a:r>
              <a:rPr lang="en-US" altLang="ko-KR" dirty="0"/>
              <a:t>~! </a:t>
            </a:r>
          </a:p>
          <a:p>
            <a:pPr marL="257162" indent="-257162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월급쟁이부자들 임장보고서 가이드</a:t>
            </a:r>
            <a:r>
              <a:rPr lang="en-US" altLang="ko-KR" dirty="0"/>
              <a:t>(</a:t>
            </a:r>
            <a:r>
              <a:rPr lang="ko-KR" altLang="en-US" dirty="0" err="1"/>
              <a:t>탬플릿</a:t>
            </a:r>
            <a:r>
              <a:rPr lang="en-US" altLang="ko-KR" dirty="0"/>
              <a:t>)</a:t>
            </a:r>
            <a:r>
              <a:rPr lang="ko-KR" altLang="en-US" dirty="0"/>
              <a:t>는 월급쟁이부자들의 지적재산권으로 무단으로 복제나 배포가 금지되어 있습니다</a:t>
            </a:r>
            <a:r>
              <a:rPr lang="en-US" altLang="ko-KR" dirty="0"/>
              <a:t>. </a:t>
            </a:r>
            <a:r>
              <a:rPr lang="ko-KR" altLang="en-US" dirty="0"/>
              <a:t>소중한 자료이니 실전준비반 수강생 분들만 활용 부탁드립니다</a:t>
            </a:r>
            <a:r>
              <a:rPr lang="en-US" altLang="ko-KR" dirty="0"/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D165343-1C9C-497D-A905-09A1975F0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150" y="6081647"/>
            <a:ext cx="2130405" cy="76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5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385699" y="3212090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8861388" y="4378876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및 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pic>
        <p:nvPicPr>
          <p:cNvPr id="2" name="그림 1" descr="지도이(가) 표시된 사진&#10;&#10;자동 생성된 설명">
            <a:extLst>
              <a:ext uri="{FF2B5EF4-FFF2-40B4-BE49-F238E27FC236}">
                <a16:creationId xmlns:a16="http://schemas.microsoft.com/office/drawing/2014/main" id="{65C77F4E-1724-8C45-67EF-FA260F307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507" y="1447528"/>
            <a:ext cx="5013960" cy="500634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3268D6-5EDB-5950-0E4C-D1025268FE2B}"/>
              </a:ext>
            </a:extLst>
          </p:cNvPr>
          <p:cNvSpPr txBox="1"/>
          <p:nvPr/>
        </p:nvSpPr>
        <p:spPr>
          <a:xfrm>
            <a:off x="1033230" y="1447528"/>
            <a:ext cx="5136203" cy="3962944"/>
          </a:xfrm>
          <a:prstGeom prst="rect">
            <a:avLst/>
          </a:prstGeom>
          <a:solidFill>
            <a:schemeClr val="bg1">
              <a:alpha val="46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지리적 위치</a:t>
            </a:r>
            <a:r>
              <a:rPr kumimoji="1" lang="ko-KR" altLang="en-US" sz="15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카카오맵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https://map.kakao.com/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강남에서부터 얼마만큼 떨어진 위치에 있는지 확인해봅니다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위치를 확인하는 이유는 지도에서 그 지역이 어디에 있는지를 확인하고 주변 지역이 등 지역에 대한 기본 정보를 확인하기 위함 입니다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kumimoji="1"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👉</a:t>
            </a:r>
            <a:r>
              <a:rPr kumimoji="1"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깨알팁</a:t>
            </a:r>
            <a:r>
              <a:rPr kumimoji="1"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 캡처는 윈도우 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+Shift+ S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눌러 할 수 있습니다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7294594B-E923-BB8D-F3AB-8EA6C60318EF}"/>
              </a:ext>
            </a:extLst>
          </p:cNvPr>
          <p:cNvSpPr/>
          <p:nvPr/>
        </p:nvSpPr>
        <p:spPr>
          <a:xfrm>
            <a:off x="8385672" y="4907716"/>
            <a:ext cx="629013" cy="5454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917569D-B3E5-725E-6616-CF6F30124705}"/>
              </a:ext>
            </a:extLst>
          </p:cNvPr>
          <p:cNvSpPr/>
          <p:nvPr/>
        </p:nvSpPr>
        <p:spPr>
          <a:xfrm>
            <a:off x="8717989" y="4241356"/>
            <a:ext cx="806321" cy="654854"/>
          </a:xfrm>
          <a:prstGeom prst="ellipse">
            <a:avLst/>
          </a:prstGeom>
          <a:solidFill>
            <a:srgbClr val="00863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 dirty="0"/>
              <a:t>과천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A9051BA-0B2B-711F-3247-621AC874088A}"/>
              </a:ext>
            </a:extLst>
          </p:cNvPr>
          <p:cNvSpPr/>
          <p:nvPr/>
        </p:nvSpPr>
        <p:spPr>
          <a:xfrm>
            <a:off x="9488493" y="3076556"/>
            <a:ext cx="806321" cy="654855"/>
          </a:xfrm>
          <a:prstGeom prst="ellipse">
            <a:avLst/>
          </a:prstGeom>
          <a:solidFill>
            <a:srgbClr val="00863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/>
              <a:t>강남</a:t>
            </a:r>
            <a:endParaRPr lang="ko-KR" altLang="en-US" sz="135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8A9683B-90C3-56FF-53CD-3EA7E4BB2B8A}"/>
              </a:ext>
            </a:extLst>
          </p:cNvPr>
          <p:cNvSpPr/>
          <p:nvPr/>
        </p:nvSpPr>
        <p:spPr>
          <a:xfrm>
            <a:off x="7959158" y="5509749"/>
            <a:ext cx="769982" cy="545460"/>
          </a:xfrm>
          <a:prstGeom prst="ellipse">
            <a:avLst/>
          </a:prstGeom>
          <a:solidFill>
            <a:srgbClr val="00863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 dirty="0"/>
              <a:t>군포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94EF31F5-7C09-BA7C-694B-D40B59F2ED0F}"/>
              </a:ext>
            </a:extLst>
          </p:cNvPr>
          <p:cNvSpPr/>
          <p:nvPr/>
        </p:nvSpPr>
        <p:spPr>
          <a:xfrm>
            <a:off x="8845952" y="5588449"/>
            <a:ext cx="769982" cy="545460"/>
          </a:xfrm>
          <a:prstGeom prst="ellipse">
            <a:avLst/>
          </a:prstGeom>
          <a:solidFill>
            <a:srgbClr val="00863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1" dirty="0"/>
              <a:t>의왕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C4563-C55F-4ACA-9C37-BB7DAF3D36CB}"/>
              </a:ext>
            </a:extLst>
          </p:cNvPr>
          <p:cNvSpPr txBox="1"/>
          <p:nvPr/>
        </p:nvSpPr>
        <p:spPr>
          <a:xfrm>
            <a:off x="0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216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700927-BAFE-A23C-545B-E85BA6F84136}"/>
              </a:ext>
            </a:extLst>
          </p:cNvPr>
          <p:cNvSpPr txBox="1"/>
          <p:nvPr/>
        </p:nvSpPr>
        <p:spPr>
          <a:xfrm>
            <a:off x="1918173" y="1472687"/>
            <a:ext cx="8570258" cy="1200329"/>
          </a:xfrm>
          <a:prstGeom prst="rect">
            <a:avLst/>
          </a:prstGeom>
          <a:solidFill>
            <a:schemeClr val="bg1">
              <a:alpha val="46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나무위키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(https://namu.wiki/ )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지역 검색을 통해 지역에 대한 전반적인 정보 확인 후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정보를 복사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붙여넣기 후 정리해보세요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읽으면서 주요 정보라고 생각한 부분에는 빨간색으로 글씨 색상을 달리해서 표시해보세요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지역 상징 캐릭터나 </a:t>
            </a:r>
            <a:r>
              <a:rPr kumimoji="1"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특색있는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장소 등을 넣으면 조금 더 생동감 있고 기억하기 쉬워요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6DDF6070-36D9-6E86-F353-0853BC8AE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73" y="2778112"/>
            <a:ext cx="8570258" cy="3959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357473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지역 개요를 써보자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1978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pic>
        <p:nvPicPr>
          <p:cNvPr id="5" name="그림 4" descr="지도이(가) 표시된 사진&#10;&#10;자동 생성된 설명">
            <a:extLst>
              <a:ext uri="{FF2B5EF4-FFF2-40B4-BE49-F238E27FC236}">
                <a16:creationId xmlns:a16="http://schemas.microsoft.com/office/drawing/2014/main" id="{47F783BC-14B0-4B5D-6EA8-5090962B1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78" y="940896"/>
            <a:ext cx="10704622" cy="51728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F78B2DA6-9758-41A4-A6C5-BAD7C7E1B126}"/>
              </a:ext>
            </a:extLst>
          </p:cNvPr>
          <p:cNvSpPr/>
          <p:nvPr/>
        </p:nvSpPr>
        <p:spPr>
          <a:xfrm>
            <a:off x="5944091" y="4346418"/>
            <a:ext cx="957264" cy="928206"/>
          </a:xfrm>
          <a:prstGeom prst="ellipse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명학</a:t>
            </a:r>
            <a:endParaRPr lang="en-US" altLang="ko-KR" dirty="0"/>
          </a:p>
          <a:p>
            <a:pPr algn="ctr"/>
            <a:r>
              <a:rPr lang="ko-KR" altLang="en-US" dirty="0"/>
              <a:t>산단 </a:t>
            </a:r>
            <a:endParaRPr lang="en-US" altLang="ko-KR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7767B62-D7E5-D861-FD24-FC85B1E4B75A}"/>
              </a:ext>
            </a:extLst>
          </p:cNvPr>
          <p:cNvSpPr/>
          <p:nvPr/>
        </p:nvSpPr>
        <p:spPr>
          <a:xfrm>
            <a:off x="9627704" y="1331916"/>
            <a:ext cx="1223291" cy="1143601"/>
          </a:xfrm>
          <a:prstGeom prst="ellipse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지식정보타운</a:t>
            </a:r>
            <a:endParaRPr lang="en-US" altLang="ko-KR" sz="1600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3CEA07BF-2C91-9A0E-33E5-4738B5EF43CB}"/>
              </a:ext>
            </a:extLst>
          </p:cNvPr>
          <p:cNvSpPr/>
          <p:nvPr/>
        </p:nvSpPr>
        <p:spPr>
          <a:xfrm>
            <a:off x="8627581" y="3302736"/>
            <a:ext cx="1278062" cy="1143601"/>
          </a:xfrm>
          <a:prstGeom prst="ellipse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스마트</a:t>
            </a:r>
            <a:endParaRPr lang="en-US" altLang="ko-KR" sz="1600" dirty="0"/>
          </a:p>
          <a:p>
            <a:pPr algn="ctr"/>
            <a:r>
              <a:rPr lang="ko-KR" altLang="en-US" sz="1600" dirty="0"/>
              <a:t>스퀘어</a:t>
            </a:r>
            <a:endParaRPr lang="en-US" altLang="ko-KR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9CA8C-5810-95F4-770F-C5D69CAB3CB8}"/>
              </a:ext>
            </a:extLst>
          </p:cNvPr>
          <p:cNvSpPr txBox="1"/>
          <p:nvPr/>
        </p:nvSpPr>
        <p:spPr>
          <a:xfrm>
            <a:off x="7030421" y="4138560"/>
            <a:ext cx="1686913" cy="30777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/>
              <a:t>평촌</a:t>
            </a:r>
            <a:r>
              <a:rPr lang="en-US" altLang="ko-KR" sz="1400" b="1" dirty="0"/>
              <a:t>/</a:t>
            </a:r>
            <a:r>
              <a:rPr lang="ko-KR" altLang="en-US" sz="1400" b="1" dirty="0" err="1"/>
              <a:t>범계역</a:t>
            </a:r>
            <a:r>
              <a:rPr lang="ko-KR" altLang="en-US" sz="1400" b="1" dirty="0"/>
              <a:t> 상권</a:t>
            </a:r>
            <a:endParaRPr lang="en-US" altLang="ko-KR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A084BF-C05A-833D-829F-862FCAABB350}"/>
              </a:ext>
            </a:extLst>
          </p:cNvPr>
          <p:cNvSpPr txBox="1"/>
          <p:nvPr/>
        </p:nvSpPr>
        <p:spPr>
          <a:xfrm>
            <a:off x="7674713" y="5442717"/>
            <a:ext cx="1271044" cy="30777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/>
              <a:t>평촌학원가</a:t>
            </a:r>
            <a:endParaRPr lang="en-US" altLang="ko-KR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1B5188-9DFF-5F59-C2DE-56459B9B8A6C}"/>
              </a:ext>
            </a:extLst>
          </p:cNvPr>
          <p:cNvSpPr txBox="1"/>
          <p:nvPr/>
        </p:nvSpPr>
        <p:spPr>
          <a:xfrm>
            <a:off x="4368290" y="4011538"/>
            <a:ext cx="1137548" cy="307777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/>
              <a:t>안양역</a:t>
            </a:r>
            <a:r>
              <a:rPr lang="ko-KR" altLang="en-US" sz="1400" b="1" dirty="0"/>
              <a:t> 상권</a:t>
            </a:r>
            <a:endParaRPr lang="en-US" altLang="ko-KR" sz="1400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C4B9CA71-6699-F1B2-5FD1-2A1CEC472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1" y="1811785"/>
            <a:ext cx="3123274" cy="3938709"/>
          </a:xfrm>
          <a:prstGeom prst="rect">
            <a:avLst/>
          </a:prstGeom>
          <a:solidFill>
            <a:schemeClr val="bg1"/>
          </a:solidFill>
          <a:ln w="15875">
            <a:solidFill>
              <a:schemeClr val="bg2">
                <a:lumMod val="25000"/>
              </a:schemeClr>
            </a:solidFill>
          </a:ln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414A96FD-06ED-684F-1AC8-FA6BFD2D678F}"/>
              </a:ext>
            </a:extLst>
          </p:cNvPr>
          <p:cNvSpPr/>
          <p:nvPr/>
        </p:nvSpPr>
        <p:spPr>
          <a:xfrm>
            <a:off x="1698887" y="1815519"/>
            <a:ext cx="299484" cy="32344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69AEE12-229C-C7A3-A178-0C3661ADD3D5}"/>
              </a:ext>
            </a:extLst>
          </p:cNvPr>
          <p:cNvSpPr/>
          <p:nvPr/>
        </p:nvSpPr>
        <p:spPr>
          <a:xfrm>
            <a:off x="1355158" y="3334602"/>
            <a:ext cx="505561" cy="59692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D03F72-4E95-8F63-6C5E-FD9222B30405}"/>
              </a:ext>
            </a:extLst>
          </p:cNvPr>
          <p:cNvSpPr txBox="1"/>
          <p:nvPr/>
        </p:nvSpPr>
        <p:spPr>
          <a:xfrm>
            <a:off x="1294378" y="6174776"/>
            <a:ext cx="107046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카카오맵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https://map.kakao.com/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에서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지도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‘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레이어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지적편집도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 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 후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캡쳐합니다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*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파란색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공업지역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산단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분홍색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상업지역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노란색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주거지역으로 구분할 수 있어요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4AF287D-AED2-E9BC-EB14-9DD064ACC8BA}"/>
              </a:ext>
            </a:extLst>
          </p:cNvPr>
          <p:cNvSpPr/>
          <p:nvPr/>
        </p:nvSpPr>
        <p:spPr>
          <a:xfrm>
            <a:off x="0" y="940896"/>
            <a:ext cx="2590800" cy="4021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✅지적 편집도</a:t>
            </a:r>
          </a:p>
        </p:txBody>
      </p:sp>
    </p:spTree>
    <p:extLst>
      <p:ext uri="{BB962C8B-B14F-4D97-AF65-F5344CB8AC3E}">
        <p14:creationId xmlns:p14="http://schemas.microsoft.com/office/powerpoint/2010/main" val="291665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지도이(가) 표시된 사진&#10;&#10;자동 생성된 설명">
            <a:extLst>
              <a:ext uri="{FF2B5EF4-FFF2-40B4-BE49-F238E27FC236}">
                <a16:creationId xmlns:a16="http://schemas.microsoft.com/office/drawing/2014/main" id="{0A39E409-09DC-07D4-3DB7-98402AD12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88" y="921224"/>
            <a:ext cx="4742632" cy="4794875"/>
          </a:xfrm>
          <a:prstGeom prst="rect">
            <a:avLst/>
          </a:prstGeom>
          <a:ln w="22225">
            <a:solidFill>
              <a:schemeClr val="accent1">
                <a:shade val="50000"/>
              </a:schemeClr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30B0F728-2806-812D-64AE-D33E48381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874307"/>
              </p:ext>
            </p:extLst>
          </p:nvPr>
        </p:nvGraphicFramePr>
        <p:xfrm>
          <a:off x="244280" y="1235644"/>
          <a:ext cx="7049728" cy="460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타원 5">
            <a:extLst>
              <a:ext uri="{FF2B5EF4-FFF2-40B4-BE49-F238E27FC236}">
                <a16:creationId xmlns:a16="http://schemas.microsoft.com/office/drawing/2014/main" id="{29CD8573-2170-F86A-942B-169955A62387}"/>
              </a:ext>
            </a:extLst>
          </p:cNvPr>
          <p:cNvSpPr/>
          <p:nvPr/>
        </p:nvSpPr>
        <p:spPr>
          <a:xfrm>
            <a:off x="10390075" y="4299710"/>
            <a:ext cx="1234455" cy="1183004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D3A09F-1703-A8C5-B601-49A63C6DD158}"/>
              </a:ext>
            </a:extLst>
          </p:cNvPr>
          <p:cNvSpPr txBox="1"/>
          <p:nvPr/>
        </p:nvSpPr>
        <p:spPr>
          <a:xfrm>
            <a:off x="1017231" y="5818426"/>
            <a:ext cx="10221106" cy="923330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★추천 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kumimoji="1" lang="ko-KR" altLang="en-US" sz="1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베지터블님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수도권 </a:t>
            </a:r>
            <a:r>
              <a:rPr kumimoji="1" lang="ko-KR" altLang="en-US" sz="1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동별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인구 자료 데이터 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파일 다운로드</a:t>
            </a:r>
            <a:r>
              <a:rPr kumimoji="1"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r>
              <a:rPr lang="en-US" altLang="ko-KR" b="0" i="0" u="none" strike="noStrike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hlinkClick r:id="rId5"/>
              </a:rPr>
              <a:t>https://cafe.naver.com/wecando7/6857599</a:t>
            </a:r>
            <a:endParaRPr kumimoji="1"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/>
              <a:t>행정구역별 지도를 검색하여 찾아보고</a:t>
            </a:r>
            <a:r>
              <a:rPr lang="en-US" altLang="ko-KR" dirty="0"/>
              <a:t>, </a:t>
            </a:r>
            <a:r>
              <a:rPr lang="ko-KR" altLang="en-US" dirty="0"/>
              <a:t>지도에서 세대당 인구수가 높은 동을 찾아봅니다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AB756392-0886-436D-AA5A-76E5A54E009A}"/>
              </a:ext>
            </a:extLst>
          </p:cNvPr>
          <p:cNvSpPr/>
          <p:nvPr/>
        </p:nvSpPr>
        <p:spPr>
          <a:xfrm>
            <a:off x="4235818" y="1864421"/>
            <a:ext cx="556315" cy="5516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140AEAA-F331-4BB8-B49B-54B4CC1ECBB4}"/>
              </a:ext>
            </a:extLst>
          </p:cNvPr>
          <p:cNvSpPr/>
          <p:nvPr/>
        </p:nvSpPr>
        <p:spPr>
          <a:xfrm>
            <a:off x="583436" y="2140266"/>
            <a:ext cx="556315" cy="5516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913B309-1CA6-41F2-B4E7-A438746082B8}"/>
              </a:ext>
            </a:extLst>
          </p:cNvPr>
          <p:cNvSpPr/>
          <p:nvPr/>
        </p:nvSpPr>
        <p:spPr>
          <a:xfrm>
            <a:off x="1017231" y="2140266"/>
            <a:ext cx="556315" cy="5516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BDAC798-C058-4EC1-B11E-70F0303D4788}"/>
              </a:ext>
            </a:extLst>
          </p:cNvPr>
          <p:cNvSpPr/>
          <p:nvPr/>
        </p:nvSpPr>
        <p:spPr>
          <a:xfrm>
            <a:off x="3490986" y="2111608"/>
            <a:ext cx="556315" cy="5516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9AF7483-FC87-4C50-99F4-C8A00FCBEEEE}"/>
              </a:ext>
            </a:extLst>
          </p:cNvPr>
          <p:cNvSpPr/>
          <p:nvPr/>
        </p:nvSpPr>
        <p:spPr>
          <a:xfrm>
            <a:off x="6079300" y="2140266"/>
            <a:ext cx="556315" cy="5516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4E23226-7B39-4B8E-B062-B589537F2C4A}"/>
              </a:ext>
            </a:extLst>
          </p:cNvPr>
          <p:cNvSpPr/>
          <p:nvPr/>
        </p:nvSpPr>
        <p:spPr>
          <a:xfrm>
            <a:off x="0" y="860161"/>
            <a:ext cx="349098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ko-KR" altLang="en-US" sz="2400" b="1" dirty="0" err="1"/>
              <a:t>동별</a:t>
            </a:r>
            <a:r>
              <a:rPr lang="ko-KR" altLang="en-US" sz="2400" b="1" dirty="0"/>
              <a:t> 인구수 </a:t>
            </a:r>
            <a:r>
              <a:rPr lang="ko-KR" altLang="en-US" sz="2400" b="1" dirty="0" err="1"/>
              <a:t>세대수</a:t>
            </a:r>
            <a:r>
              <a:rPr lang="ko-KR" altLang="en-US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677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F38E7-CC43-0609-2D16-96A678759792}"/>
              </a:ext>
            </a:extLst>
          </p:cNvPr>
          <p:cNvSpPr txBox="1"/>
          <p:nvPr/>
        </p:nvSpPr>
        <p:spPr>
          <a:xfrm>
            <a:off x="873836" y="5802074"/>
            <a:ext cx="10307308" cy="841794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인구 수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세대 수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연령별 구성 찾기  </a:t>
            </a:r>
            <a:endParaRPr lang="en-US" altLang="ko-KR" sz="1600" b="1" dirty="0"/>
          </a:p>
          <a:p>
            <a:r>
              <a:rPr lang="ko-KR" altLang="en-US" sz="1600" b="1" dirty="0"/>
              <a:t>부동산지인  </a:t>
            </a:r>
            <a:r>
              <a:rPr lang="ko-KR" altLang="en-US" sz="1600" dirty="0">
                <a:hlinkClick r:id="rId2"/>
              </a:rPr>
              <a:t>https://www.aptgin.com/</a:t>
            </a:r>
            <a:r>
              <a:rPr lang="en-US" altLang="ko-KR" sz="1600" dirty="0"/>
              <a:t> [</a:t>
            </a:r>
            <a:r>
              <a:rPr lang="ko-KR" altLang="en-US" sz="1600" dirty="0"/>
              <a:t>로그인 →</a:t>
            </a:r>
            <a:r>
              <a:rPr lang="ko-KR" altLang="en-US" sz="1600" dirty="0" err="1"/>
              <a:t>지인빅데이터</a:t>
            </a:r>
            <a:r>
              <a:rPr lang="ko-KR" altLang="en-US" sz="1600" dirty="0"/>
              <a:t> → 인구</a:t>
            </a:r>
            <a:r>
              <a:rPr lang="en-US" altLang="ko-KR" sz="1600" dirty="0"/>
              <a:t>/</a:t>
            </a:r>
            <a:r>
              <a:rPr lang="ko-KR" altLang="en-US" sz="1600" dirty="0" err="1"/>
              <a:t>세대수</a:t>
            </a:r>
            <a:r>
              <a:rPr lang="ko-KR" altLang="en-US" sz="1600" dirty="0"/>
              <a:t> → 지역선택 후 검색</a:t>
            </a:r>
            <a:r>
              <a:rPr lang="en-US" altLang="ko-KR" sz="1600" dirty="0"/>
              <a:t>]</a:t>
            </a:r>
          </a:p>
          <a:p>
            <a:r>
              <a:rPr lang="en-US" altLang="ko-KR" sz="1600" dirty="0"/>
              <a:t>[</a:t>
            </a:r>
            <a:r>
              <a:rPr lang="ko-KR" altLang="en-US" sz="1600" dirty="0"/>
              <a:t>원하는 단위</a:t>
            </a:r>
            <a:r>
              <a:rPr lang="en-US" altLang="ko-KR" sz="1600" dirty="0"/>
              <a:t>(</a:t>
            </a:r>
            <a:r>
              <a:rPr lang="ko-KR" altLang="en-US" sz="1600" dirty="0"/>
              <a:t>시</a:t>
            </a:r>
            <a:r>
              <a:rPr lang="en-US" altLang="ko-KR" sz="1600" dirty="0"/>
              <a:t>/</a:t>
            </a:r>
            <a:r>
              <a:rPr lang="ko-KR" altLang="en-US" sz="1600" dirty="0"/>
              <a:t>구</a:t>
            </a:r>
            <a:r>
              <a:rPr lang="en-US" altLang="ko-KR" sz="1600" dirty="0"/>
              <a:t>/</a:t>
            </a:r>
            <a:r>
              <a:rPr lang="ko-KR" altLang="en-US" sz="1600" dirty="0"/>
              <a:t>동</a:t>
            </a:r>
            <a:r>
              <a:rPr lang="en-US" altLang="ko-KR" sz="1600" dirty="0"/>
              <a:t>)</a:t>
            </a:r>
            <a:r>
              <a:rPr lang="ko-KR" altLang="en-US" sz="1600" dirty="0"/>
              <a:t>까지 선택 후 검색</a:t>
            </a:r>
            <a:r>
              <a:rPr lang="en-US" altLang="ko-KR" sz="1600" dirty="0"/>
              <a:t>] </a:t>
            </a:r>
            <a:r>
              <a:rPr lang="ko-KR" altLang="en-US" sz="1600" dirty="0">
                <a:solidFill>
                  <a:srgbClr val="C00000"/>
                </a:solidFill>
              </a:rPr>
              <a:t>시</a:t>
            </a:r>
            <a:r>
              <a:rPr lang="en-US" altLang="ko-KR" sz="1600" dirty="0">
                <a:solidFill>
                  <a:srgbClr val="C00000"/>
                </a:solidFill>
              </a:rPr>
              <a:t>/</a:t>
            </a:r>
            <a:r>
              <a:rPr lang="ko-KR" altLang="en-US" sz="1600" dirty="0">
                <a:solidFill>
                  <a:srgbClr val="C00000"/>
                </a:solidFill>
              </a:rPr>
              <a:t>구별 인구수</a:t>
            </a:r>
            <a:r>
              <a:rPr lang="en-US" altLang="ko-KR" sz="1600" dirty="0">
                <a:solidFill>
                  <a:srgbClr val="C00000"/>
                </a:solidFill>
              </a:rPr>
              <a:t>, </a:t>
            </a:r>
            <a:r>
              <a:rPr lang="ko-KR" altLang="en-US" sz="1600" dirty="0" err="1">
                <a:solidFill>
                  <a:srgbClr val="C00000"/>
                </a:solidFill>
              </a:rPr>
              <a:t>세대수</a:t>
            </a:r>
            <a:r>
              <a:rPr lang="en-US" altLang="ko-KR" sz="1600" dirty="0">
                <a:solidFill>
                  <a:srgbClr val="C00000"/>
                </a:solidFill>
              </a:rPr>
              <a:t>,</a:t>
            </a:r>
            <a:r>
              <a:rPr lang="ko-KR" altLang="en-US" sz="1600" dirty="0">
                <a:solidFill>
                  <a:srgbClr val="C00000"/>
                </a:solidFill>
              </a:rPr>
              <a:t>연령별 인구구성</a:t>
            </a:r>
            <a:r>
              <a:rPr lang="en-US" altLang="ko-KR" sz="1600" dirty="0">
                <a:solidFill>
                  <a:srgbClr val="C00000"/>
                </a:solidFill>
              </a:rPr>
              <a:t>,</a:t>
            </a:r>
            <a:r>
              <a:rPr lang="ko-KR" altLang="en-US" sz="1600" dirty="0">
                <a:solidFill>
                  <a:srgbClr val="C00000"/>
                </a:solidFill>
              </a:rPr>
              <a:t> 연령별 </a:t>
            </a:r>
            <a:r>
              <a:rPr lang="ko-KR" altLang="en-US" sz="1600" dirty="0" err="1">
                <a:solidFill>
                  <a:srgbClr val="C00000"/>
                </a:solidFill>
              </a:rPr>
              <a:t>인구증감을</a:t>
            </a:r>
            <a:r>
              <a:rPr lang="ko-KR" altLang="en-US" sz="1600" dirty="0">
                <a:solidFill>
                  <a:srgbClr val="C00000"/>
                </a:solidFill>
              </a:rPr>
              <a:t> 살펴봅시다</a:t>
            </a:r>
            <a:r>
              <a:rPr lang="en-US" altLang="ko-KR" sz="1600" dirty="0">
                <a:solidFill>
                  <a:srgbClr val="C00000"/>
                </a:solidFill>
              </a:rPr>
              <a:t>.</a:t>
            </a:r>
            <a:r>
              <a:rPr lang="ko-KR" altLang="en-US" sz="16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6" name="그림 5" descr="텍스트, 컴퓨터, 스크린샷이(가) 표시된 사진&#10;&#10;자동 생성된 설명">
            <a:extLst>
              <a:ext uri="{FF2B5EF4-FFF2-40B4-BE49-F238E27FC236}">
                <a16:creationId xmlns:a16="http://schemas.microsoft.com/office/drawing/2014/main" id="{183DE87A-349D-15FB-1876-4815CF6CF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02" y="1298898"/>
            <a:ext cx="10307308" cy="436909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7C55319-4B59-2501-AA13-1015FC6DB89C}"/>
              </a:ext>
            </a:extLst>
          </p:cNvPr>
          <p:cNvSpPr/>
          <p:nvPr/>
        </p:nvSpPr>
        <p:spPr>
          <a:xfrm>
            <a:off x="7702090" y="1432874"/>
            <a:ext cx="1094707" cy="377640"/>
          </a:xfrm>
          <a:prstGeom prst="rect">
            <a:avLst/>
          </a:prstGeom>
          <a:solidFill>
            <a:schemeClr val="accent4">
              <a:alpha val="81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2">
                    <a:lumMod val="25000"/>
                  </a:schemeClr>
                </a:solidFill>
              </a:rPr>
              <a:t>Young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BDE3E24-1327-1B41-88F5-7D9FABE08391}"/>
              </a:ext>
            </a:extLst>
          </p:cNvPr>
          <p:cNvSpPr/>
          <p:nvPr/>
        </p:nvSpPr>
        <p:spPr>
          <a:xfrm>
            <a:off x="5850194" y="1432874"/>
            <a:ext cx="938204" cy="394674"/>
          </a:xfrm>
          <a:prstGeom prst="rect">
            <a:avLst/>
          </a:prstGeom>
          <a:solidFill>
            <a:srgbClr val="002060">
              <a:alpha val="81000"/>
            </a:srgb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old</a:t>
            </a:r>
            <a:endParaRPr lang="ko-KR" altLang="en-US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FD7CAAA-D98D-A9ED-2CD1-F359C8D4054A}"/>
              </a:ext>
            </a:extLst>
          </p:cNvPr>
          <p:cNvSpPr/>
          <p:nvPr/>
        </p:nvSpPr>
        <p:spPr>
          <a:xfrm>
            <a:off x="9623512" y="1432874"/>
            <a:ext cx="1094707" cy="377640"/>
          </a:xfrm>
          <a:prstGeom prst="rect">
            <a:avLst/>
          </a:prstGeom>
          <a:solidFill>
            <a:schemeClr val="accent4">
              <a:alpha val="81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2">
                    <a:lumMod val="25000"/>
                  </a:schemeClr>
                </a:solidFill>
              </a:rPr>
              <a:t>Young</a:t>
            </a:r>
            <a:endParaRPr lang="ko-KR" altLang="en-US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AA9AEF-D113-2024-8D6D-5EF1242F7B9A}"/>
              </a:ext>
            </a:extLst>
          </p:cNvPr>
          <p:cNvSpPr/>
          <p:nvPr/>
        </p:nvSpPr>
        <p:spPr>
          <a:xfrm>
            <a:off x="3852572" y="1432874"/>
            <a:ext cx="938204" cy="394674"/>
          </a:xfrm>
          <a:prstGeom prst="rect">
            <a:avLst/>
          </a:prstGeom>
          <a:solidFill>
            <a:srgbClr val="002060">
              <a:alpha val="81000"/>
            </a:srgb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old</a:t>
            </a:r>
            <a:endParaRPr lang="ko-KR" altLang="en-US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726226A-83FB-573D-A0DD-FB607FF8D903}"/>
              </a:ext>
            </a:extLst>
          </p:cNvPr>
          <p:cNvSpPr/>
          <p:nvPr/>
        </p:nvSpPr>
        <p:spPr>
          <a:xfrm>
            <a:off x="7967535" y="4516865"/>
            <a:ext cx="563816" cy="225403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1F5DDBD-6467-68FC-1641-944F3BE8443B}"/>
              </a:ext>
            </a:extLst>
          </p:cNvPr>
          <p:cNvSpPr/>
          <p:nvPr/>
        </p:nvSpPr>
        <p:spPr>
          <a:xfrm>
            <a:off x="9916153" y="4629566"/>
            <a:ext cx="563816" cy="225403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913888"/>
            <a:ext cx="31645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✅연령별 인구 비중</a:t>
            </a:r>
          </a:p>
        </p:txBody>
      </p:sp>
    </p:spTree>
    <p:extLst>
      <p:ext uri="{BB962C8B-B14F-4D97-AF65-F5344CB8AC3E}">
        <p14:creationId xmlns:p14="http://schemas.microsoft.com/office/powerpoint/2010/main" val="253521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E4665D3-B84D-4817-8BAC-F72EFF141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83" y="1007406"/>
            <a:ext cx="10307308" cy="4688907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F38E7-CC43-0609-2D16-96A678759792}"/>
              </a:ext>
            </a:extLst>
          </p:cNvPr>
          <p:cNvSpPr txBox="1"/>
          <p:nvPr/>
        </p:nvSpPr>
        <p:spPr>
          <a:xfrm>
            <a:off x="445022" y="5768569"/>
            <a:ext cx="11487149" cy="92333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지도로 인구이동 살펴보기</a:t>
            </a:r>
            <a:r>
              <a:rPr lang="en-US" altLang="ko-KR" b="1" dirty="0"/>
              <a:t>: </a:t>
            </a:r>
            <a:r>
              <a:rPr lang="ko-KR" altLang="en-US" b="1" dirty="0"/>
              <a:t>부동산지인  </a:t>
            </a:r>
            <a:r>
              <a:rPr lang="ko-KR" altLang="en-US" dirty="0">
                <a:hlinkClick r:id="rId3"/>
              </a:rPr>
              <a:t>https://www.aptgin.com/</a:t>
            </a:r>
            <a:r>
              <a:rPr lang="en-US" altLang="ko-KR" dirty="0"/>
              <a:t> </a:t>
            </a:r>
            <a:r>
              <a:rPr lang="ko-KR" altLang="en-US" dirty="0"/>
              <a:t>로그인 → 빅데이터 지도 → 기간 설정</a:t>
            </a:r>
            <a:r>
              <a:rPr lang="en-US" altLang="ko-KR" dirty="0"/>
              <a:t>(3</a:t>
            </a:r>
            <a:r>
              <a:rPr lang="ko-KR" altLang="en-US" dirty="0"/>
              <a:t>년</a:t>
            </a:r>
            <a:r>
              <a:rPr lang="en-US" altLang="ko-KR" dirty="0"/>
              <a:t>, 20</a:t>
            </a:r>
            <a:r>
              <a:rPr lang="ko-KR" altLang="en-US" dirty="0"/>
              <a:t>년 </a:t>
            </a:r>
            <a:r>
              <a:rPr lang="en-US" altLang="ko-KR" dirty="0"/>
              <a:t>5</a:t>
            </a:r>
            <a:r>
              <a:rPr lang="ko-KR" altLang="en-US" dirty="0"/>
              <a:t>월</a:t>
            </a:r>
            <a:r>
              <a:rPr lang="en-US" altLang="ko-KR" dirty="0"/>
              <a:t>~23</a:t>
            </a:r>
            <a:r>
              <a:rPr lang="ko-KR" altLang="en-US" dirty="0"/>
              <a:t>년 </a:t>
            </a:r>
            <a:r>
              <a:rPr lang="en-US" altLang="ko-KR" dirty="0"/>
              <a:t>5</a:t>
            </a:r>
            <a:r>
              <a:rPr lang="ko-KR" altLang="en-US" dirty="0"/>
              <a:t>월 → 지도상에서 움직여 </a:t>
            </a:r>
            <a:r>
              <a:rPr lang="en-US" altLang="ko-KR" dirty="0"/>
              <a:t>‘</a:t>
            </a:r>
            <a:r>
              <a:rPr lang="ko-KR" altLang="en-US" dirty="0"/>
              <a:t>시</a:t>
            </a:r>
            <a:r>
              <a:rPr lang="en-US" altLang="ko-KR" dirty="0"/>
              <a:t>’ </a:t>
            </a:r>
            <a:r>
              <a:rPr lang="ko-KR" altLang="en-US" dirty="0"/>
              <a:t>단위 클릭하면 이동 경로가 지도에 표시됩니다</a:t>
            </a:r>
            <a:r>
              <a:rPr lang="en-US" altLang="ko-KR" dirty="0"/>
              <a:t>. (</a:t>
            </a:r>
            <a:r>
              <a:rPr lang="ko-KR" altLang="en-US" dirty="0"/>
              <a:t>보라색</a:t>
            </a:r>
            <a:r>
              <a:rPr lang="en-US" altLang="ko-KR" dirty="0"/>
              <a:t>: </a:t>
            </a:r>
            <a:r>
              <a:rPr lang="ko-KR" altLang="en-US" dirty="0"/>
              <a:t>전출</a:t>
            </a:r>
            <a:r>
              <a:rPr lang="en-US" altLang="ko-KR" dirty="0"/>
              <a:t>, </a:t>
            </a:r>
            <a:r>
              <a:rPr lang="ko-KR" altLang="en-US" dirty="0"/>
              <a:t>주황색</a:t>
            </a:r>
            <a:r>
              <a:rPr lang="en-US" altLang="ko-KR" dirty="0"/>
              <a:t>: </a:t>
            </a:r>
            <a:r>
              <a:rPr lang="ko-KR" altLang="en-US" dirty="0"/>
              <a:t>전입</a:t>
            </a:r>
            <a:r>
              <a:rPr lang="en-US" altLang="ko-KR" dirty="0"/>
              <a:t>) </a:t>
            </a:r>
            <a:r>
              <a:rPr lang="ko-KR" altLang="en-US" dirty="0"/>
              <a:t>전출입 인구 합계가 가장 큰 곳은 어디인지 </a:t>
            </a:r>
            <a:r>
              <a:rPr lang="en-US" altLang="ko-KR" dirty="0"/>
              <a:t>TOP3 </a:t>
            </a:r>
            <a:r>
              <a:rPr lang="ko-KR" altLang="en-US" dirty="0"/>
              <a:t>지역을 찾아보세요</a:t>
            </a:r>
            <a:r>
              <a:rPr lang="en-US" altLang="ko-KR" dirty="0"/>
              <a:t>! (</a:t>
            </a:r>
            <a:r>
              <a:rPr lang="ko-KR" altLang="en-US" dirty="0"/>
              <a:t>예시인 안양은 의왕</a:t>
            </a:r>
            <a:r>
              <a:rPr lang="en-US" altLang="ko-KR" dirty="0"/>
              <a:t>, </a:t>
            </a:r>
            <a:r>
              <a:rPr lang="ko-KR" altLang="en-US" dirty="0"/>
              <a:t>군포</a:t>
            </a:r>
            <a:r>
              <a:rPr lang="en-US" altLang="ko-KR" dirty="0"/>
              <a:t>, </a:t>
            </a:r>
            <a:r>
              <a:rPr lang="ko-KR" altLang="en-US" dirty="0"/>
              <a:t>수원</a:t>
            </a:r>
            <a:r>
              <a:rPr lang="en-US" altLang="ko-KR" dirty="0"/>
              <a:t>)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776574"/>
            <a:ext cx="202557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인구 이동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7C2DC3-D782-431D-A267-F0A4162DEA8B}"/>
              </a:ext>
            </a:extLst>
          </p:cNvPr>
          <p:cNvSpPr/>
          <p:nvPr/>
        </p:nvSpPr>
        <p:spPr>
          <a:xfrm>
            <a:off x="565065" y="1474261"/>
            <a:ext cx="2194532" cy="192522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952965F7-1294-47A0-AE44-AFC2631BE9DA}"/>
              </a:ext>
            </a:extLst>
          </p:cNvPr>
          <p:cNvSpPr/>
          <p:nvPr/>
        </p:nvSpPr>
        <p:spPr>
          <a:xfrm>
            <a:off x="9772606" y="1304838"/>
            <a:ext cx="435542" cy="32299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7BA58CA-E338-4D4E-A1AD-EACDC68D1DF2}"/>
              </a:ext>
            </a:extLst>
          </p:cNvPr>
          <p:cNvSpPr/>
          <p:nvPr/>
        </p:nvSpPr>
        <p:spPr>
          <a:xfrm>
            <a:off x="8772481" y="2343063"/>
            <a:ext cx="2002810" cy="32299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4F5D325-F578-4BBC-9F6E-58E8722682E2}"/>
              </a:ext>
            </a:extLst>
          </p:cNvPr>
          <p:cNvSpPr/>
          <p:nvPr/>
        </p:nvSpPr>
        <p:spPr>
          <a:xfrm>
            <a:off x="4019506" y="2371638"/>
            <a:ext cx="673666" cy="68494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</a:t>
            </a:r>
            <a:endParaRPr lang="en-US" altLang="ko-KR" sz="16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클릭</a:t>
            </a:r>
          </a:p>
        </p:txBody>
      </p:sp>
      <p:graphicFrame>
        <p:nvGraphicFramePr>
          <p:cNvPr id="25" name="표 19">
            <a:extLst>
              <a:ext uri="{FF2B5EF4-FFF2-40B4-BE49-F238E27FC236}">
                <a16:creationId xmlns:a16="http://schemas.microsoft.com/office/drawing/2014/main" id="{BCBDB20D-6A3D-4D02-9040-86D51A87C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795324"/>
              </p:ext>
            </p:extLst>
          </p:nvPr>
        </p:nvGraphicFramePr>
        <p:xfrm>
          <a:off x="7317175" y="4212953"/>
          <a:ext cx="4614996" cy="148336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53749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197389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153749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</a:rPr>
                        <a:t>지역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ko-KR" altLang="en-US" sz="1400" b="1" dirty="0">
                          <a:solidFill>
                            <a:schemeClr val="bg1"/>
                          </a:solidFill>
                        </a:rPr>
                        <a:t>전출입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</a:rPr>
                        <a:t>의왕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</a:rPr>
                        <a:t>군포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</a:rPr>
                        <a:t>수원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전입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10,956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11,048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5,615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전출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11,960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11,636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7,344</a:t>
                      </a:r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98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</a:rPr>
                        <a:t>합계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돋움" panose="020B0600000101010101" pitchFamily="50" charset="-127"/>
                        </a:rPr>
                        <a:t>22,916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돋움" panose="020B0600000101010101" pitchFamily="50" charset="-127"/>
                        </a:rPr>
                        <a:t>22,684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돋움" panose="020B0600000101010101" pitchFamily="50" charset="-127"/>
                        </a:rPr>
                        <a:t>12,959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42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40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780B5D-3D8B-32ED-953F-9F3A9A42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1" y="480500"/>
            <a:ext cx="9338422" cy="642425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DD6D86-5F47-87DA-0347-AB0C523FB41D}"/>
              </a:ext>
            </a:extLst>
          </p:cNvPr>
          <p:cNvSpPr/>
          <p:nvPr/>
        </p:nvSpPr>
        <p:spPr>
          <a:xfrm>
            <a:off x="0" y="829898"/>
            <a:ext cx="2976281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생활권 </a:t>
            </a:r>
            <a:r>
              <a:rPr lang="ko-KR" altLang="en-US" sz="2400" b="1" dirty="0" err="1"/>
              <a:t>나눠보기</a:t>
            </a:r>
            <a:r>
              <a:rPr lang="ko-KR" altLang="en-US" sz="2400" b="1" dirty="0"/>
              <a:t> </a:t>
            </a: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E7B56BDB-0E01-EFF1-848C-58D20E70FD08}"/>
              </a:ext>
            </a:extLst>
          </p:cNvPr>
          <p:cNvSpPr/>
          <p:nvPr/>
        </p:nvSpPr>
        <p:spPr>
          <a:xfrm>
            <a:off x="3585675" y="3235291"/>
            <a:ext cx="1188768" cy="1076046"/>
          </a:xfrm>
          <a:prstGeom prst="ellipse">
            <a:avLst/>
          </a:prstGeom>
          <a:solidFill>
            <a:srgbClr val="249EB3">
              <a:alpha val="62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범계동</a:t>
            </a: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05C3ED3E-415B-3041-5704-319657CFB178}"/>
              </a:ext>
            </a:extLst>
          </p:cNvPr>
          <p:cNvSpPr/>
          <p:nvPr/>
        </p:nvSpPr>
        <p:spPr>
          <a:xfrm>
            <a:off x="4968854" y="2616580"/>
            <a:ext cx="1188768" cy="1076046"/>
          </a:xfrm>
          <a:prstGeom prst="ellipse">
            <a:avLst/>
          </a:prstGeom>
          <a:solidFill>
            <a:srgbClr val="249EB3">
              <a:alpha val="62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/>
              <a:t>평안동</a:t>
            </a:r>
            <a:endParaRPr lang="ko-KR" altLang="en-US" sz="1400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77873AAF-EA3B-2DBC-6F70-3AE98D345DF6}"/>
              </a:ext>
            </a:extLst>
          </p:cNvPr>
          <p:cNvSpPr/>
          <p:nvPr/>
        </p:nvSpPr>
        <p:spPr>
          <a:xfrm>
            <a:off x="5073168" y="3822759"/>
            <a:ext cx="1188768" cy="1076046"/>
          </a:xfrm>
          <a:prstGeom prst="ellipse">
            <a:avLst/>
          </a:prstGeom>
          <a:solidFill>
            <a:srgbClr val="249EB3">
              <a:alpha val="62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/>
              <a:t>귀인동</a:t>
            </a:r>
            <a:endParaRPr lang="ko-KR" altLang="en-US" sz="1400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43861739-1403-D693-C007-4F2261396BD8}"/>
              </a:ext>
            </a:extLst>
          </p:cNvPr>
          <p:cNvSpPr/>
          <p:nvPr/>
        </p:nvSpPr>
        <p:spPr>
          <a:xfrm>
            <a:off x="3964238" y="4443017"/>
            <a:ext cx="1108930" cy="953562"/>
          </a:xfrm>
          <a:prstGeom prst="ellipse">
            <a:avLst/>
          </a:prstGeom>
          <a:solidFill>
            <a:srgbClr val="249EB3">
              <a:alpha val="62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/>
              <a:t>신촌동</a:t>
            </a:r>
            <a:endParaRPr lang="ko-KR" altLang="en-US" sz="1400" b="1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1F24DA4-B72A-55E5-AA0D-C58F19CCCB40}"/>
              </a:ext>
            </a:extLst>
          </p:cNvPr>
          <p:cNvSpPr/>
          <p:nvPr/>
        </p:nvSpPr>
        <p:spPr>
          <a:xfrm>
            <a:off x="2500971" y="4082395"/>
            <a:ext cx="1188768" cy="1076046"/>
          </a:xfrm>
          <a:prstGeom prst="ellipse">
            <a:avLst/>
          </a:prstGeom>
          <a:solidFill>
            <a:srgbClr val="249EB3">
              <a:alpha val="62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/>
              <a:t>호계</a:t>
            </a:r>
            <a:r>
              <a:rPr lang="en-US" altLang="ko-KR" sz="1400" b="1" dirty="0"/>
              <a:t>2</a:t>
            </a:r>
            <a:r>
              <a:rPr lang="ko-KR" altLang="en-US" sz="1400" b="1" dirty="0"/>
              <a:t>동</a:t>
            </a:r>
          </a:p>
        </p:txBody>
      </p:sp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80EF763F-4BE5-B4C9-2B49-FACC1321890D}"/>
              </a:ext>
            </a:extLst>
          </p:cNvPr>
          <p:cNvSpPr/>
          <p:nvPr/>
        </p:nvSpPr>
        <p:spPr>
          <a:xfrm>
            <a:off x="1152207" y="2281165"/>
            <a:ext cx="1659140" cy="1130965"/>
          </a:xfrm>
          <a:prstGeom prst="wedgeRoundRectCallout">
            <a:avLst>
              <a:gd name="adj1" fmla="val 68606"/>
              <a:gd name="adj2" fmla="val 36474"/>
              <a:gd name="adj3" fmla="val 16667"/>
            </a:avLst>
          </a:prstGeom>
          <a:solidFill>
            <a:schemeClr val="bg1">
              <a:alpha val="59000"/>
            </a:schemeClr>
          </a:solidFill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tx1"/>
                </a:solidFill>
              </a:rPr>
              <a:t>(</a:t>
            </a:r>
            <a:r>
              <a:rPr lang="ko-KR" altLang="en-US" sz="2000" dirty="0">
                <a:solidFill>
                  <a:schemeClr val="tx1"/>
                </a:solidFill>
              </a:rPr>
              <a:t>생활권별 느낀점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혹은 특성</a:t>
            </a:r>
            <a:r>
              <a:rPr lang="en-US" altLang="ko-KR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3AE34A-AE1A-2862-FA8F-477E2C10A392}"/>
              </a:ext>
            </a:extLst>
          </p:cNvPr>
          <p:cNvSpPr txBox="1"/>
          <p:nvPr/>
        </p:nvSpPr>
        <p:spPr>
          <a:xfrm>
            <a:off x="7181530" y="905232"/>
            <a:ext cx="4702605" cy="2523768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sz="3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생각대로 생활권을 나눠보고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별 특징을 정리해보세요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생활권에는 정답이 없습니다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정답을 맞추려는 노력보다는 생활권에 대한 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생각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＇</a:t>
            </a:r>
            <a:r>
              <a: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구체화시켜보는데 초점을 맞춰보세요</a:t>
            </a:r>
            <a:r>
              <a:rPr kumimoji="1"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참고할만한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[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샤샤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생활권 나누는 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https://cafe.naver.com/wecando7/1683678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617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EA84D27-3B2F-2868-68B7-FD16B266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285910"/>
              </p:ext>
            </p:extLst>
          </p:nvPr>
        </p:nvGraphicFramePr>
        <p:xfrm>
          <a:off x="663851" y="1558208"/>
          <a:ext cx="9201617" cy="481944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82732">
                  <a:extLst>
                    <a:ext uri="{9D8B030D-6E8A-4147-A177-3AD203B41FA5}">
                      <a16:colId xmlns:a16="http://schemas.microsoft.com/office/drawing/2014/main" val="2186221530"/>
                    </a:ext>
                  </a:extLst>
                </a:gridCol>
                <a:gridCol w="1475351">
                  <a:extLst>
                    <a:ext uri="{9D8B030D-6E8A-4147-A177-3AD203B41FA5}">
                      <a16:colId xmlns:a16="http://schemas.microsoft.com/office/drawing/2014/main" val="1943774524"/>
                    </a:ext>
                  </a:extLst>
                </a:gridCol>
                <a:gridCol w="1527858">
                  <a:extLst>
                    <a:ext uri="{9D8B030D-6E8A-4147-A177-3AD203B41FA5}">
                      <a16:colId xmlns:a16="http://schemas.microsoft.com/office/drawing/2014/main" val="2997163041"/>
                    </a:ext>
                  </a:extLst>
                </a:gridCol>
                <a:gridCol w="1446836">
                  <a:extLst>
                    <a:ext uri="{9D8B030D-6E8A-4147-A177-3AD203B41FA5}">
                      <a16:colId xmlns:a16="http://schemas.microsoft.com/office/drawing/2014/main" val="2212171377"/>
                    </a:ext>
                  </a:extLst>
                </a:gridCol>
                <a:gridCol w="1551007">
                  <a:extLst>
                    <a:ext uri="{9D8B030D-6E8A-4147-A177-3AD203B41FA5}">
                      <a16:colId xmlns:a16="http://schemas.microsoft.com/office/drawing/2014/main" val="1502957917"/>
                    </a:ext>
                  </a:extLst>
                </a:gridCol>
                <a:gridCol w="2017833">
                  <a:extLst>
                    <a:ext uri="{9D8B030D-6E8A-4147-A177-3AD203B41FA5}">
                      <a16:colId xmlns:a16="http://schemas.microsoft.com/office/drawing/2014/main" val="1214392640"/>
                    </a:ext>
                  </a:extLst>
                </a:gridCol>
              </a:tblGrid>
              <a:tr h="4443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등급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직장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교통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학군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환경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공급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53979579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기준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종사자수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업무지구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접근성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학업성취도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편의시설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(</a:t>
                      </a:r>
                      <a:r>
                        <a:rPr lang="ko-KR" altLang="en-US" sz="1600" b="1" dirty="0"/>
                        <a:t>백화점</a:t>
                      </a:r>
                      <a:r>
                        <a:rPr lang="en-US" altLang="ko-KR" sz="1600" b="1" dirty="0"/>
                        <a:t>, </a:t>
                      </a:r>
                      <a:r>
                        <a:rPr lang="ko-KR" altLang="en-US" sz="1600" b="1" dirty="0"/>
                        <a:t>마트</a:t>
                      </a:r>
                      <a:r>
                        <a:rPr lang="en-US" altLang="ko-KR" sz="16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년 예정공급평균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836752"/>
                  </a:ext>
                </a:extLst>
              </a:tr>
              <a:tr h="973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S</a:t>
                      </a:r>
                      <a:endParaRPr lang="ko-KR" altLang="en-US" sz="3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종사자수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 </a:t>
                      </a:r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만명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강남 </a:t>
                      </a:r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분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이내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95%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  <a:endParaRPr lang="en-US" altLang="ko-KR" sz="1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 </a:t>
                      </a:r>
                      <a:r>
                        <a:rPr lang="en-US" altLang="ko-KR" sz="1600" b="1" dirty="0"/>
                        <a:t>0.25%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0.5</a:t>
                      </a:r>
                      <a:r>
                        <a:rPr lang="ko-KR" altLang="en-US" sz="1400" b="1" dirty="0"/>
                        <a:t>배 이하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41436706"/>
                  </a:ext>
                </a:extLst>
              </a:tr>
              <a:tr h="9853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A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20</a:t>
                      </a:r>
                      <a:r>
                        <a:rPr lang="ko-KR" altLang="en-US" sz="1600" b="1" dirty="0"/>
                        <a:t>만명 이상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강남 </a:t>
                      </a:r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</a:t>
                      </a:r>
                      <a:r>
                        <a:rPr lang="en-US" altLang="ko-KR" sz="1600" b="1" dirty="0"/>
                        <a:t> </a:t>
                      </a:r>
                      <a:r>
                        <a:rPr lang="ko-KR" altLang="en-US" sz="1600" b="1" dirty="0"/>
                        <a:t>및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부도심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분 이내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90%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0.5% 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1</a:t>
                      </a:r>
                      <a:r>
                        <a:rPr lang="ko-KR" altLang="en-US" sz="1400" b="1" dirty="0"/>
                        <a:t>배 이내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71368"/>
                  </a:ext>
                </a:extLst>
              </a:tr>
              <a:tr h="993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B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만명 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부도심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 이내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85%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</a:t>
                      </a:r>
                      <a:r>
                        <a:rPr lang="en-US" altLang="ko-KR" sz="1600" b="1" dirty="0"/>
                        <a:t> </a:t>
                      </a:r>
                      <a:r>
                        <a:rPr lang="ko-KR" altLang="en-US" sz="1600" b="1" dirty="0"/>
                        <a:t>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대형마트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1.0% 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배 이내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202629"/>
                  </a:ext>
                </a:extLst>
              </a:tr>
              <a:tr h="7511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C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만명 이하</a:t>
                      </a:r>
                      <a:endParaRPr lang="en-US" altLang="ko-KR" sz="1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부도심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 이상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85%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미만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없음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1.0% </a:t>
                      </a:r>
                      <a:r>
                        <a:rPr lang="ko-KR" altLang="en-US" sz="1600" b="1" dirty="0"/>
                        <a:t>초과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배 초과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591685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D8C193B1-39C5-E546-04B7-03726C61703A}"/>
              </a:ext>
            </a:extLst>
          </p:cNvPr>
          <p:cNvSpPr/>
          <p:nvPr/>
        </p:nvSpPr>
        <p:spPr>
          <a:xfrm>
            <a:off x="10004365" y="931716"/>
            <a:ext cx="1967643" cy="1651253"/>
          </a:xfrm>
          <a:prstGeom prst="rect">
            <a:avLst/>
          </a:prstGeom>
          <a:solidFill>
            <a:schemeClr val="bg1">
              <a:alpha val="99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수도권 입지평가는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직장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교통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학군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환경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공급으로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‘</a:t>
            </a:r>
            <a:r>
              <a:rPr lang="ko-KR" altLang="en-US" sz="1600" dirty="0">
                <a:solidFill>
                  <a:schemeClr val="tx1"/>
                </a:solidFill>
              </a:rPr>
              <a:t>구 단위</a:t>
            </a:r>
            <a:r>
              <a:rPr lang="en-US" altLang="ko-KR" sz="1600" dirty="0">
                <a:solidFill>
                  <a:schemeClr val="tx1"/>
                </a:solidFill>
              </a:rPr>
              <a:t>’ </a:t>
            </a:r>
            <a:r>
              <a:rPr lang="ko-KR" altLang="en-US" sz="1600" dirty="0">
                <a:solidFill>
                  <a:schemeClr val="tx1"/>
                </a:solidFill>
              </a:rPr>
              <a:t>로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평가합니다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9B89626-BA08-DBEA-5F1D-48B662351376}"/>
              </a:ext>
            </a:extLst>
          </p:cNvPr>
          <p:cNvSpPr/>
          <p:nvPr/>
        </p:nvSpPr>
        <p:spPr>
          <a:xfrm>
            <a:off x="0" y="931716"/>
            <a:ext cx="443310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수도권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구 단위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88533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69976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지방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구 단위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BFC4B90-733D-4462-BB63-ECF373A83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72233"/>
              </p:ext>
            </p:extLst>
          </p:nvPr>
        </p:nvGraphicFramePr>
        <p:xfrm>
          <a:off x="982131" y="1354000"/>
          <a:ext cx="10227737" cy="454124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35092">
                  <a:extLst>
                    <a:ext uri="{9D8B030D-6E8A-4147-A177-3AD203B41FA5}">
                      <a16:colId xmlns:a16="http://schemas.microsoft.com/office/drawing/2014/main" val="2186221530"/>
                    </a:ext>
                  </a:extLst>
                </a:gridCol>
                <a:gridCol w="1484281">
                  <a:extLst>
                    <a:ext uri="{9D8B030D-6E8A-4147-A177-3AD203B41FA5}">
                      <a16:colId xmlns:a16="http://schemas.microsoft.com/office/drawing/2014/main" val="1943774524"/>
                    </a:ext>
                  </a:extLst>
                </a:gridCol>
                <a:gridCol w="1414938">
                  <a:extLst>
                    <a:ext uri="{9D8B030D-6E8A-4147-A177-3AD203B41FA5}">
                      <a16:colId xmlns:a16="http://schemas.microsoft.com/office/drawing/2014/main" val="2997163041"/>
                    </a:ext>
                  </a:extLst>
                </a:gridCol>
                <a:gridCol w="1563420">
                  <a:extLst>
                    <a:ext uri="{9D8B030D-6E8A-4147-A177-3AD203B41FA5}">
                      <a16:colId xmlns:a16="http://schemas.microsoft.com/office/drawing/2014/main" val="2212171377"/>
                    </a:ext>
                  </a:extLst>
                </a:gridCol>
                <a:gridCol w="1457861">
                  <a:extLst>
                    <a:ext uri="{9D8B030D-6E8A-4147-A177-3AD203B41FA5}">
                      <a16:colId xmlns:a16="http://schemas.microsoft.com/office/drawing/2014/main" val="1502957917"/>
                    </a:ext>
                  </a:extLst>
                </a:gridCol>
                <a:gridCol w="1788881">
                  <a:extLst>
                    <a:ext uri="{9D8B030D-6E8A-4147-A177-3AD203B41FA5}">
                      <a16:colId xmlns:a16="http://schemas.microsoft.com/office/drawing/2014/main" val="1214392640"/>
                    </a:ext>
                  </a:extLst>
                </a:gridCol>
                <a:gridCol w="1583264">
                  <a:extLst>
                    <a:ext uri="{9D8B030D-6E8A-4147-A177-3AD203B41FA5}">
                      <a16:colId xmlns:a16="http://schemas.microsoft.com/office/drawing/2014/main" val="3508616448"/>
                    </a:ext>
                  </a:extLst>
                </a:gridCol>
              </a:tblGrid>
              <a:tr h="7914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구분</a:t>
                      </a:r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인구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시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직장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구단위</a:t>
                      </a:r>
                      <a:r>
                        <a:rPr lang="en-US" altLang="ko-KR" sz="1400" dirty="0"/>
                        <a:t>/</a:t>
                      </a:r>
                    </a:p>
                    <a:p>
                      <a:pPr algn="ctr" latinLnBrk="1"/>
                      <a:r>
                        <a:rPr lang="ko-KR" altLang="en-US" sz="1400" dirty="0"/>
                        <a:t>종사자수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학군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6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환경</a:t>
                      </a:r>
                      <a:endParaRPr lang="en-US" altLang="ko-KR" sz="1400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20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공급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400" b="1" dirty="0"/>
                        <a:t>(3</a:t>
                      </a:r>
                      <a:r>
                        <a:rPr lang="ko-KR" altLang="en-US" sz="1400" b="1" dirty="0"/>
                        <a:t>년 예정공급평균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교통</a:t>
                      </a:r>
                      <a:br>
                        <a:rPr lang="en-US" altLang="ko-KR" sz="1600" dirty="0"/>
                      </a:b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업무지구 접근성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6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979579"/>
                  </a:ext>
                </a:extLst>
              </a:tr>
              <a:tr h="10259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/>
                        <a:t>S</a:t>
                      </a:r>
                      <a:endParaRPr lang="ko-KR" altLang="en-US" sz="2800" b="1" dirty="0"/>
                    </a:p>
                  </a:txBody>
                  <a:tcPr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300</a:t>
                      </a:r>
                      <a:r>
                        <a:rPr lang="ko-KR" altLang="en-US" sz="1600" b="1" dirty="0"/>
                        <a:t>만명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ko-KR" altLang="en-US" sz="1600" b="1" dirty="0"/>
                        <a:t> 이상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만명 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ko-KR" altLang="en-US" sz="1600" b="1" dirty="0"/>
                        <a:t>이상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95%</a:t>
                      </a:r>
                    </a:p>
                    <a:p>
                      <a:pPr lvl="1"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en-US" altLang="ko-KR" sz="1600" b="1" dirty="0"/>
                        <a:t>2</a:t>
                      </a:r>
                      <a:r>
                        <a:rPr lang="ko-KR" altLang="en-US" sz="1600" b="1" dirty="0"/>
                        <a:t>개 이상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 </a:t>
                      </a:r>
                      <a:r>
                        <a:rPr lang="en-US" altLang="ko-KR" sz="1400" b="1" dirty="0">
                          <a:latin typeface="+mn-lt"/>
                        </a:rPr>
                        <a:t>0.25%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0.5</a:t>
                      </a:r>
                      <a:r>
                        <a:rPr lang="ko-KR" altLang="en-US" sz="1400" b="1" dirty="0">
                          <a:latin typeface="+mn-lt"/>
                        </a:rPr>
                        <a:t>배 이하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/>
                        <a:t>자차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분 이내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836752"/>
                  </a:ext>
                </a:extLst>
              </a:tr>
              <a:tr h="8520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baseline="0" dirty="0"/>
                        <a:t>A 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90%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백화점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0.5% 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1</a:t>
                      </a:r>
                      <a:r>
                        <a:rPr lang="ko-KR" altLang="en-US" sz="1400" b="1" dirty="0">
                          <a:latin typeface="+mn-lt"/>
                        </a:rPr>
                        <a:t>배 이내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이내</a:t>
                      </a: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:a16="http://schemas.microsoft.com/office/drawing/2014/main" val="641436706"/>
                  </a:ext>
                </a:extLst>
              </a:tr>
              <a:tr h="10259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/>
                        <a:t>B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85%</a:t>
                      </a:r>
                    </a:p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대형마트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1.0% 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2</a:t>
                      </a:r>
                      <a:r>
                        <a:rPr lang="ko-KR" altLang="en-US" sz="1400" b="1" dirty="0">
                          <a:latin typeface="+mn-lt"/>
                        </a:rPr>
                        <a:t>배 이내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이내</a:t>
                      </a: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:a16="http://schemas.microsoft.com/office/drawing/2014/main" val="316371368"/>
                  </a:ext>
                </a:extLst>
              </a:tr>
              <a:tr h="845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b="1" dirty="0"/>
                        <a:t>C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이하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85%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미만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없음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1.0% </a:t>
                      </a:r>
                      <a:r>
                        <a:rPr lang="ko-KR" altLang="en-US" sz="1400" b="1" dirty="0">
                          <a:latin typeface="+mn-lt"/>
                        </a:rPr>
                        <a:t>초과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2</a:t>
                      </a:r>
                      <a:r>
                        <a:rPr lang="ko-KR" altLang="en-US" sz="1400" b="1" dirty="0">
                          <a:latin typeface="+mn-lt"/>
                        </a:rPr>
                        <a:t>배 초과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그 외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초과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:a16="http://schemas.microsoft.com/office/drawing/2014/main" val="1671202629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8284AA38-77E4-2AA4-3A45-DD568AA0BA48}"/>
              </a:ext>
            </a:extLst>
          </p:cNvPr>
          <p:cNvSpPr/>
          <p:nvPr/>
        </p:nvSpPr>
        <p:spPr>
          <a:xfrm>
            <a:off x="970492" y="5969001"/>
            <a:ext cx="10227738" cy="806555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지방은 수도권 보다 교통 중요성이 낮고 지역별로 개별성이 강합니다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교통이 중요한 지역이 있고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광역시 일부</a:t>
            </a:r>
            <a:r>
              <a:rPr lang="en-US" altLang="ko-KR" dirty="0">
                <a:solidFill>
                  <a:schemeClr val="tx1"/>
                </a:solidFill>
              </a:rPr>
              <a:t>) </a:t>
            </a:r>
            <a:r>
              <a:rPr lang="ko-KR" altLang="en-US" dirty="0">
                <a:solidFill>
                  <a:schemeClr val="tx1"/>
                </a:solidFill>
              </a:rPr>
              <a:t>그렇지 않은 지역이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6737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1434353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직장</a:t>
            </a:r>
            <a:endParaRPr lang="ko-KR" alt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87EEE9-FBA8-4179-B6E8-E95C67FEA52F}"/>
              </a:ext>
            </a:extLst>
          </p:cNvPr>
          <p:cNvSpPr txBox="1"/>
          <p:nvPr/>
        </p:nvSpPr>
        <p:spPr>
          <a:xfrm>
            <a:off x="7122376" y="1322766"/>
            <a:ext cx="5178669" cy="2531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★추천</a:t>
            </a:r>
            <a:r>
              <a:rPr lang="ko-KR" alt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[</a:t>
            </a:r>
            <a:r>
              <a:rPr lang="ko-KR" altLang="en-US" dirty="0" err="1">
                <a:solidFill>
                  <a:srgbClr val="000000"/>
                </a:solidFill>
                <a:latin typeface="+mj-lt"/>
              </a:rPr>
              <a:t>수면양발님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] </a:t>
            </a:r>
            <a:r>
              <a:rPr lang="ko-KR" altLang="en-US" dirty="0">
                <a:solidFill>
                  <a:srgbClr val="000000"/>
                </a:solidFill>
                <a:latin typeface="+mj-lt"/>
              </a:rPr>
              <a:t>수도권 일자리 정리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j-lt"/>
                <a:hlinkClick r:id="rId2"/>
              </a:rPr>
              <a:t>https://cafe.naver.com/wecando7/3763886</a:t>
            </a:r>
            <a:endParaRPr lang="en-US" altLang="ko-KR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+mj-lt"/>
              </a:rPr>
              <a:t>직접 찾고 싶다면</a:t>
            </a:r>
            <a:r>
              <a:rPr lang="en-US" altLang="ko-KR" b="1" dirty="0">
                <a:latin typeface="+mj-lt"/>
              </a:rPr>
              <a:t>? </a:t>
            </a:r>
            <a:r>
              <a:rPr lang="ko-KR" altLang="en-US" b="1" dirty="0">
                <a:latin typeface="+mj-lt"/>
              </a:rPr>
              <a:t>기초 데이터 찾는 방법</a:t>
            </a:r>
            <a:r>
              <a:rPr lang="en-US" altLang="ko-KR" b="1" dirty="0">
                <a:latin typeface="+mj-lt"/>
              </a:rPr>
              <a:t> :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j-lt"/>
              </a:rPr>
              <a:t>“</a:t>
            </a:r>
            <a:r>
              <a:rPr lang="ko-KR" altLang="en-US" dirty="0" err="1">
                <a:latin typeface="+mj-lt"/>
                <a:hlinkClick r:id="rId3"/>
              </a:rPr>
              <a:t>국가통계포털</a:t>
            </a:r>
            <a:r>
              <a:rPr lang="ko-KR" altLang="en-US" dirty="0">
                <a:latin typeface="+mj-lt"/>
              </a:rPr>
              <a:t> </a:t>
            </a:r>
            <a:r>
              <a:rPr lang="en-US" altLang="ko-KR" dirty="0">
                <a:latin typeface="+mj-lt"/>
              </a:rPr>
              <a:t>–</a:t>
            </a:r>
            <a:r>
              <a:rPr lang="ko-KR" altLang="en-US" dirty="0">
                <a:latin typeface="+mj-lt"/>
              </a:rPr>
              <a:t>국내통계</a:t>
            </a: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기관별통계</a:t>
            </a:r>
            <a:r>
              <a:rPr lang="en-US" altLang="ko-KR" dirty="0">
                <a:latin typeface="+mj-lt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j-lt"/>
              </a:rPr>
              <a:t>지역자치단체</a:t>
            </a: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해당지역</a:t>
            </a:r>
            <a:r>
              <a:rPr lang="en-US" altLang="ko-KR" dirty="0">
                <a:latin typeface="+mj-lt"/>
              </a:rPr>
              <a:t>(</a:t>
            </a:r>
            <a:r>
              <a:rPr lang="ko-KR" altLang="en-US" dirty="0">
                <a:latin typeface="+mj-lt"/>
              </a:rPr>
              <a:t>시</a:t>
            </a:r>
            <a:r>
              <a:rPr lang="en-US" altLang="ko-KR" dirty="0">
                <a:latin typeface="+mj-lt"/>
              </a:rPr>
              <a:t>/</a:t>
            </a:r>
            <a:r>
              <a:rPr lang="ko-KR" altLang="en-US" dirty="0">
                <a:latin typeface="+mj-lt"/>
              </a:rPr>
              <a:t>군</a:t>
            </a:r>
            <a:r>
              <a:rPr lang="en-US" altLang="ko-KR" dirty="0">
                <a:latin typeface="+mj-lt"/>
              </a:rPr>
              <a:t>/</a:t>
            </a:r>
            <a:r>
              <a:rPr lang="ko-KR" altLang="en-US" dirty="0">
                <a:latin typeface="+mj-lt"/>
              </a:rPr>
              <a:t>구</a:t>
            </a:r>
            <a:r>
              <a:rPr lang="en-US" altLang="ko-KR" dirty="0">
                <a:latin typeface="+mj-lt"/>
              </a:rPr>
              <a:t>) –</a:t>
            </a:r>
            <a:r>
              <a:rPr lang="ko-KR" altLang="en-US" dirty="0">
                <a:latin typeface="+mj-lt"/>
              </a:rPr>
              <a:t> 기본통계</a:t>
            </a:r>
            <a:r>
              <a:rPr lang="en-US" altLang="ko-KR" dirty="0"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 사업체</a:t>
            </a:r>
            <a:r>
              <a:rPr lang="en-US" altLang="ko-KR" dirty="0">
                <a:latin typeface="+mj-lt"/>
              </a:rPr>
              <a:t>- </a:t>
            </a:r>
            <a:r>
              <a:rPr lang="ko-KR" altLang="en-US" dirty="0">
                <a:latin typeface="+mj-lt"/>
              </a:rPr>
              <a:t>종사자규모별 사업체 수 및 종사자수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 </a:t>
            </a:r>
            <a:endParaRPr lang="en-US" altLang="ko-KR" sz="1500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34C1F378-5748-4397-82A8-9569C6761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783488"/>
              </p:ext>
            </p:extLst>
          </p:nvPr>
        </p:nvGraphicFramePr>
        <p:xfrm>
          <a:off x="548424" y="1462215"/>
          <a:ext cx="6441439" cy="498273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83412">
                  <a:extLst>
                    <a:ext uri="{9D8B030D-6E8A-4147-A177-3AD203B41FA5}">
                      <a16:colId xmlns:a16="http://schemas.microsoft.com/office/drawing/2014/main" val="3389205675"/>
                    </a:ext>
                  </a:extLst>
                </a:gridCol>
                <a:gridCol w="898347">
                  <a:extLst>
                    <a:ext uri="{9D8B030D-6E8A-4147-A177-3AD203B41FA5}">
                      <a16:colId xmlns:a16="http://schemas.microsoft.com/office/drawing/2014/main" val="446125756"/>
                    </a:ext>
                  </a:extLst>
                </a:gridCol>
                <a:gridCol w="927097">
                  <a:extLst>
                    <a:ext uri="{9D8B030D-6E8A-4147-A177-3AD203B41FA5}">
                      <a16:colId xmlns:a16="http://schemas.microsoft.com/office/drawing/2014/main" val="695454870"/>
                    </a:ext>
                  </a:extLst>
                </a:gridCol>
                <a:gridCol w="830583">
                  <a:extLst>
                    <a:ext uri="{9D8B030D-6E8A-4147-A177-3AD203B41FA5}">
                      <a16:colId xmlns:a16="http://schemas.microsoft.com/office/drawing/2014/main" val="3205465541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880862494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val="1014663818"/>
                    </a:ext>
                  </a:extLst>
                </a:gridCol>
                <a:gridCol w="589280">
                  <a:extLst>
                    <a:ext uri="{9D8B030D-6E8A-4147-A177-3AD203B41FA5}">
                      <a16:colId xmlns:a16="http://schemas.microsoft.com/office/drawing/2014/main" val="135185536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875458425"/>
                    </a:ext>
                  </a:extLst>
                </a:gridCol>
              </a:tblGrid>
              <a:tr h="502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사업체 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종사자 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이상</a:t>
                      </a:r>
                      <a:b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사업체수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인구수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비율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직장 등급</a:t>
                      </a:r>
                      <a:b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종사자 기준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1509938"/>
                  </a:ext>
                </a:extLst>
              </a:tr>
              <a:tr h="2008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강남구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71,027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698,840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533,042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209061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66,767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492,031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887,015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9225063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46,940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438,985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412,279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1804911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60,127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392,568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122,499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775494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영등포구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42,370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373,478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376,837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71046849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송파구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48,644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341,201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658,338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075602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성남시 분당구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32,971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304,421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484,183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2472227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부천시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61,147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297,595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806,067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642586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39,679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260,446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144,683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554100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39,458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257,494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574,315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877971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마포구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37,290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247,276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368,905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4371430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33,814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242,686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230,811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5304038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안산시 단원구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34,224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237,016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302,058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548797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남동구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41,071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235,674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518,272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1061952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평택시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37,539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234,439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564,288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7356351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38,756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225,668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396,754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78305789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시흥시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43,361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210,182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512,030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1082364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36,650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201,729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555,380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356337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32,368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192,653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483,245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0389530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성동구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28,343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178,243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285,990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7308596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김포시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176,235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486,508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0195029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남양주시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39,232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174,878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733,798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7764508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안양 동안구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27,668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171,868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308,867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381269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부평구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155,411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486,765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7180440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용인시 기흥구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20,920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152,822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441,742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4741055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수원시 영통구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18,659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152,580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363,422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544778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13222AF-7300-4BE3-B3AE-D90C02D52F41}"/>
              </a:ext>
            </a:extLst>
          </p:cNvPr>
          <p:cNvSpPr txBox="1"/>
          <p:nvPr/>
        </p:nvSpPr>
        <p:spPr>
          <a:xfrm>
            <a:off x="7122376" y="3930674"/>
            <a:ext cx="4869801" cy="147732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인사이트💡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인구 수 대비 종사자 비중이 높을 수록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(100%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근접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업무지구에 가깝고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50%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 일수록 베드타운에 가까워요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베드타운인 경우에는 좋은 직장으로 빠르게 접근하기 위한 교통이 더 중요하겠죠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FE5228-B382-45FE-9ECC-8F0C41FC346F}"/>
              </a:ext>
            </a:extLst>
          </p:cNvPr>
          <p:cNvSpPr/>
          <p:nvPr/>
        </p:nvSpPr>
        <p:spPr>
          <a:xfrm>
            <a:off x="548423" y="5743160"/>
            <a:ext cx="6441439" cy="209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1D91433-BCC9-4D9A-B9DE-B424166DA0FF}"/>
              </a:ext>
            </a:extLst>
          </p:cNvPr>
          <p:cNvSpPr/>
          <p:nvPr/>
        </p:nvSpPr>
        <p:spPr>
          <a:xfrm>
            <a:off x="3694922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42AB9B1-2BCA-4911-B374-0FC066DB373A}"/>
              </a:ext>
            </a:extLst>
          </p:cNvPr>
          <p:cNvSpPr/>
          <p:nvPr/>
        </p:nvSpPr>
        <p:spPr>
          <a:xfrm>
            <a:off x="2873828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78179A0-F054-4103-8DE0-7B1A83B98DF8}"/>
              </a:ext>
            </a:extLst>
          </p:cNvPr>
          <p:cNvSpPr/>
          <p:nvPr/>
        </p:nvSpPr>
        <p:spPr>
          <a:xfrm>
            <a:off x="3694923" y="829837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07B3012-EE77-4BA9-947F-3D3DBCD7761C}"/>
              </a:ext>
            </a:extLst>
          </p:cNvPr>
          <p:cNvSpPr/>
          <p:nvPr/>
        </p:nvSpPr>
        <p:spPr>
          <a:xfrm>
            <a:off x="2873828" y="829836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양</a:t>
            </a:r>
          </a:p>
        </p:txBody>
      </p:sp>
    </p:spTree>
    <p:extLst>
      <p:ext uri="{BB962C8B-B14F-4D97-AF65-F5344CB8AC3E}">
        <p14:creationId xmlns:p14="http://schemas.microsoft.com/office/powerpoint/2010/main" val="4088303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4635626-8303-4643-BD0E-D411DF898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35472"/>
              </p:ext>
            </p:extLst>
          </p:nvPr>
        </p:nvGraphicFramePr>
        <p:xfrm>
          <a:off x="1004046" y="1425388"/>
          <a:ext cx="5316072" cy="504102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1123">
                  <a:extLst>
                    <a:ext uri="{9D8B030D-6E8A-4147-A177-3AD203B41FA5}">
                      <a16:colId xmlns:a16="http://schemas.microsoft.com/office/drawing/2014/main" val="2161033380"/>
                    </a:ext>
                  </a:extLst>
                </a:gridCol>
                <a:gridCol w="809960">
                  <a:extLst>
                    <a:ext uri="{9D8B030D-6E8A-4147-A177-3AD203B41FA5}">
                      <a16:colId xmlns:a16="http://schemas.microsoft.com/office/drawing/2014/main" val="2445862669"/>
                    </a:ext>
                  </a:extLst>
                </a:gridCol>
                <a:gridCol w="1165542">
                  <a:extLst>
                    <a:ext uri="{9D8B030D-6E8A-4147-A177-3AD203B41FA5}">
                      <a16:colId xmlns:a16="http://schemas.microsoft.com/office/drawing/2014/main" val="2424634478"/>
                    </a:ext>
                  </a:extLst>
                </a:gridCol>
                <a:gridCol w="958835">
                  <a:extLst>
                    <a:ext uri="{9D8B030D-6E8A-4147-A177-3AD203B41FA5}">
                      <a16:colId xmlns:a16="http://schemas.microsoft.com/office/drawing/2014/main" val="446359162"/>
                    </a:ext>
                  </a:extLst>
                </a:gridCol>
                <a:gridCol w="860612">
                  <a:extLst>
                    <a:ext uri="{9D8B030D-6E8A-4147-A177-3AD203B41FA5}">
                      <a16:colId xmlns:a16="http://schemas.microsoft.com/office/drawing/2014/main" val="1262118066"/>
                    </a:ext>
                  </a:extLst>
                </a:gridCol>
              </a:tblGrid>
              <a:tr h="263057"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직장등급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lt"/>
                        </a:rPr>
                        <a:t>주소지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원천징수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78699"/>
                  </a:ext>
                </a:extLst>
              </a:tr>
              <a:tr h="2862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행정구역명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직장등급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인구수대비</a:t>
                      </a:r>
                      <a:b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종사자비율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직장월급여</a:t>
                      </a:r>
                      <a:b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(3.06%)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인당금액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45338686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성남시 분당구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5,327,974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01597332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성남시 수정구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2,979,477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48545105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성남시 중원구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2,710,719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58861139"/>
                  </a:ext>
                </a:extLst>
              </a:tr>
              <a:tr h="1848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수원시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52,407,459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99136318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수원시 권선구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3,084,967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65248963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수원시 영통구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4,750,654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7663478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수원시 장안구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3,093,268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9421170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수원시 팔달구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3,062,320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7397327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시흥시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2,963,464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34,272,047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3090962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안산시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35,843,579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11034681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안산시 단원구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78%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3,088,203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9444957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안산시 상록구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2,670,588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3037830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안성시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2,726,699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35,096,396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04883056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안양시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35,998,263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22593056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안양시 동안구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3,811,078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50539426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안양시 만안구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2,957,059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63366602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양주시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2,417,157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28,662,961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56555873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양평군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2,528,922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29,704,538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31638003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여주시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2,451,242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32,326,353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25839371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연천군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2,003,922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29,972,632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0266339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오산시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3,069,837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30,527,119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11592161"/>
                  </a:ext>
                </a:extLst>
              </a:tr>
              <a:tr h="1848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용인시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38,513,406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0072072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용인시 기흥구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3,677,255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30171467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용인시 수지구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4,382,908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30266299"/>
                  </a:ext>
                </a:extLst>
              </a:tr>
              <a:tr h="1684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용인시 처인구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48%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2,766,111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7461107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의왕시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3,518,529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36,411,647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19649472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의정부시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2,529,804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30,569,806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7611972"/>
                  </a:ext>
                </a:extLst>
              </a:tr>
              <a:tr h="1470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경기 이천시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3,397,810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57,469,646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58406712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1AFDFE5C-86C7-49CD-AC00-45A8044F82B0}"/>
              </a:ext>
            </a:extLst>
          </p:cNvPr>
          <p:cNvSpPr/>
          <p:nvPr/>
        </p:nvSpPr>
        <p:spPr>
          <a:xfrm>
            <a:off x="1004045" y="4258670"/>
            <a:ext cx="5316071" cy="1788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F74AE2-C547-4071-A05A-3C1515404759}"/>
              </a:ext>
            </a:extLst>
          </p:cNvPr>
          <p:cNvSpPr txBox="1"/>
          <p:nvPr/>
        </p:nvSpPr>
        <p:spPr>
          <a:xfrm>
            <a:off x="7013331" y="2328137"/>
            <a:ext cx="4869801" cy="4247317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인사이트💡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무슨 차이일까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원천징수지 기준은 쉽게 말해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위치한 직장을 기준으로 소득을 계산한 자료이고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기준은 해당 구에 주소지가 등록된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거주하는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사람들의 소득이라고 볼 수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위치한 직장이 돈을 얼마나 버는지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 기준으로 알 수 있고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구에 사는 사람들이 돈을 얼마나 버는지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 기준으로 알 수 있죠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예를 들어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[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라면 그곳에 있는 직장은 급여가 높지만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막상 거주하는 사람들의 급여는 그리 높지 않다고 볼 수도 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(ex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강서구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반대로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주소지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원천징수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라면 그곳에 위치한 직장보다 거주민의 소득이 높은 것으로 볼 수 있겠죠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(ex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용산구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서초구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6514EE-F68C-4D66-997C-9A3FC567FD21}"/>
              </a:ext>
            </a:extLst>
          </p:cNvPr>
          <p:cNvSpPr txBox="1"/>
          <p:nvPr/>
        </p:nvSpPr>
        <p:spPr>
          <a:xfrm>
            <a:off x="7013331" y="1278597"/>
            <a:ext cx="5178669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★추천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타격대아가씨님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]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 일자리 직장 총정리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ko-KR" altLang="en-US" dirty="0">
                <a:hlinkClick r:id="rId2"/>
              </a:rPr>
              <a:t>https://cafe.naver.com/wecando7/4550033</a:t>
            </a:r>
            <a:r>
              <a:rPr lang="ko-KR" altLang="en-US" dirty="0"/>
              <a:t>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endParaRPr lang="en-US" altLang="ko-KR" sz="15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0722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소득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원천징수 </a:t>
            </a:r>
            <a:r>
              <a:rPr lang="en-US" altLang="ko-KR" sz="2400" b="1" dirty="0"/>
              <a:t>&amp; </a:t>
            </a:r>
            <a:r>
              <a:rPr lang="ko-KR" altLang="en-US" sz="2400" b="1" dirty="0"/>
              <a:t>주소지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88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7A229386-399C-4B4C-9C72-8888D730C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5" y="1448109"/>
            <a:ext cx="8782887" cy="54098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03E7277A-D5F8-47CB-A731-3DA1E641CBEF}"/>
              </a:ext>
            </a:extLst>
          </p:cNvPr>
          <p:cNvSpPr/>
          <p:nvPr/>
        </p:nvSpPr>
        <p:spPr>
          <a:xfrm>
            <a:off x="194411" y="2496812"/>
            <a:ext cx="559837" cy="56025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B629571-D09F-46F0-9ADB-1D97E42C9982}"/>
              </a:ext>
            </a:extLst>
          </p:cNvPr>
          <p:cNvSpPr/>
          <p:nvPr/>
        </p:nvSpPr>
        <p:spPr>
          <a:xfrm>
            <a:off x="933060" y="2105618"/>
            <a:ext cx="1129004" cy="3285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69E5639-FBB0-4890-AB43-3A52B8C7A655}"/>
              </a:ext>
            </a:extLst>
          </p:cNvPr>
          <p:cNvSpPr/>
          <p:nvPr/>
        </p:nvSpPr>
        <p:spPr>
          <a:xfrm>
            <a:off x="861342" y="4211237"/>
            <a:ext cx="1630845" cy="3285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6AF74A-C2C6-43A3-9682-461E51BDAD48}"/>
              </a:ext>
            </a:extLst>
          </p:cNvPr>
          <p:cNvSpPr/>
          <p:nvPr/>
        </p:nvSpPr>
        <p:spPr>
          <a:xfrm>
            <a:off x="2991593" y="2817212"/>
            <a:ext cx="777551" cy="3285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183AD1-007D-480B-A32F-536E8F1A9BE7}"/>
              </a:ext>
            </a:extLst>
          </p:cNvPr>
          <p:cNvSpPr txBox="1"/>
          <p:nvPr/>
        </p:nvSpPr>
        <p:spPr>
          <a:xfrm>
            <a:off x="-27993" y="950857"/>
            <a:ext cx="264568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8567AB-4EE4-4722-94F9-FDA8D38E571B}"/>
              </a:ext>
            </a:extLst>
          </p:cNvPr>
          <p:cNvSpPr txBox="1"/>
          <p:nvPr/>
        </p:nvSpPr>
        <p:spPr>
          <a:xfrm>
            <a:off x="5976808" y="766191"/>
            <a:ext cx="6144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/>
              <a:t>추천★ </a:t>
            </a:r>
            <a:r>
              <a:rPr lang="en-US" altLang="ko-KR" dirty="0"/>
              <a:t>[</a:t>
            </a:r>
            <a:r>
              <a:rPr lang="ko-KR" altLang="en-US" dirty="0" err="1"/>
              <a:t>이로이로이님</a:t>
            </a:r>
            <a:r>
              <a:rPr lang="en-US" altLang="ko-KR" dirty="0"/>
              <a:t>] </a:t>
            </a:r>
            <a:r>
              <a:rPr lang="ko-KR" altLang="en-US" dirty="0" err="1"/>
              <a:t>임보</a:t>
            </a:r>
            <a:r>
              <a:rPr lang="ko-KR" altLang="en-US" dirty="0"/>
              <a:t> 가이드 </a:t>
            </a:r>
            <a:r>
              <a:rPr lang="en-US" altLang="ko-KR" dirty="0"/>
              <a:t>(</a:t>
            </a:r>
            <a:r>
              <a:rPr lang="ko-KR" altLang="en-US" dirty="0"/>
              <a:t>교통편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>
                <a:hlinkClick r:id="rId3"/>
              </a:rPr>
              <a:t>https://cafe.naver.com/wecando7/4862265</a:t>
            </a:r>
            <a:r>
              <a:rPr lang="en-US" altLang="ko-KR" dirty="0"/>
              <a:t> </a:t>
            </a:r>
          </a:p>
        </p:txBody>
      </p:sp>
      <p:graphicFrame>
        <p:nvGraphicFramePr>
          <p:cNvPr id="17" name="표 19">
            <a:extLst>
              <a:ext uri="{FF2B5EF4-FFF2-40B4-BE49-F238E27FC236}">
                <a16:creationId xmlns:a16="http://schemas.microsoft.com/office/drawing/2014/main" id="{E75DCDCA-2A90-418F-98F4-76611C7B9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86528"/>
              </p:ext>
            </p:extLst>
          </p:nvPr>
        </p:nvGraphicFramePr>
        <p:xfrm>
          <a:off x="7440706" y="1437033"/>
          <a:ext cx="4614996" cy="7416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53749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197389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153749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강남역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시청역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여의도역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안양 동안구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33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44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38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541EEA49-81E5-4F3F-B82D-BB893E53EB65}"/>
              </a:ext>
            </a:extLst>
          </p:cNvPr>
          <p:cNvSpPr txBox="1"/>
          <p:nvPr/>
        </p:nvSpPr>
        <p:spPr>
          <a:xfrm>
            <a:off x="404878" y="6022498"/>
            <a:ext cx="11650824" cy="707886"/>
          </a:xfrm>
          <a:prstGeom prst="rect">
            <a:avLst/>
          </a:prstGeom>
          <a:solidFill>
            <a:schemeClr val="bg1">
              <a:alpha val="78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네이버지도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kumimoji="1"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길찾기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지역의 대표 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or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위치 출발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)-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업무지구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여의도역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시청역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도착으로 대중교통 </a:t>
            </a:r>
            <a:r>
              <a:rPr kumimoji="1"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길찾기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검색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강남역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부도심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시청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여의도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kumimoji="1"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소요시간을 체크해봅시다</a:t>
            </a:r>
            <a:r>
              <a:rPr kumimoji="1"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7258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pic>
        <p:nvPicPr>
          <p:cNvPr id="14" name="그림 13" descr="지도이(가) 표시된 사진&#10;&#10;자동 생성된 설명">
            <a:extLst>
              <a:ext uri="{FF2B5EF4-FFF2-40B4-BE49-F238E27FC236}">
                <a16:creationId xmlns:a16="http://schemas.microsoft.com/office/drawing/2014/main" id="{5ABBB60E-46AF-703A-D109-37ED4ACA5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63" y="776574"/>
            <a:ext cx="7808841" cy="5171672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13DB0244-1268-6564-9D87-33B408AB7916}"/>
              </a:ext>
            </a:extLst>
          </p:cNvPr>
          <p:cNvSpPr/>
          <p:nvPr/>
        </p:nvSpPr>
        <p:spPr>
          <a:xfrm>
            <a:off x="9149545" y="4574901"/>
            <a:ext cx="639913" cy="588770"/>
          </a:xfrm>
          <a:prstGeom prst="ellipse">
            <a:avLst/>
          </a:prstGeom>
          <a:solidFill>
            <a:srgbClr val="C00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대안여중</a:t>
            </a:r>
            <a:endParaRPr lang="en-US" altLang="ko-KR" sz="900" dirty="0"/>
          </a:p>
          <a:p>
            <a:pPr algn="ctr"/>
            <a:r>
              <a:rPr lang="en-US" altLang="ko-KR" sz="900" dirty="0"/>
              <a:t>96%</a:t>
            </a:r>
            <a:endParaRPr lang="ko-KR" altLang="en-US" sz="900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719580A3-4960-EE88-9C28-5C0C89840351}"/>
              </a:ext>
            </a:extLst>
          </p:cNvPr>
          <p:cNvSpPr/>
          <p:nvPr/>
        </p:nvSpPr>
        <p:spPr>
          <a:xfrm>
            <a:off x="8307209" y="3646079"/>
            <a:ext cx="673982" cy="584990"/>
          </a:xfrm>
          <a:prstGeom prst="ellipse">
            <a:avLst/>
          </a:prstGeom>
          <a:solidFill>
            <a:srgbClr val="FF006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/>
              <a:t>범계</a:t>
            </a:r>
            <a:r>
              <a:rPr lang="en-US" altLang="ko-KR" sz="900" dirty="0"/>
              <a:t>93%</a:t>
            </a:r>
            <a:endParaRPr lang="ko-KR" altLang="en-US" sz="900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05CCDBF1-CEC0-7988-091C-EF1FA71998FD}"/>
              </a:ext>
            </a:extLst>
          </p:cNvPr>
          <p:cNvSpPr/>
          <p:nvPr/>
        </p:nvSpPr>
        <p:spPr>
          <a:xfrm>
            <a:off x="8127858" y="2162144"/>
            <a:ext cx="673982" cy="584990"/>
          </a:xfrm>
          <a:prstGeom prst="ellipse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부림</a:t>
            </a:r>
            <a:endParaRPr lang="en-US" altLang="ko-KR" sz="900" dirty="0"/>
          </a:p>
          <a:p>
            <a:pPr algn="ctr"/>
            <a:r>
              <a:rPr lang="en-US" altLang="ko-KR" sz="900" dirty="0"/>
              <a:t>89%</a:t>
            </a:r>
            <a:endParaRPr lang="ko-KR" altLang="en-US" sz="900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7D2C676-8CA1-1DCF-DDA8-894C4B1E0593}"/>
              </a:ext>
            </a:extLst>
          </p:cNvPr>
          <p:cNvSpPr/>
          <p:nvPr/>
        </p:nvSpPr>
        <p:spPr>
          <a:xfrm>
            <a:off x="8641783" y="1207196"/>
            <a:ext cx="673982" cy="584990"/>
          </a:xfrm>
          <a:prstGeom prst="ellipse">
            <a:avLst/>
          </a:prstGeom>
          <a:solidFill>
            <a:schemeClr val="accent6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비산</a:t>
            </a:r>
            <a:endParaRPr lang="en-US" altLang="ko-KR" sz="900" dirty="0"/>
          </a:p>
          <a:p>
            <a:pPr algn="ctr"/>
            <a:r>
              <a:rPr lang="en-US" altLang="ko-KR" sz="900" dirty="0"/>
              <a:t>81%</a:t>
            </a:r>
            <a:endParaRPr lang="ko-KR" altLang="en-US" sz="900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CF2C0267-D91C-0995-77C2-3C01FE803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769832"/>
              </p:ext>
            </p:extLst>
          </p:nvPr>
        </p:nvGraphicFramePr>
        <p:xfrm>
          <a:off x="0" y="1145072"/>
          <a:ext cx="5213951" cy="5712928"/>
        </p:xfrm>
        <a:graphic>
          <a:graphicData uri="http://schemas.openxmlformats.org/drawingml/2006/table">
            <a:tbl>
              <a:tblPr/>
              <a:tblGrid>
                <a:gridCol w="313820">
                  <a:extLst>
                    <a:ext uri="{9D8B030D-6E8A-4147-A177-3AD203B41FA5}">
                      <a16:colId xmlns:a16="http://schemas.microsoft.com/office/drawing/2014/main" val="1342239500"/>
                    </a:ext>
                  </a:extLst>
                </a:gridCol>
                <a:gridCol w="726006">
                  <a:extLst>
                    <a:ext uri="{9D8B030D-6E8A-4147-A177-3AD203B41FA5}">
                      <a16:colId xmlns:a16="http://schemas.microsoft.com/office/drawing/2014/main" val="2805112604"/>
                    </a:ext>
                  </a:extLst>
                </a:gridCol>
                <a:gridCol w="697278">
                  <a:extLst>
                    <a:ext uri="{9D8B030D-6E8A-4147-A177-3AD203B41FA5}">
                      <a16:colId xmlns:a16="http://schemas.microsoft.com/office/drawing/2014/main" val="69379169"/>
                    </a:ext>
                  </a:extLst>
                </a:gridCol>
                <a:gridCol w="725935">
                  <a:extLst>
                    <a:ext uri="{9D8B030D-6E8A-4147-A177-3AD203B41FA5}">
                      <a16:colId xmlns:a16="http://schemas.microsoft.com/office/drawing/2014/main" val="2633733472"/>
                    </a:ext>
                  </a:extLst>
                </a:gridCol>
                <a:gridCol w="515795">
                  <a:extLst>
                    <a:ext uri="{9D8B030D-6E8A-4147-A177-3AD203B41FA5}">
                      <a16:colId xmlns:a16="http://schemas.microsoft.com/office/drawing/2014/main" val="493580054"/>
                    </a:ext>
                  </a:extLst>
                </a:gridCol>
                <a:gridCol w="668622">
                  <a:extLst>
                    <a:ext uri="{9D8B030D-6E8A-4147-A177-3AD203B41FA5}">
                      <a16:colId xmlns:a16="http://schemas.microsoft.com/office/drawing/2014/main" val="2248756999"/>
                    </a:ext>
                  </a:extLst>
                </a:gridCol>
                <a:gridCol w="657700">
                  <a:extLst>
                    <a:ext uri="{9D8B030D-6E8A-4147-A177-3AD203B41FA5}">
                      <a16:colId xmlns:a16="http://schemas.microsoft.com/office/drawing/2014/main" val="713186860"/>
                    </a:ext>
                  </a:extLst>
                </a:gridCol>
                <a:gridCol w="908795">
                  <a:extLst>
                    <a:ext uri="{9D8B030D-6E8A-4147-A177-3AD203B41FA5}">
                      <a16:colId xmlns:a16="http://schemas.microsoft.com/office/drawing/2014/main" val="540778050"/>
                    </a:ext>
                  </a:extLst>
                </a:gridCol>
              </a:tblGrid>
              <a:tr h="235693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순위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위치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학교명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국가수준 학업성취도 평가 </a:t>
                      </a:r>
                      <a:r>
                        <a:rPr lang="en-US" altLang="ko-KR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보통학력이상</a:t>
                      </a:r>
                      <a:r>
                        <a:rPr lang="en-US" altLang="ko-KR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진학률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813154"/>
                  </a:ext>
                </a:extLst>
              </a:tr>
              <a:tr h="272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평균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국어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영어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수학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특목고</a:t>
                      </a:r>
                      <a:b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ko-KR" altLang="en-US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진학률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5D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092586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호계동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대안여자중학교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96.20%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99.50%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97.00%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92.10%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212161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평촌동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귀인중학교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95.40%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97.20%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96.70%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92.50%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7.20%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623060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호계동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범계중학교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93.10%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97.20%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93.90%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88.30%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6.40%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862096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평촌동</a:t>
                      </a:r>
                      <a:endParaRPr lang="ko-KR" altLang="en-US" sz="1000" b="0" dirty="0">
                        <a:solidFill>
                          <a:srgbClr val="2E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평촌중학교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91.90%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95.20%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93.00%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87.70%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925815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호계동</a:t>
                      </a:r>
                      <a:endParaRPr lang="ko-KR" altLang="en-US" sz="1000" b="0" dirty="0">
                        <a:solidFill>
                          <a:srgbClr val="2E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대안중학교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91.70%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95.40%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91.70%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88.10%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7.10%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432600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관양동</a:t>
                      </a:r>
                      <a:endParaRPr lang="ko-KR" altLang="en-US" sz="1000" b="0" dirty="0">
                        <a:solidFill>
                          <a:srgbClr val="2E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부림중학교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89.70%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96.20%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88.90%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84.00%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2.70%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081157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호계동</a:t>
                      </a:r>
                      <a:endParaRPr lang="ko-KR" altLang="en-US" sz="1000" b="0" dirty="0">
                        <a:solidFill>
                          <a:srgbClr val="2E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호성중학교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87.30%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95.90%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85.50%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80.50%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2.60%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411474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</a:t>
                      </a:r>
                      <a:r>
                        <a:rPr lang="ko-KR" altLang="en-US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호계동</a:t>
                      </a:r>
                      <a:endParaRPr lang="ko-KR" altLang="en-US" sz="1000" b="0" dirty="0">
                        <a:solidFill>
                          <a:srgbClr val="2E2E2E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신기중학교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87.20%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93.60%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87.10%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81.10%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4.40%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375069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 비산동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안양부흥중학교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86.60%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93.90%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84.20%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81.90%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3.00%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526964"/>
                  </a:ext>
                </a:extLst>
              </a:tr>
              <a:tr h="23569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 동안구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비산중학교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81.70%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92.70%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81.60%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70.80%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4.10%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350677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 비산동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임곡중학교</a:t>
                      </a:r>
                      <a:endParaRPr lang="ko-KR" altLang="en-US" sz="1000" b="0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80.70%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91.80%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77.80%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72.70%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4.00%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225521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 호계동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호계중학교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78.90%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91.10%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75.50%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70.20%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2.00%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784105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 관양동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부안중학교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78.80%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90.80%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76.30%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69.40%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3.30%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85065"/>
                  </a:ext>
                </a:extLst>
              </a:tr>
              <a:tr h="3465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안양시동안구 관양동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관양중학교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74.30%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88.50%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70.90%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63.50%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3.10%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970346"/>
                  </a:ext>
                </a:extLst>
              </a:tr>
              <a:tr h="23569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안양시 동안구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ko-KR" altLang="en-US" sz="10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인덕원중학교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72.50%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90.00%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65.90%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61.80%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ko-KR" sz="1000" b="0" dirty="0">
                          <a:solidFill>
                            <a:srgbClr val="2E2E2E"/>
                          </a:solidFill>
                          <a:effectLst/>
                          <a:latin typeface="Arial" panose="020B0604020202020204" pitchFamily="34" charset="0"/>
                        </a:rPr>
                        <a:t>2.80%</a:t>
                      </a:r>
                    </a:p>
                  </a:txBody>
                  <a:tcPr marL="14398" marR="14398" marT="9599" marB="9599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911108"/>
                  </a:ext>
                </a:extLst>
              </a:tr>
            </a:tbl>
          </a:graphicData>
        </a:graphic>
      </p:graphicFrame>
      <p:sp>
        <p:nvSpPr>
          <p:cNvPr id="21" name="타원 20">
            <a:extLst>
              <a:ext uri="{FF2B5EF4-FFF2-40B4-BE49-F238E27FC236}">
                <a16:creationId xmlns:a16="http://schemas.microsoft.com/office/drawing/2014/main" id="{1BF2DEA8-3EEB-26EA-1F69-E97782CE8810}"/>
              </a:ext>
            </a:extLst>
          </p:cNvPr>
          <p:cNvSpPr/>
          <p:nvPr/>
        </p:nvSpPr>
        <p:spPr>
          <a:xfrm>
            <a:off x="9092801" y="3682786"/>
            <a:ext cx="639913" cy="588770"/>
          </a:xfrm>
          <a:prstGeom prst="ellipse">
            <a:avLst/>
          </a:prstGeom>
          <a:solidFill>
            <a:srgbClr val="C0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귀인</a:t>
            </a:r>
            <a:r>
              <a:rPr lang="en-US" altLang="ko-KR" sz="900" dirty="0"/>
              <a:t>95%</a:t>
            </a:r>
            <a:endParaRPr lang="ko-KR" altLang="en-US" sz="900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EBF849D-97A6-B77D-995F-C8EC2843F0D7}"/>
              </a:ext>
            </a:extLst>
          </p:cNvPr>
          <p:cNvSpPr/>
          <p:nvPr/>
        </p:nvSpPr>
        <p:spPr>
          <a:xfrm>
            <a:off x="8868767" y="3194692"/>
            <a:ext cx="673982" cy="584990"/>
          </a:xfrm>
          <a:prstGeom prst="ellipse">
            <a:avLst/>
          </a:prstGeom>
          <a:solidFill>
            <a:srgbClr val="FF006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평촌</a:t>
            </a:r>
            <a:endParaRPr lang="en-US" altLang="ko-KR" sz="900" dirty="0"/>
          </a:p>
          <a:p>
            <a:pPr algn="ctr"/>
            <a:r>
              <a:rPr lang="en-US" altLang="ko-KR" sz="900" dirty="0"/>
              <a:t>91%</a:t>
            </a:r>
            <a:endParaRPr lang="ko-KR" altLang="en-US" sz="900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A35B645-F443-ED30-6F52-62F88AAB072B}"/>
              </a:ext>
            </a:extLst>
          </p:cNvPr>
          <p:cNvSpPr/>
          <p:nvPr/>
        </p:nvSpPr>
        <p:spPr>
          <a:xfrm>
            <a:off x="9372604" y="4267728"/>
            <a:ext cx="673982" cy="584990"/>
          </a:xfrm>
          <a:prstGeom prst="ellipse">
            <a:avLst/>
          </a:prstGeom>
          <a:solidFill>
            <a:srgbClr val="FF006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대안</a:t>
            </a:r>
            <a:r>
              <a:rPr lang="en-US" altLang="ko-KR" sz="900" dirty="0"/>
              <a:t>91%</a:t>
            </a:r>
            <a:endParaRPr lang="ko-KR" altLang="en-US" sz="900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F513426E-2F6B-FFB0-50F7-4D524B0B4FB4}"/>
              </a:ext>
            </a:extLst>
          </p:cNvPr>
          <p:cNvSpPr/>
          <p:nvPr/>
        </p:nvSpPr>
        <p:spPr>
          <a:xfrm>
            <a:off x="9044409" y="5552953"/>
            <a:ext cx="673982" cy="584990"/>
          </a:xfrm>
          <a:prstGeom prst="ellipse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호성</a:t>
            </a:r>
            <a:r>
              <a:rPr lang="en-US" altLang="ko-KR" sz="900" dirty="0"/>
              <a:t>87%</a:t>
            </a:r>
            <a:endParaRPr lang="ko-KR" altLang="en-US" sz="900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77918684-C3DB-0792-474A-6E327746F73F}"/>
              </a:ext>
            </a:extLst>
          </p:cNvPr>
          <p:cNvSpPr/>
          <p:nvPr/>
        </p:nvSpPr>
        <p:spPr>
          <a:xfrm>
            <a:off x="8667715" y="4270974"/>
            <a:ext cx="673982" cy="584990"/>
          </a:xfrm>
          <a:prstGeom prst="ellipse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신기</a:t>
            </a:r>
            <a:r>
              <a:rPr lang="en-US" altLang="ko-KR" sz="900" dirty="0"/>
              <a:t>87%</a:t>
            </a:r>
            <a:endParaRPr lang="ko-KR" altLang="en-US" sz="9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B34827A-8E72-FC75-52B4-D829E4032E0D}"/>
              </a:ext>
            </a:extLst>
          </p:cNvPr>
          <p:cNvSpPr/>
          <p:nvPr/>
        </p:nvSpPr>
        <p:spPr>
          <a:xfrm>
            <a:off x="7474702" y="2569532"/>
            <a:ext cx="673982" cy="584990"/>
          </a:xfrm>
          <a:prstGeom prst="ellipse">
            <a:avLst/>
          </a:prstGeom>
          <a:solidFill>
            <a:schemeClr val="accent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/>
              <a:t>부흥</a:t>
            </a:r>
            <a:r>
              <a:rPr lang="en-US" altLang="ko-KR" sz="900" dirty="0"/>
              <a:t>86%</a:t>
            </a:r>
            <a:endParaRPr lang="ko-KR" altLang="en-US" sz="900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C09EEAED-887C-11D2-0379-76DBFC034CE1}"/>
              </a:ext>
            </a:extLst>
          </p:cNvPr>
          <p:cNvSpPr/>
          <p:nvPr/>
        </p:nvSpPr>
        <p:spPr>
          <a:xfrm>
            <a:off x="7452899" y="1585487"/>
            <a:ext cx="673982" cy="584990"/>
          </a:xfrm>
          <a:prstGeom prst="ellipse">
            <a:avLst/>
          </a:prstGeom>
          <a:solidFill>
            <a:schemeClr val="accent6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/>
              <a:t>임곡</a:t>
            </a:r>
            <a:r>
              <a:rPr lang="en-US" altLang="ko-KR" sz="900" dirty="0"/>
              <a:t>81%</a:t>
            </a:r>
            <a:endParaRPr lang="ko-KR" altLang="en-US" sz="900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E20D567-6ABF-680C-099A-2BCB6F8049E2}"/>
              </a:ext>
            </a:extLst>
          </p:cNvPr>
          <p:cNvSpPr/>
          <p:nvPr/>
        </p:nvSpPr>
        <p:spPr>
          <a:xfrm>
            <a:off x="8630428" y="3794780"/>
            <a:ext cx="763486" cy="650040"/>
          </a:xfrm>
          <a:prstGeom prst="ellipse">
            <a:avLst/>
          </a:prstGeom>
          <a:noFill/>
          <a:ln w="254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</a:rPr>
              <a:t>학원</a:t>
            </a:r>
            <a:endParaRPr lang="en-US" altLang="ko-KR" sz="9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en-US" altLang="ko-KR" sz="900" b="1" dirty="0">
                <a:solidFill>
                  <a:schemeClr val="bg2">
                    <a:lumMod val="25000"/>
                  </a:schemeClr>
                </a:solidFill>
              </a:rPr>
              <a:t>288</a:t>
            </a:r>
            <a:r>
              <a:rPr lang="ko-KR" altLang="en-US" sz="900" b="1" dirty="0">
                <a:solidFill>
                  <a:schemeClr val="bg2">
                    <a:lumMod val="25000"/>
                  </a:schemeClr>
                </a:solidFill>
              </a:rPr>
              <a:t>개</a:t>
            </a:r>
            <a:endParaRPr lang="en-US" altLang="ko-KR" sz="9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FCCE587-5B31-4420-A967-910605CA5E3C}"/>
              </a:ext>
            </a:extLst>
          </p:cNvPr>
          <p:cNvSpPr/>
          <p:nvPr/>
        </p:nvSpPr>
        <p:spPr>
          <a:xfrm>
            <a:off x="-1" y="807059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A3FACB-B9CA-46A5-896C-2B00AA28F652}"/>
              </a:ext>
            </a:extLst>
          </p:cNvPr>
          <p:cNvSpPr txBox="1"/>
          <p:nvPr/>
        </p:nvSpPr>
        <p:spPr>
          <a:xfrm>
            <a:off x="5212450" y="5718812"/>
            <a:ext cx="6979550" cy="1015663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ko-KR" altLang="en-US" sz="2000" b="1" dirty="0">
                <a:solidFill>
                  <a:schemeClr val="tx1"/>
                </a:solidFill>
                <a:latin typeface="+mj-ea"/>
                <a:ea typeface="+mj-ea"/>
              </a:rPr>
              <a:t>💡인사이트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 지역 내 학원가가 제일 많은 동네 어딘지 확인해보세요</a:t>
            </a:r>
            <a:r>
              <a:rPr kumimoji="1" lang="en-US" altLang="ko-KR" sz="2000" dirty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학원가 많은 곳 </a:t>
            </a:r>
            <a:r>
              <a:rPr kumimoji="1" lang="en-US" altLang="ko-KR" sz="2000" dirty="0">
                <a:solidFill>
                  <a:schemeClr val="tx1"/>
                </a:solidFill>
                <a:latin typeface="+mj-ea"/>
                <a:ea typeface="+mj-ea"/>
              </a:rPr>
              <a:t>+ 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학업성취도율 높은 곳이 겹친다면</a:t>
            </a:r>
            <a:r>
              <a:rPr kumimoji="1" lang="en-US" altLang="ko-KR" sz="2000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 지역 내 </a:t>
            </a:r>
            <a:r>
              <a:rPr kumimoji="1" lang="ko-KR" altLang="en-US" sz="2000" dirty="0" err="1">
                <a:solidFill>
                  <a:schemeClr val="tx1"/>
                </a:solidFill>
                <a:latin typeface="+mj-ea"/>
                <a:ea typeface="+mj-ea"/>
              </a:rPr>
              <a:t>학군지일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 확률이 높아요</a:t>
            </a:r>
            <a:r>
              <a:rPr kumimoji="1" lang="en-US" altLang="ko-KR" sz="20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r>
              <a:rPr kumimoji="1" lang="ko-KR" altLang="en-US" sz="20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kumimoji="1" lang="en-US" altLang="ko-KR" sz="2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33" name="표 19">
            <a:extLst>
              <a:ext uri="{FF2B5EF4-FFF2-40B4-BE49-F238E27FC236}">
                <a16:creationId xmlns:a16="http://schemas.microsoft.com/office/drawing/2014/main" id="{244F9024-30D0-40D3-B56B-033BE425B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704726"/>
              </p:ext>
            </p:extLst>
          </p:nvPr>
        </p:nvGraphicFramePr>
        <p:xfrm>
          <a:off x="7402097" y="939988"/>
          <a:ext cx="4614996" cy="7416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53749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197389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153749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95%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90%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85%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안양 동안구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143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82F6C61-8E41-BC00-2E40-BFBE261C7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584" y="1649129"/>
            <a:ext cx="4730209" cy="2835202"/>
          </a:xfrm>
          <a:prstGeom prst="rect">
            <a:avLst/>
          </a:prstGeom>
          <a:ln w="15875">
            <a:solidFill>
              <a:schemeClr val="dk1">
                <a:shade val="50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9F3767B-467E-41AA-3B3E-C0A1DF644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0" y="824091"/>
            <a:ext cx="3618633" cy="4419036"/>
          </a:xfrm>
          <a:prstGeom prst="rect">
            <a:avLst/>
          </a:prstGeom>
          <a:ln w="15875">
            <a:solidFill>
              <a:schemeClr val="dk1">
                <a:shade val="50000"/>
              </a:schemeClr>
            </a:solidFill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3B11729-0DB8-2904-D726-D34202C3F72E}"/>
              </a:ext>
            </a:extLst>
          </p:cNvPr>
          <p:cNvSpPr/>
          <p:nvPr/>
        </p:nvSpPr>
        <p:spPr>
          <a:xfrm>
            <a:off x="14822" y="4379114"/>
            <a:ext cx="422776" cy="46166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텍스트, 전자기기이(가) 표시된 사진&#10;&#10;자동 생성된 설명">
            <a:extLst>
              <a:ext uri="{FF2B5EF4-FFF2-40B4-BE49-F238E27FC236}">
                <a16:creationId xmlns:a16="http://schemas.microsoft.com/office/drawing/2014/main" id="{5E972A2A-D13D-12F9-EF0B-3CFDB0077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304" y="824091"/>
            <a:ext cx="3457623" cy="1978825"/>
          </a:xfrm>
          <a:prstGeom prst="rect">
            <a:avLst/>
          </a:prstGeom>
          <a:ln w="15875">
            <a:solidFill>
              <a:schemeClr val="dk1">
                <a:shade val="50000"/>
              </a:schemeClr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BC0AB271-C02C-A97F-7CF6-358FA9F7F330}"/>
              </a:ext>
            </a:extLst>
          </p:cNvPr>
          <p:cNvSpPr/>
          <p:nvPr/>
        </p:nvSpPr>
        <p:spPr>
          <a:xfrm>
            <a:off x="11266131" y="1825168"/>
            <a:ext cx="611709" cy="40961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C91077-FF35-4B6B-5740-C5085D81FB7C}"/>
              </a:ext>
            </a:extLst>
          </p:cNvPr>
          <p:cNvSpPr txBox="1"/>
          <p:nvPr/>
        </p:nvSpPr>
        <p:spPr>
          <a:xfrm>
            <a:off x="8700668" y="2895256"/>
            <a:ext cx="3417402" cy="64633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 err="1"/>
              <a:t>호갱노노</a:t>
            </a:r>
            <a:r>
              <a:rPr lang="en-US" altLang="ko-KR" dirty="0"/>
              <a:t>-</a:t>
            </a:r>
            <a:r>
              <a:rPr lang="ko-KR" altLang="en-US" dirty="0"/>
              <a:t>학원가 </a:t>
            </a:r>
            <a:endParaRPr lang="en-US" altLang="ko-KR" dirty="0"/>
          </a:p>
          <a:p>
            <a:r>
              <a:rPr lang="ko-KR" altLang="en-US" dirty="0"/>
              <a:t>학원가 밀집 지역을 살펴보세요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C9A6E86-78CE-4FB7-8C89-1AFF2CE35A8D}"/>
              </a:ext>
            </a:extLst>
          </p:cNvPr>
          <p:cNvSpPr/>
          <p:nvPr/>
        </p:nvSpPr>
        <p:spPr>
          <a:xfrm>
            <a:off x="-1" y="807059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B20CC-A9A5-46D0-AA80-249139FC6231}"/>
              </a:ext>
            </a:extLst>
          </p:cNvPr>
          <p:cNvSpPr txBox="1"/>
          <p:nvPr/>
        </p:nvSpPr>
        <p:spPr>
          <a:xfrm>
            <a:off x="70400" y="5295245"/>
            <a:ext cx="3624853" cy="1477328"/>
          </a:xfrm>
          <a:prstGeom prst="rect">
            <a:avLst/>
          </a:prstGeom>
          <a:noFill/>
          <a:ln w="19050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아실</a:t>
            </a:r>
            <a:r>
              <a:rPr lang="en-US" altLang="ko-KR" dirty="0"/>
              <a:t>(</a:t>
            </a:r>
            <a:r>
              <a:rPr lang="ko-KR" altLang="en-US" dirty="0">
                <a:hlinkClick r:id="rId5"/>
              </a:rPr>
              <a:t>https://asil.kr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지도에서 원하는 지역 이동 </a:t>
            </a:r>
            <a:endParaRPr lang="en-US" altLang="ko-KR" dirty="0"/>
          </a:p>
          <a:p>
            <a:r>
              <a:rPr lang="ko-KR" altLang="en-US" dirty="0"/>
              <a:t>→ </a:t>
            </a:r>
            <a:r>
              <a:rPr lang="en-US" altLang="ko-KR" dirty="0"/>
              <a:t>'</a:t>
            </a:r>
            <a:r>
              <a:rPr lang="ko-KR" altLang="en-US" dirty="0"/>
              <a:t>학군</a:t>
            </a:r>
            <a:r>
              <a:rPr lang="en-US" altLang="ko-KR" dirty="0"/>
              <a:t>’ </a:t>
            </a:r>
            <a:r>
              <a:rPr lang="ko-KR" altLang="en-US" dirty="0"/>
              <a:t>클릭하면 중학교 학업성취도가 지도위에 표시됩니다</a:t>
            </a:r>
            <a:r>
              <a:rPr lang="en-US" altLang="ko-KR" dirty="0"/>
              <a:t>. </a:t>
            </a:r>
            <a:r>
              <a:rPr lang="ko-KR" altLang="en-US" dirty="0"/>
              <a:t>캡처해서 넣어보세요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2DBE3A-F94D-4E4E-B542-999E9615239A}"/>
              </a:ext>
            </a:extLst>
          </p:cNvPr>
          <p:cNvSpPr txBox="1"/>
          <p:nvPr/>
        </p:nvSpPr>
        <p:spPr>
          <a:xfrm>
            <a:off x="3832856" y="4556581"/>
            <a:ext cx="4730209" cy="1477328"/>
          </a:xfrm>
          <a:prstGeom prst="rect">
            <a:avLst/>
          </a:prstGeom>
          <a:noFill/>
          <a:ln w="22225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아실 학군</a:t>
            </a:r>
            <a:endParaRPr lang="en-US" altLang="ko-KR" dirty="0"/>
          </a:p>
          <a:p>
            <a:r>
              <a:rPr lang="en-US" altLang="ko-KR" dirty="0"/>
              <a:t>‘</a:t>
            </a:r>
            <a:r>
              <a:rPr lang="ko-KR" altLang="en-US" dirty="0"/>
              <a:t>학군 리스트</a:t>
            </a:r>
            <a:r>
              <a:rPr lang="en-US" altLang="ko-KR" dirty="0"/>
              <a:t>’</a:t>
            </a:r>
            <a:r>
              <a:rPr lang="ko-KR" altLang="en-US" dirty="0"/>
              <a:t> 목록으로 </a:t>
            </a:r>
            <a:r>
              <a:rPr lang="en-US" altLang="ko-KR" dirty="0"/>
              <a:t>95,%, 85%, 80% </a:t>
            </a:r>
            <a:r>
              <a:rPr lang="ko-KR" altLang="en-US" dirty="0"/>
              <a:t>넘는 학교가 얼마나 있나 확인해보세요</a:t>
            </a:r>
            <a:r>
              <a:rPr lang="en-US" altLang="ko-KR" dirty="0"/>
              <a:t>.</a:t>
            </a:r>
            <a:r>
              <a:rPr lang="ko-KR" altLang="en-US" dirty="0"/>
              <a:t> 이 표를 마우스로 드래그 </a:t>
            </a:r>
            <a:r>
              <a:rPr lang="en-US" altLang="ko-KR" dirty="0"/>
              <a:t>+ </a:t>
            </a:r>
            <a:r>
              <a:rPr lang="ko-KR" altLang="en-US" dirty="0"/>
              <a:t>복사해서 엑셀에 </a:t>
            </a:r>
            <a:r>
              <a:rPr lang="ko-KR" altLang="en-US" dirty="0" err="1"/>
              <a:t>붙여넣고</a:t>
            </a:r>
            <a:r>
              <a:rPr lang="en-US" altLang="ko-KR" dirty="0"/>
              <a:t> </a:t>
            </a:r>
            <a:r>
              <a:rPr lang="ko-KR" altLang="en-US" dirty="0"/>
              <a:t>표로 임장보고서에 삽입해도 좋습니다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10CE3496-2CD0-41DD-BE90-9CD949A31B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594" y="3705424"/>
            <a:ext cx="3405477" cy="2009695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07B9416-DDE8-4BCB-A883-B3A1218FDD49}"/>
              </a:ext>
            </a:extLst>
          </p:cNvPr>
          <p:cNvSpPr txBox="1"/>
          <p:nvPr/>
        </p:nvSpPr>
        <p:spPr>
          <a:xfrm>
            <a:off x="8700668" y="5807459"/>
            <a:ext cx="3417403" cy="738664"/>
          </a:xfrm>
          <a:prstGeom prst="rect">
            <a:avLst/>
          </a:prstGeom>
          <a:noFill/>
          <a:ln w="19050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dirty="0"/>
              <a:t>*</a:t>
            </a:r>
            <a:r>
              <a:rPr lang="ko-KR" altLang="en-US" sz="1400" dirty="0"/>
              <a:t>혹시 아실 지도에서 개발정보를 없애고 싶다면 우측 </a:t>
            </a:r>
            <a:r>
              <a:rPr lang="en-US" altLang="ko-KR" sz="1400" dirty="0"/>
              <a:t>‘</a:t>
            </a:r>
            <a:r>
              <a:rPr lang="ko-KR" altLang="en-US" sz="1400" dirty="0"/>
              <a:t>지도</a:t>
            </a:r>
            <a:r>
              <a:rPr lang="en-US" altLang="ko-KR" sz="1400" dirty="0"/>
              <a:t>＇</a:t>
            </a:r>
            <a:r>
              <a:rPr lang="ko-KR" altLang="en-US" sz="1400" dirty="0"/>
              <a:t>버튼에서 </a:t>
            </a:r>
            <a:r>
              <a:rPr lang="en-US" altLang="ko-KR" sz="1400" dirty="0"/>
              <a:t>‘</a:t>
            </a:r>
            <a:r>
              <a:rPr lang="ko-KR" altLang="en-US" sz="1400" dirty="0"/>
              <a:t>개발</a:t>
            </a:r>
            <a:r>
              <a:rPr lang="en-US" altLang="ko-KR" sz="1400" dirty="0"/>
              <a:t>＇</a:t>
            </a:r>
            <a:r>
              <a:rPr lang="ko-KR" altLang="en-US" sz="1400" dirty="0"/>
              <a:t>체크박스 해제</a:t>
            </a:r>
            <a:r>
              <a:rPr lang="en-US" altLang="ko-KR" sz="1400" dirty="0"/>
              <a:t>!</a:t>
            </a:r>
            <a:endParaRPr lang="ko-KR" altLang="en-US" sz="14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DBCF7DA-04E4-4017-9A1E-AEAC47CB41C8}"/>
              </a:ext>
            </a:extLst>
          </p:cNvPr>
          <p:cNvSpPr/>
          <p:nvPr/>
        </p:nvSpPr>
        <p:spPr>
          <a:xfrm>
            <a:off x="11660871" y="3705424"/>
            <a:ext cx="457200" cy="43072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377E05B-9B94-48DE-BE35-3D77FE408FE9}"/>
              </a:ext>
            </a:extLst>
          </p:cNvPr>
          <p:cNvSpPr/>
          <p:nvPr/>
        </p:nvSpPr>
        <p:spPr>
          <a:xfrm>
            <a:off x="10220359" y="4519201"/>
            <a:ext cx="457200" cy="43072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87751A9-8420-4F4E-A71F-D88F4CBBFE59}"/>
              </a:ext>
            </a:extLst>
          </p:cNvPr>
          <p:cNvSpPr/>
          <p:nvPr/>
        </p:nvSpPr>
        <p:spPr>
          <a:xfrm>
            <a:off x="5827059" y="2466650"/>
            <a:ext cx="1354162" cy="33626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1E9E08D-6DE2-47D6-96B6-0595466D58AC}"/>
              </a:ext>
            </a:extLst>
          </p:cNvPr>
          <p:cNvSpPr/>
          <p:nvPr/>
        </p:nvSpPr>
        <p:spPr>
          <a:xfrm>
            <a:off x="7201493" y="2462257"/>
            <a:ext cx="329351" cy="34504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4E0CC19-2A19-464C-973A-42B06FFE971E}"/>
              </a:ext>
            </a:extLst>
          </p:cNvPr>
          <p:cNvSpPr/>
          <p:nvPr/>
        </p:nvSpPr>
        <p:spPr>
          <a:xfrm>
            <a:off x="5709666" y="1731532"/>
            <a:ext cx="1866000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학업성취도와 특목고 진학률 살펴보기</a:t>
            </a:r>
          </a:p>
        </p:txBody>
      </p:sp>
    </p:spTree>
    <p:extLst>
      <p:ext uri="{BB962C8B-B14F-4D97-AF65-F5344CB8AC3E}">
        <p14:creationId xmlns:p14="http://schemas.microsoft.com/office/powerpoint/2010/main" val="2944237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30DA09BC-3F6E-4F4D-ACA9-FE744CA5D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77" y="1481017"/>
            <a:ext cx="8771380" cy="4915326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8CA7B7F-9BFF-411F-AB6C-929FA746D455}"/>
              </a:ext>
            </a:extLst>
          </p:cNvPr>
          <p:cNvSpPr/>
          <p:nvPr/>
        </p:nvSpPr>
        <p:spPr>
          <a:xfrm>
            <a:off x="8857129" y="3565003"/>
            <a:ext cx="3213573" cy="3049085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b="1" spc="-150" dirty="0">
                <a:solidFill>
                  <a:schemeClr val="tx1"/>
                </a:solidFill>
              </a:rPr>
              <a:t>💡 인사이트 </a:t>
            </a:r>
            <a:endParaRPr lang="en-US" altLang="ko-KR" sz="2000" b="1" spc="-15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>
                <a:solidFill>
                  <a:schemeClr val="tx1"/>
                </a:solidFill>
              </a:rPr>
              <a:t>초등학생 아이를 키우는 엄마들은 대부분 </a:t>
            </a:r>
            <a:r>
              <a:rPr lang="en-US" altLang="ko-KR" sz="2000" spc="-150" dirty="0">
                <a:solidFill>
                  <a:schemeClr val="tx1"/>
                </a:solidFill>
              </a:rPr>
              <a:t>30~40</a:t>
            </a:r>
            <a:r>
              <a:rPr lang="ko-KR" altLang="en-US" sz="2000" spc="-150" dirty="0">
                <a:solidFill>
                  <a:schemeClr val="tx1"/>
                </a:solidFill>
              </a:rPr>
              <a:t>대 입니다</a:t>
            </a:r>
            <a:r>
              <a:rPr lang="en-US" altLang="ko-KR" sz="2000" spc="-15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spc="-150" dirty="0">
                <a:solidFill>
                  <a:schemeClr val="tx1"/>
                </a:solidFill>
              </a:rPr>
              <a:t>어린 아이를 키우며 </a:t>
            </a:r>
            <a:r>
              <a:rPr lang="en-US" altLang="ko-KR" sz="2000" spc="-150" dirty="0">
                <a:solidFill>
                  <a:schemeClr val="tx1"/>
                </a:solidFill>
              </a:rPr>
              <a:t>30~40</a:t>
            </a:r>
            <a:r>
              <a:rPr lang="ko-KR" altLang="en-US" sz="2000" spc="-150" dirty="0">
                <a:solidFill>
                  <a:schemeClr val="tx1"/>
                </a:solidFill>
              </a:rPr>
              <a:t>대가  많이 몰려 있는 동네는 선호하는 지역일 가능성이 큽니다</a:t>
            </a:r>
            <a:r>
              <a:rPr lang="en-US" altLang="ko-KR" sz="2000" spc="-150" dirty="0">
                <a:solidFill>
                  <a:schemeClr val="tx1"/>
                </a:solidFill>
              </a:rPr>
              <a:t>.</a:t>
            </a:r>
            <a:endParaRPr lang="ko-KR" altLang="en-US" sz="2000" spc="-15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6A5A117-1A89-4BAC-8F41-9730762EF71F}"/>
              </a:ext>
            </a:extLst>
          </p:cNvPr>
          <p:cNvSpPr/>
          <p:nvPr/>
        </p:nvSpPr>
        <p:spPr>
          <a:xfrm>
            <a:off x="799902" y="5755153"/>
            <a:ext cx="7117821" cy="889628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</a:rPr>
              <a:t>네이버 부동산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학군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초등학교에 마우스 커서 갖다 대기 </a:t>
            </a:r>
            <a:r>
              <a:rPr lang="en-US" altLang="ko-KR" dirty="0">
                <a:solidFill>
                  <a:schemeClr val="tx1"/>
                </a:solidFill>
              </a:rPr>
              <a:t>– </a:t>
            </a:r>
            <a:r>
              <a:rPr lang="ko-KR" altLang="en-US" dirty="0">
                <a:solidFill>
                  <a:schemeClr val="tx1"/>
                </a:solidFill>
              </a:rPr>
              <a:t>학급당 학생수 적기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🚩</a:t>
            </a:r>
            <a:r>
              <a:rPr lang="en-US" altLang="ko-KR" dirty="0">
                <a:solidFill>
                  <a:schemeClr val="tx1"/>
                </a:solidFill>
              </a:rPr>
              <a:t>25</a:t>
            </a:r>
            <a:r>
              <a:rPr lang="ko-KR" altLang="en-US" dirty="0">
                <a:solidFill>
                  <a:schemeClr val="tx1"/>
                </a:solidFill>
              </a:rPr>
              <a:t>명 이상이면 많은 편이에요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396711-89C5-4E9C-808D-E70315208FA2}"/>
              </a:ext>
            </a:extLst>
          </p:cNvPr>
          <p:cNvSpPr txBox="1"/>
          <p:nvPr/>
        </p:nvSpPr>
        <p:spPr>
          <a:xfrm>
            <a:off x="4222630" y="243912"/>
            <a:ext cx="7969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>
                <a:solidFill>
                  <a:schemeClr val="bg1"/>
                </a:solidFill>
              </a:rPr>
              <a:t>😎🔥한걸음 더</a:t>
            </a:r>
            <a:r>
              <a:rPr lang="en-US" altLang="ko-KR" sz="2800" b="1" dirty="0">
                <a:solidFill>
                  <a:schemeClr val="bg1"/>
                </a:solidFill>
              </a:rPr>
              <a:t>! </a:t>
            </a:r>
            <a:r>
              <a:rPr lang="ko-KR" altLang="en-US" sz="2800" b="1" dirty="0">
                <a:solidFill>
                  <a:schemeClr val="bg1"/>
                </a:solidFill>
              </a:rPr>
              <a:t>학급당 학생수 확인하기 </a:t>
            </a:r>
            <a:r>
              <a:rPr lang="en-US" altLang="ko-KR" sz="2800" b="1" dirty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290D57-23BA-4AA4-A856-928A89ED4B5A}"/>
              </a:ext>
            </a:extLst>
          </p:cNvPr>
          <p:cNvSpPr txBox="1"/>
          <p:nvPr/>
        </p:nvSpPr>
        <p:spPr>
          <a:xfrm>
            <a:off x="6221815" y="829056"/>
            <a:ext cx="5848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한걸음 더🔥</a:t>
            </a:r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지역에 대한 이해를 높이기 위해 </a:t>
            </a:r>
            <a:endParaRPr kumimoji="1"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조금 더 해볼 수 있는 </a:t>
            </a:r>
            <a:r>
              <a:rPr kumimoji="1" lang="ko-KR" altLang="en-US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심화 장표</a:t>
            </a:r>
            <a:r>
              <a:rPr kumimoji="1"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kumimoji="1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EEC3AE4-A067-4330-B49B-D78E9CC88268}"/>
              </a:ext>
            </a:extLst>
          </p:cNvPr>
          <p:cNvSpPr/>
          <p:nvPr/>
        </p:nvSpPr>
        <p:spPr>
          <a:xfrm>
            <a:off x="0" y="952165"/>
            <a:ext cx="376914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✅초등학교 학급당 학생 수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45E9AD8-B89C-48FD-90BE-81FBD17F810F}"/>
              </a:ext>
            </a:extLst>
          </p:cNvPr>
          <p:cNvSpPr/>
          <p:nvPr/>
        </p:nvSpPr>
        <p:spPr>
          <a:xfrm>
            <a:off x="8281470" y="2646404"/>
            <a:ext cx="445103" cy="41056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F05881C-A82E-4FEB-BDA1-52F992616FD4}"/>
              </a:ext>
            </a:extLst>
          </p:cNvPr>
          <p:cNvSpPr/>
          <p:nvPr/>
        </p:nvSpPr>
        <p:spPr>
          <a:xfrm>
            <a:off x="8281470" y="1694019"/>
            <a:ext cx="445103" cy="889629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6B1C19-D33E-4FEB-9544-7CCEE38FCA3F}"/>
              </a:ext>
            </a:extLst>
          </p:cNvPr>
          <p:cNvSpPr txBox="1"/>
          <p:nvPr/>
        </p:nvSpPr>
        <p:spPr>
          <a:xfrm>
            <a:off x="8726573" y="1669825"/>
            <a:ext cx="4645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← 단지</a:t>
            </a:r>
            <a:r>
              <a:rPr lang="en-US" altLang="ko-KR" dirty="0"/>
              <a:t>/</a:t>
            </a:r>
            <a:r>
              <a:rPr lang="ko-KR" altLang="en-US" dirty="0"/>
              <a:t>개발 탭은 끄고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315255-1AB3-48F4-9FE2-BB63F844DABA}"/>
              </a:ext>
            </a:extLst>
          </p:cNvPr>
          <p:cNvSpPr txBox="1"/>
          <p:nvPr/>
        </p:nvSpPr>
        <p:spPr>
          <a:xfrm>
            <a:off x="8744503" y="2667018"/>
            <a:ext cx="4645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← 학군 탭 클릭</a:t>
            </a:r>
          </a:p>
        </p:txBody>
      </p:sp>
    </p:spTree>
    <p:extLst>
      <p:ext uri="{BB962C8B-B14F-4D97-AF65-F5344CB8AC3E}">
        <p14:creationId xmlns:p14="http://schemas.microsoft.com/office/powerpoint/2010/main" val="2841898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지도이(가) 표시된 사진&#10;&#10;자동 생성된 설명">
            <a:extLst>
              <a:ext uri="{FF2B5EF4-FFF2-40B4-BE49-F238E27FC236}">
                <a16:creationId xmlns:a16="http://schemas.microsoft.com/office/drawing/2014/main" id="{A3306489-5E95-E792-1345-B0E64D36C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97" y="791814"/>
            <a:ext cx="8997605" cy="65314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ECBDB-0332-F8BE-D669-B06125312524}"/>
              </a:ext>
            </a:extLst>
          </p:cNvPr>
          <p:cNvSpPr txBox="1"/>
          <p:nvPr/>
        </p:nvSpPr>
        <p:spPr>
          <a:xfrm>
            <a:off x="5929693" y="1802109"/>
            <a:ext cx="6262306" cy="954107"/>
          </a:xfrm>
          <a:prstGeom prst="rect">
            <a:avLst/>
          </a:prstGeom>
          <a:solidFill>
            <a:schemeClr val="bg2">
              <a:alpha val="77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안양시 동안구 환경은 매우 좋은 편이다</a:t>
            </a:r>
            <a:r>
              <a:rPr lang="en-US" altLang="ko-KR" sz="1400" dirty="0"/>
              <a:t>. </a:t>
            </a:r>
            <a:r>
              <a:rPr lang="ko-KR" altLang="en-US" sz="1400" dirty="0"/>
              <a:t>백화점 </a:t>
            </a:r>
            <a:r>
              <a:rPr lang="en-US" altLang="ko-KR" sz="1400" dirty="0"/>
              <a:t>1</a:t>
            </a:r>
            <a:r>
              <a:rPr lang="ko-KR" altLang="en-US" sz="1400" dirty="0"/>
              <a:t>곳</a:t>
            </a:r>
            <a:r>
              <a:rPr lang="en-US" altLang="ko-KR" sz="1400" dirty="0"/>
              <a:t>, </a:t>
            </a:r>
            <a:r>
              <a:rPr lang="ko-KR" altLang="en-US" sz="1400" dirty="0"/>
              <a:t>마트 </a:t>
            </a:r>
            <a:r>
              <a:rPr lang="en-US" altLang="ko-KR" sz="1400" dirty="0"/>
              <a:t>5</a:t>
            </a:r>
            <a:r>
              <a:rPr lang="ko-KR" altLang="en-US" sz="1400" dirty="0"/>
              <a:t>곳</a:t>
            </a:r>
            <a:r>
              <a:rPr lang="en-US" altLang="ko-KR" sz="1400" dirty="0"/>
              <a:t>, </a:t>
            </a:r>
            <a:r>
              <a:rPr lang="ko-KR" altLang="en-US" sz="1400" dirty="0"/>
              <a:t>스타벅스 </a:t>
            </a:r>
            <a:r>
              <a:rPr lang="en-US" altLang="ko-KR" sz="1400" dirty="0"/>
              <a:t>14</a:t>
            </a:r>
            <a:r>
              <a:rPr lang="ko-KR" altLang="en-US" sz="1400" dirty="0"/>
              <a:t>곳</a:t>
            </a:r>
            <a:r>
              <a:rPr lang="en-US" altLang="ko-KR" sz="1400" dirty="0"/>
              <a:t>(</a:t>
            </a:r>
            <a:r>
              <a:rPr lang="ko-KR" altLang="en-US" sz="1400" dirty="0" err="1"/>
              <a:t>리저브매장</a:t>
            </a:r>
            <a:r>
              <a:rPr lang="ko-KR" altLang="en-US" sz="1400" dirty="0"/>
              <a:t> </a:t>
            </a:r>
            <a:r>
              <a:rPr lang="en-US" altLang="ko-KR" sz="1400" dirty="0"/>
              <a:t>1</a:t>
            </a:r>
            <a:r>
              <a:rPr lang="ko-KR" altLang="en-US" sz="1400" dirty="0"/>
              <a:t>곳 </a:t>
            </a:r>
            <a:r>
              <a:rPr lang="ko-KR" altLang="en-US" sz="1400" dirty="0" err="1"/>
              <a:t>평촌역</a:t>
            </a:r>
            <a:r>
              <a:rPr lang="en-US" altLang="ko-KR" sz="1400" dirty="0"/>
              <a:t>)</a:t>
            </a:r>
            <a:r>
              <a:rPr lang="ko-KR" altLang="en-US" sz="1400" dirty="0"/>
              <a:t>을 갖고 있다</a:t>
            </a:r>
            <a:r>
              <a:rPr lang="en-US" altLang="ko-KR" sz="1400" dirty="0"/>
              <a:t>. </a:t>
            </a:r>
            <a:r>
              <a:rPr lang="ko-KR" altLang="en-US" sz="1400" dirty="0"/>
              <a:t>의외로 마트는 평남보다 평북에 많이 위치하고 있으며 평촌</a:t>
            </a:r>
            <a:r>
              <a:rPr lang="en-US" altLang="ko-KR" sz="1400" dirty="0"/>
              <a:t>-</a:t>
            </a:r>
            <a:r>
              <a:rPr lang="ko-KR" altLang="en-US" sz="1400" dirty="0" err="1"/>
              <a:t>범계역</a:t>
            </a:r>
            <a:r>
              <a:rPr lang="ko-KR" altLang="en-US" sz="1400" dirty="0"/>
              <a:t> 사이 상권에 스타벅스가 </a:t>
            </a:r>
            <a:r>
              <a:rPr lang="ko-KR" altLang="en-US" sz="1400" dirty="0" err="1"/>
              <a:t>몰려있다</a:t>
            </a:r>
            <a:r>
              <a:rPr lang="en-US" altLang="ko-KR" sz="1400" dirty="0"/>
              <a:t>. </a:t>
            </a:r>
            <a:r>
              <a:rPr lang="ko-KR" altLang="en-US" sz="1400" dirty="0"/>
              <a:t>대학병원도 큰 규모인 한림대 성심병원을 갖추고 있어 살기 좋은 곳이다</a:t>
            </a:r>
            <a:r>
              <a:rPr lang="en-US" altLang="ko-KR" sz="1400" dirty="0"/>
              <a:t>. </a:t>
            </a:r>
            <a:endParaRPr lang="ko-KR" altLang="en-US" sz="14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A50A072-6CF0-A5B6-0518-75844910BDDE}"/>
              </a:ext>
            </a:extLst>
          </p:cNvPr>
          <p:cNvSpPr/>
          <p:nvPr/>
        </p:nvSpPr>
        <p:spPr>
          <a:xfrm>
            <a:off x="3420174" y="2461068"/>
            <a:ext cx="938890" cy="25391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050" b="1" dirty="0">
                <a:solidFill>
                  <a:schemeClr val="bg1"/>
                </a:solidFill>
              </a:rPr>
              <a:t>롯데백화점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CCA3A1A-81DE-49E1-8A8E-541887DF74E4}"/>
              </a:ext>
            </a:extLst>
          </p:cNvPr>
          <p:cNvSpPr/>
          <p:nvPr/>
        </p:nvSpPr>
        <p:spPr>
          <a:xfrm>
            <a:off x="0" y="917761"/>
            <a:ext cx="1597197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  <p:graphicFrame>
        <p:nvGraphicFramePr>
          <p:cNvPr id="29" name="표 19">
            <a:extLst>
              <a:ext uri="{FF2B5EF4-FFF2-40B4-BE49-F238E27FC236}">
                <a16:creationId xmlns:a16="http://schemas.microsoft.com/office/drawing/2014/main" id="{9A267658-53FA-4BBB-89C1-E16439C27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095508"/>
              </p:ext>
            </p:extLst>
          </p:nvPr>
        </p:nvGraphicFramePr>
        <p:xfrm>
          <a:off x="7432558" y="917761"/>
          <a:ext cx="4614996" cy="7416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53749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1197389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153749">
                  <a:extLst>
                    <a:ext uri="{9D8B030D-6E8A-4147-A177-3AD203B41FA5}">
                      <a16:colId xmlns:a16="http://schemas.microsoft.com/office/drawing/2014/main" val="20414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백화점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마트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종합병원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안양 동안구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</a:rPr>
                        <a:t>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pic>
        <p:nvPicPr>
          <p:cNvPr id="30" name="그림 29">
            <a:extLst>
              <a:ext uri="{FF2B5EF4-FFF2-40B4-BE49-F238E27FC236}">
                <a16:creationId xmlns:a16="http://schemas.microsoft.com/office/drawing/2014/main" id="{9B2D94D2-9EA5-41BB-9888-121EE9808BC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91" y="2322760"/>
            <a:ext cx="279799" cy="27979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5BD3B83-9E7C-4EA6-994C-1FF1B330FB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554" y="2072795"/>
            <a:ext cx="1005233" cy="224502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ACE8F40-FB34-4855-86EF-D6D284A06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92" y="1839481"/>
            <a:ext cx="508933" cy="508933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CC552900-200F-4A5E-A657-9AAF461D3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10" y="1585014"/>
            <a:ext cx="508933" cy="508933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3CB011CB-4DC5-4145-BEB2-BA0D315B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34" y="4946578"/>
            <a:ext cx="1005233" cy="22450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4591251-E304-445E-8BD1-C9C2282CD7D1}"/>
              </a:ext>
            </a:extLst>
          </p:cNvPr>
          <p:cNvSpPr txBox="1"/>
          <p:nvPr/>
        </p:nvSpPr>
        <p:spPr>
          <a:xfrm>
            <a:off x="1798369" y="5831657"/>
            <a:ext cx="9843198" cy="830997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dk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b="1" spc="-150" dirty="0">
                <a:solidFill>
                  <a:schemeClr val="tx1"/>
                </a:solidFill>
              </a:rPr>
              <a:t>💡 인사이트  </a:t>
            </a:r>
            <a:r>
              <a:rPr lang="ko-KR" altLang="en-US" sz="1600" dirty="0"/>
              <a:t>백화점</a:t>
            </a:r>
            <a:r>
              <a:rPr lang="en-US" altLang="ko-KR" sz="1600" dirty="0"/>
              <a:t>, </a:t>
            </a:r>
            <a:r>
              <a:rPr lang="ko-KR" altLang="en-US" sz="1600" dirty="0"/>
              <a:t>마트</a:t>
            </a:r>
            <a:r>
              <a:rPr lang="en-US" altLang="ko-KR" sz="1600" dirty="0"/>
              <a:t>, </a:t>
            </a:r>
            <a:r>
              <a:rPr lang="ko-KR" altLang="en-US" sz="1600" dirty="0"/>
              <a:t>병원이 있는 곳이 해당 지역의 상권 중심일 확률이 높아요</a:t>
            </a:r>
            <a:r>
              <a:rPr lang="en-US" altLang="ko-KR" sz="1600" dirty="0"/>
              <a:t>. </a:t>
            </a:r>
            <a:r>
              <a:rPr lang="ko-KR" altLang="en-US" sz="1600" dirty="0"/>
              <a:t>또 지역 상권 별로 어떤 상가들이 </a:t>
            </a:r>
            <a:r>
              <a:rPr lang="ko-KR" altLang="en-US" sz="1600" dirty="0" err="1"/>
              <a:t>입점해있는지</a:t>
            </a:r>
            <a:r>
              <a:rPr lang="ko-KR" altLang="en-US" sz="1600" dirty="0"/>
              <a:t> 체크해보면 엄마들에게 선호되는 상권인지 아닌지 알 수 있어요</a:t>
            </a:r>
            <a:r>
              <a:rPr lang="en-US" altLang="ko-KR" sz="1600" dirty="0"/>
              <a:t>! </a:t>
            </a:r>
          </a:p>
          <a:p>
            <a:r>
              <a:rPr lang="ko-KR" altLang="en-US" sz="1600" dirty="0"/>
              <a:t>★추천 </a:t>
            </a:r>
            <a:r>
              <a:rPr lang="en-US" altLang="ko-KR" sz="1600" dirty="0"/>
              <a:t>[</a:t>
            </a:r>
            <a:r>
              <a:rPr lang="ko-KR" altLang="en-US" sz="1600" dirty="0"/>
              <a:t>귀요미 </a:t>
            </a:r>
            <a:r>
              <a:rPr lang="ko-KR" altLang="en-US" sz="1600" dirty="0" err="1"/>
              <a:t>깐깐징어님</a:t>
            </a:r>
            <a:r>
              <a:rPr lang="en-US" altLang="ko-KR" sz="1600" dirty="0"/>
              <a:t>] </a:t>
            </a:r>
            <a:r>
              <a:rPr lang="ko-KR" altLang="en-US" sz="1600" dirty="0"/>
              <a:t>상권 보고 생활권 파악하는 법 </a:t>
            </a:r>
            <a:r>
              <a:rPr lang="en-US" altLang="ko-KR" sz="1600" dirty="0">
                <a:hlinkClick r:id="rId7"/>
              </a:rPr>
              <a:t>https://cafe.naver.com/wecando7/7425285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87145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4F43177-8B88-D407-550F-8D5614E77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31" y="3921998"/>
            <a:ext cx="2921675" cy="2618630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EF2860A-A245-6CCD-D6C5-FD36C506C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927" y="929657"/>
            <a:ext cx="2894979" cy="2756078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22B1112-46FB-526E-3F03-797795319BA1}"/>
              </a:ext>
            </a:extLst>
          </p:cNvPr>
          <p:cNvSpPr/>
          <p:nvPr/>
        </p:nvSpPr>
        <p:spPr>
          <a:xfrm>
            <a:off x="3794645" y="2350217"/>
            <a:ext cx="810291" cy="248241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61B8B26-53D4-75F7-14EB-335E58BA0E4A}"/>
              </a:ext>
            </a:extLst>
          </p:cNvPr>
          <p:cNvSpPr/>
          <p:nvPr/>
        </p:nvSpPr>
        <p:spPr>
          <a:xfrm>
            <a:off x="3875736" y="5285166"/>
            <a:ext cx="729200" cy="22160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50" dirty="0" err="1"/>
              <a:t>ㅋ</a:t>
            </a:r>
            <a:endParaRPr lang="ko-KR" altLang="en-US" sz="1350" dirty="0"/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D18AC42F-3781-1FD4-BAC0-D896C9476A05}"/>
              </a:ext>
            </a:extLst>
          </p:cNvPr>
          <p:cNvSpPr/>
          <p:nvPr/>
        </p:nvSpPr>
        <p:spPr>
          <a:xfrm>
            <a:off x="6587793" y="4805154"/>
            <a:ext cx="569739" cy="30528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5013B3D-45FD-039B-5C33-F2340067A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26" y="3875012"/>
            <a:ext cx="3079113" cy="2618631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29C1036-4F46-2E1D-4EE2-CCF4C138E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27" y="929657"/>
            <a:ext cx="3079113" cy="2756078"/>
          </a:xfrm>
          <a:prstGeom prst="rect">
            <a:avLst/>
          </a:prstGeom>
          <a:ln w="19050">
            <a:solidFill>
              <a:schemeClr val="dk1">
                <a:shade val="50000"/>
              </a:schemeClr>
            </a:solidFill>
          </a:ln>
        </p:spPr>
      </p:pic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83B3E95D-74FC-B969-83C0-8EDB7646F9E9}"/>
              </a:ext>
            </a:extLst>
          </p:cNvPr>
          <p:cNvSpPr/>
          <p:nvPr/>
        </p:nvSpPr>
        <p:spPr>
          <a:xfrm>
            <a:off x="5659897" y="2197572"/>
            <a:ext cx="569739" cy="30528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AFB76FB0-288B-8AC8-8991-E5549D4A78B0}"/>
              </a:ext>
            </a:extLst>
          </p:cNvPr>
          <p:cNvSpPr/>
          <p:nvPr/>
        </p:nvSpPr>
        <p:spPr>
          <a:xfrm>
            <a:off x="5638744" y="5089894"/>
            <a:ext cx="569739" cy="30528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F03527-1A9D-8414-3BDA-2D732C630D4E}"/>
              </a:ext>
            </a:extLst>
          </p:cNvPr>
          <p:cNvSpPr txBox="1"/>
          <p:nvPr/>
        </p:nvSpPr>
        <p:spPr>
          <a:xfrm>
            <a:off x="8494740" y="5384648"/>
            <a:ext cx="3543224" cy="1323439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dk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600" b="1" dirty="0"/>
              <a:t>1. </a:t>
            </a:r>
            <a:r>
              <a:rPr lang="ko-KR" altLang="en-US" sz="1600" b="1" dirty="0"/>
              <a:t>마트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카카오맵</a:t>
            </a:r>
            <a:r>
              <a:rPr lang="en-US" altLang="ko-KR" sz="1600" b="1" dirty="0"/>
              <a:t>) </a:t>
            </a:r>
          </a:p>
          <a:p>
            <a:r>
              <a:rPr lang="ko-KR" altLang="en-US" sz="1600" b="1" dirty="0"/>
              <a:t>카카오맵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→ 주변 → 대형마트 선택 </a:t>
            </a:r>
            <a:endParaRPr lang="en-US" altLang="ko-KR" sz="1600" b="1" dirty="0"/>
          </a:p>
          <a:p>
            <a:endParaRPr lang="en-US" altLang="ko-KR" sz="1600" b="1" dirty="0"/>
          </a:p>
          <a:p>
            <a:r>
              <a:rPr lang="en-US" altLang="ko-KR" sz="1600" b="1" dirty="0"/>
              <a:t>2. </a:t>
            </a:r>
            <a:r>
              <a:rPr lang="ko-KR" altLang="en-US" sz="1600" b="1" dirty="0"/>
              <a:t>종합병원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카카오맵</a:t>
            </a:r>
            <a:r>
              <a:rPr lang="en-US" altLang="ko-KR" sz="1600" b="1" dirty="0"/>
              <a:t>)</a:t>
            </a:r>
          </a:p>
          <a:p>
            <a:r>
              <a:rPr lang="ko-KR" altLang="en-US" sz="1600" b="1" dirty="0"/>
              <a:t>카카오맵 → 주변 → 종합병원 선택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A91B1BD-8D70-4708-8FA3-B23D11311A3B}"/>
              </a:ext>
            </a:extLst>
          </p:cNvPr>
          <p:cNvSpPr/>
          <p:nvPr/>
        </p:nvSpPr>
        <p:spPr>
          <a:xfrm>
            <a:off x="0" y="929657"/>
            <a:ext cx="1597197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</p:spTree>
    <p:extLst>
      <p:ext uri="{BB962C8B-B14F-4D97-AF65-F5344CB8AC3E}">
        <p14:creationId xmlns:p14="http://schemas.microsoft.com/office/powerpoint/2010/main" val="2763159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차트이(가) 표시된 사진&#10;&#10;자동 생성된 설명">
            <a:extLst>
              <a:ext uri="{FF2B5EF4-FFF2-40B4-BE49-F238E27FC236}">
                <a16:creationId xmlns:a16="http://schemas.microsoft.com/office/drawing/2014/main" id="{25988B22-F635-87C5-CE1E-B2E26988F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79" y="1098617"/>
            <a:ext cx="9626417" cy="4040718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DAC5E-A7E2-AC45-D50A-B82FC519573E}"/>
              </a:ext>
            </a:extLst>
          </p:cNvPr>
          <p:cNvSpPr txBox="1"/>
          <p:nvPr/>
        </p:nvSpPr>
        <p:spPr>
          <a:xfrm>
            <a:off x="4074087" y="5200832"/>
            <a:ext cx="7743665" cy="1477328"/>
          </a:xfrm>
          <a:prstGeom prst="rect">
            <a:avLst/>
          </a:prstGeom>
          <a:solidFill>
            <a:schemeClr val="bg1">
              <a:alpha val="56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dirty="0"/>
              <a:t>안양시의 </a:t>
            </a:r>
            <a:r>
              <a:rPr lang="en-US" altLang="ko-KR" dirty="0"/>
              <a:t>1</a:t>
            </a:r>
            <a:r>
              <a:rPr lang="ko-KR" altLang="en-US" dirty="0"/>
              <a:t>년 적정수요는 안양시 인구 약 </a:t>
            </a:r>
            <a:r>
              <a:rPr lang="en-US" altLang="ko-KR" dirty="0"/>
              <a:t>54</a:t>
            </a:r>
            <a:r>
              <a:rPr lang="ko-KR" altLang="en-US" dirty="0"/>
              <a:t>만 명의 </a:t>
            </a:r>
            <a:r>
              <a:rPr lang="en-US" altLang="ko-KR" dirty="0"/>
              <a:t>0.5%(54</a:t>
            </a:r>
            <a:r>
              <a:rPr lang="ko-KR" altLang="en-US" dirty="0"/>
              <a:t>만 </a:t>
            </a:r>
            <a:r>
              <a:rPr lang="en-US" altLang="ko-KR" dirty="0"/>
              <a:t>x 0.005)=2700</a:t>
            </a:r>
            <a:r>
              <a:rPr lang="ko-KR" altLang="en-US" dirty="0"/>
              <a:t>세대 입니다</a:t>
            </a:r>
            <a:r>
              <a:rPr lang="en-US" altLang="ko-KR" dirty="0"/>
              <a:t>. 3</a:t>
            </a:r>
            <a:r>
              <a:rPr lang="ko-KR" altLang="en-US" dirty="0"/>
              <a:t>년 간 공급을 그래프에 마우스를 올려 적어보면 </a:t>
            </a:r>
            <a:r>
              <a:rPr lang="en-US" altLang="ko-KR" dirty="0"/>
              <a:t>23</a:t>
            </a:r>
            <a:r>
              <a:rPr lang="ko-KR" altLang="en-US" dirty="0"/>
              <a:t>년 </a:t>
            </a:r>
            <a:r>
              <a:rPr lang="en-US" altLang="ko-KR" dirty="0"/>
              <a:t>3116</a:t>
            </a:r>
            <a:r>
              <a:rPr lang="ko-KR" altLang="en-US" dirty="0"/>
              <a:t>세대</a:t>
            </a:r>
            <a:r>
              <a:rPr lang="en-US" altLang="ko-KR" dirty="0"/>
              <a:t>, 24</a:t>
            </a:r>
            <a:r>
              <a:rPr lang="ko-KR" altLang="en-US" dirty="0"/>
              <a:t>년 </a:t>
            </a:r>
            <a:r>
              <a:rPr lang="en-US" altLang="ko-KR" dirty="0"/>
              <a:t>8196</a:t>
            </a:r>
            <a:r>
              <a:rPr lang="ko-KR" altLang="en-US" dirty="0"/>
              <a:t>세대</a:t>
            </a:r>
            <a:r>
              <a:rPr lang="en-US" altLang="ko-KR" dirty="0"/>
              <a:t>, 25</a:t>
            </a:r>
            <a:r>
              <a:rPr lang="ko-KR" altLang="en-US" dirty="0"/>
              <a:t>년 </a:t>
            </a:r>
            <a:r>
              <a:rPr lang="en-US" altLang="ko-KR" dirty="0"/>
              <a:t>2785</a:t>
            </a:r>
            <a:r>
              <a:rPr lang="ko-KR" altLang="en-US" dirty="0"/>
              <a:t>세대 이며</a:t>
            </a:r>
            <a:r>
              <a:rPr lang="en-US" altLang="ko-KR" dirty="0"/>
              <a:t>, 3</a:t>
            </a:r>
            <a:r>
              <a:rPr lang="ko-KR" altLang="en-US" dirty="0"/>
              <a:t>년 평균 </a:t>
            </a:r>
            <a:r>
              <a:rPr lang="en-US" altLang="ko-KR" dirty="0"/>
              <a:t>4,699</a:t>
            </a:r>
            <a:r>
              <a:rPr lang="ko-KR" altLang="en-US" dirty="0"/>
              <a:t>세대로 </a:t>
            </a:r>
            <a:r>
              <a:rPr lang="en-US" altLang="ko-KR" dirty="0"/>
              <a:t>1</a:t>
            </a:r>
            <a:r>
              <a:rPr lang="ko-KR" altLang="en-US" dirty="0"/>
              <a:t>년 적정수요를 초과하지만</a:t>
            </a:r>
            <a:r>
              <a:rPr lang="en-US" altLang="ko-KR" dirty="0"/>
              <a:t>, 2</a:t>
            </a:r>
            <a:r>
              <a:rPr lang="ko-KR" altLang="en-US" dirty="0"/>
              <a:t>배 이상</a:t>
            </a:r>
            <a:r>
              <a:rPr lang="en-US" altLang="ko-KR" dirty="0"/>
              <a:t>(2700</a:t>
            </a:r>
            <a:r>
              <a:rPr lang="ko-KR" altLang="en-US" dirty="0"/>
              <a:t>세대의 두 배 </a:t>
            </a:r>
            <a:r>
              <a:rPr lang="en-US" altLang="ko-KR" dirty="0"/>
              <a:t>= 5200</a:t>
            </a:r>
            <a:r>
              <a:rPr lang="ko-KR" altLang="en-US" dirty="0"/>
              <a:t>세대</a:t>
            </a:r>
            <a:r>
              <a:rPr lang="en-US" altLang="ko-KR" dirty="0"/>
              <a:t>) </a:t>
            </a:r>
            <a:r>
              <a:rPr lang="ko-KR" altLang="en-US" dirty="0"/>
              <a:t>초과하지는 않는 수준입니다</a:t>
            </a:r>
            <a:r>
              <a:rPr lang="en-US" altLang="ko-KR" dirty="0"/>
              <a:t>. </a:t>
            </a:r>
            <a:r>
              <a:rPr lang="ko-KR" altLang="en-US" dirty="0"/>
              <a:t>따라서 안양시의 공급 수준은 </a:t>
            </a:r>
            <a:r>
              <a:rPr lang="en-US" altLang="ko-KR" dirty="0"/>
              <a:t>B </a:t>
            </a:r>
            <a:r>
              <a:rPr lang="ko-KR" altLang="en-US" dirty="0"/>
              <a:t>를 줄 수 있겠습니다</a:t>
            </a:r>
            <a:r>
              <a:rPr lang="en-US" altLang="ko-KR" dirty="0"/>
              <a:t>.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63114"/>
            <a:ext cx="1515035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공급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FDF273B-5D94-4D5E-8B62-46098B3F1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2" y="2936003"/>
            <a:ext cx="3758129" cy="25028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96D96F-FE68-4515-850C-3C62B9EB01B2}"/>
              </a:ext>
            </a:extLst>
          </p:cNvPr>
          <p:cNvSpPr/>
          <p:nvPr/>
        </p:nvSpPr>
        <p:spPr>
          <a:xfrm>
            <a:off x="1450509" y="4515762"/>
            <a:ext cx="389940" cy="38949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8BC3C-F2C1-444C-AD01-1E80CA90F499}"/>
              </a:ext>
            </a:extLst>
          </p:cNvPr>
          <p:cNvSpPr txBox="1"/>
          <p:nvPr/>
        </p:nvSpPr>
        <p:spPr>
          <a:xfrm>
            <a:off x="194411" y="5519170"/>
            <a:ext cx="3767095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r>
              <a:rPr lang="ko-KR" altLang="en-US" b="1" dirty="0"/>
              <a:t>부동산지인</a:t>
            </a:r>
            <a:r>
              <a:rPr lang="en-US" altLang="ko-KR" b="1" dirty="0"/>
              <a:t>- </a:t>
            </a:r>
            <a:r>
              <a:rPr lang="ko-KR" altLang="en-US" b="1" dirty="0"/>
              <a:t>수요</a:t>
            </a:r>
            <a:r>
              <a:rPr lang="en-US" altLang="ko-KR" b="1" dirty="0"/>
              <a:t>/</a:t>
            </a:r>
            <a:r>
              <a:rPr lang="ko-KR" altLang="en-US" b="1" dirty="0"/>
              <a:t>입주 플러스</a:t>
            </a:r>
            <a:r>
              <a:rPr lang="en-US" altLang="ko-KR" b="1" dirty="0"/>
              <a:t> </a:t>
            </a:r>
            <a:r>
              <a:rPr lang="ko-KR" altLang="en-US" b="1" dirty="0"/>
              <a:t>→</a:t>
            </a:r>
            <a:endParaRPr lang="en-US" altLang="ko-KR" b="1" dirty="0"/>
          </a:p>
          <a:p>
            <a:r>
              <a:rPr lang="ko-KR" altLang="en-US" b="1" dirty="0"/>
              <a:t>지역 추가</a:t>
            </a:r>
            <a:r>
              <a:rPr lang="en-US" altLang="ko-KR" b="1" dirty="0"/>
              <a:t> </a:t>
            </a:r>
            <a:r>
              <a:rPr lang="ko-KR" altLang="en-US" b="1" dirty="0"/>
              <a:t>→ 검색 </a:t>
            </a:r>
            <a:endParaRPr lang="en-US" altLang="ko-KR" sz="1600" b="1" dirty="0"/>
          </a:p>
        </p:txBody>
      </p:sp>
      <p:graphicFrame>
        <p:nvGraphicFramePr>
          <p:cNvPr id="15" name="표 19">
            <a:extLst>
              <a:ext uri="{FF2B5EF4-FFF2-40B4-BE49-F238E27FC236}">
                <a16:creationId xmlns:a16="http://schemas.microsoft.com/office/drawing/2014/main" id="{A328DA1B-B630-446B-B991-E3E353DBC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082322"/>
              </p:ext>
            </p:extLst>
          </p:nvPr>
        </p:nvGraphicFramePr>
        <p:xfrm>
          <a:off x="194411" y="1657168"/>
          <a:ext cx="5901589" cy="1110897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017859">
                  <a:extLst>
                    <a:ext uri="{9D8B030D-6E8A-4147-A177-3AD203B41FA5}">
                      <a16:colId xmlns:a16="http://schemas.microsoft.com/office/drawing/2014/main" val="1295966299"/>
                    </a:ext>
                  </a:extLst>
                </a:gridCol>
                <a:gridCol w="979358">
                  <a:extLst>
                    <a:ext uri="{9D8B030D-6E8A-4147-A177-3AD203B41FA5}">
                      <a16:colId xmlns:a16="http://schemas.microsoft.com/office/drawing/2014/main" val="1811486281"/>
                    </a:ext>
                  </a:extLst>
                </a:gridCol>
                <a:gridCol w="979358">
                  <a:extLst>
                    <a:ext uri="{9D8B030D-6E8A-4147-A177-3AD203B41FA5}">
                      <a16:colId xmlns:a16="http://schemas.microsoft.com/office/drawing/2014/main" val="1343163649"/>
                    </a:ext>
                  </a:extLst>
                </a:gridCol>
                <a:gridCol w="889296">
                  <a:extLst>
                    <a:ext uri="{9D8B030D-6E8A-4147-A177-3AD203B41FA5}">
                      <a16:colId xmlns:a16="http://schemas.microsoft.com/office/drawing/2014/main" val="4200406193"/>
                    </a:ext>
                  </a:extLst>
                </a:gridCol>
                <a:gridCol w="1017859">
                  <a:extLst>
                    <a:ext uri="{9D8B030D-6E8A-4147-A177-3AD203B41FA5}">
                      <a16:colId xmlns:a16="http://schemas.microsoft.com/office/drawing/2014/main" val="67303311"/>
                    </a:ext>
                  </a:extLst>
                </a:gridCol>
                <a:gridCol w="1017859">
                  <a:extLst>
                    <a:ext uri="{9D8B030D-6E8A-4147-A177-3AD203B41FA5}">
                      <a16:colId xmlns:a16="http://schemas.microsoft.com/office/drawing/2014/main" val="2597337193"/>
                    </a:ext>
                  </a:extLst>
                </a:gridCol>
              </a:tblGrid>
              <a:tr h="531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적정 </a:t>
                      </a:r>
                      <a:endParaRPr lang="en-US" altLang="ko-KR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수요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bg1"/>
                          </a:solidFill>
                        </a:rPr>
                        <a:t>2023</a:t>
                      </a:r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bg1"/>
                          </a:solidFill>
                        </a:rPr>
                        <a:t>2024</a:t>
                      </a:r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bg1"/>
                          </a:solidFill>
                        </a:rPr>
                        <a:t>2025</a:t>
                      </a:r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bg1"/>
                          </a:solidFill>
                        </a:rPr>
                        <a:t>년 평균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9E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5238"/>
                  </a:ext>
                </a:extLst>
              </a:tr>
              <a:tr h="531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안양시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2700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세대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3116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8196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2785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j-ea"/>
                        </a:rPr>
                        <a:t>4,699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74281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3510AF67-E144-4C0B-8DD5-367D5A187710}"/>
              </a:ext>
            </a:extLst>
          </p:cNvPr>
          <p:cNvSpPr/>
          <p:nvPr/>
        </p:nvSpPr>
        <p:spPr>
          <a:xfrm>
            <a:off x="3074641" y="3026273"/>
            <a:ext cx="716535" cy="34813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A944B9C7-93B2-4CE7-AC2E-5DBCA3B54A62}"/>
              </a:ext>
            </a:extLst>
          </p:cNvPr>
          <p:cNvSpPr/>
          <p:nvPr/>
        </p:nvSpPr>
        <p:spPr>
          <a:xfrm>
            <a:off x="9225023" y="1324778"/>
            <a:ext cx="1423686" cy="1235598"/>
          </a:xfrm>
          <a:prstGeom prst="ellipse">
            <a:avLst/>
          </a:prstGeom>
          <a:solidFill>
            <a:schemeClr val="bg1">
              <a:alpha val="70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마우스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올리면 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b="1" dirty="0" err="1">
                <a:solidFill>
                  <a:schemeClr val="tx1"/>
                </a:solidFill>
              </a:rPr>
              <a:t>입주량이</a:t>
            </a:r>
            <a:r>
              <a:rPr lang="ko-KR" altLang="en-US" sz="1600" b="1" dirty="0">
                <a:solidFill>
                  <a:schemeClr val="tx1"/>
                </a:solidFill>
              </a:rPr>
              <a:t> 나와요</a:t>
            </a:r>
            <a:r>
              <a:rPr lang="en-US" altLang="ko-KR" sz="1600" b="1" dirty="0">
                <a:solidFill>
                  <a:schemeClr val="tx1"/>
                </a:solidFill>
              </a:rPr>
              <a:t>!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92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A66F56F8-F12F-41EA-8C9A-FECCC74CB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845" y="1390529"/>
            <a:ext cx="3801005" cy="30007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39964"/>
            <a:ext cx="3935392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주변지역 공급 확인하기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8BC3C-F2C1-444C-AD01-1E80CA90F499}"/>
              </a:ext>
            </a:extLst>
          </p:cNvPr>
          <p:cNvSpPr txBox="1"/>
          <p:nvPr/>
        </p:nvSpPr>
        <p:spPr>
          <a:xfrm>
            <a:off x="439150" y="4552313"/>
            <a:ext cx="5301205" cy="175432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r>
              <a:rPr lang="ko-KR" altLang="en-US" b="1" dirty="0"/>
              <a:t>부동산지인</a:t>
            </a:r>
            <a:r>
              <a:rPr lang="en-US" altLang="ko-KR" b="1" dirty="0"/>
              <a:t>- </a:t>
            </a:r>
            <a:r>
              <a:rPr lang="ko-KR" altLang="en-US" b="1" dirty="0"/>
              <a:t>수요</a:t>
            </a:r>
            <a:r>
              <a:rPr lang="en-US" altLang="ko-KR" b="1" dirty="0"/>
              <a:t>/</a:t>
            </a:r>
            <a:r>
              <a:rPr lang="ko-KR" altLang="en-US" b="1" dirty="0"/>
              <a:t>입주</a:t>
            </a:r>
            <a:r>
              <a:rPr lang="en-US" altLang="ko-KR" b="1" dirty="0"/>
              <a:t> </a:t>
            </a:r>
            <a:r>
              <a:rPr lang="ko-KR" altLang="en-US" b="1" dirty="0"/>
              <a:t>→ 인구 이동이 많았던 지역 </a:t>
            </a:r>
            <a:r>
              <a:rPr lang="en-US" altLang="ko-KR" b="1" dirty="0"/>
              <a:t>2~3</a:t>
            </a:r>
            <a:r>
              <a:rPr lang="ko-KR" altLang="en-US" b="1" dirty="0"/>
              <a:t>곳 추가</a:t>
            </a:r>
            <a:r>
              <a:rPr lang="en-US" altLang="ko-KR" b="1" dirty="0"/>
              <a:t> </a:t>
            </a:r>
            <a:r>
              <a:rPr lang="ko-KR" altLang="en-US" b="1" dirty="0"/>
              <a:t>→ 검색 </a:t>
            </a:r>
            <a:r>
              <a:rPr lang="ko-KR" altLang="en-US" dirty="0"/>
              <a:t>하단 그래프에서 마우스 올리면 지역별 해당 년도 </a:t>
            </a:r>
            <a:r>
              <a:rPr lang="ko-KR" altLang="en-US" dirty="0" err="1"/>
              <a:t>입주량이</a:t>
            </a:r>
            <a:r>
              <a:rPr lang="ko-KR" altLang="en-US" dirty="0"/>
              <a:t> 나옵니다</a:t>
            </a:r>
            <a:r>
              <a:rPr lang="en-US" altLang="ko-KR" dirty="0"/>
              <a:t>. </a:t>
            </a:r>
            <a:r>
              <a:rPr lang="ko-KR" altLang="en-US" dirty="0"/>
              <a:t>이것을 합산해서</a:t>
            </a:r>
            <a:r>
              <a:rPr lang="en-US" altLang="ko-KR" dirty="0"/>
              <a:t>(</a:t>
            </a:r>
            <a:r>
              <a:rPr lang="ko-KR" altLang="en-US" dirty="0"/>
              <a:t>혹은 </a:t>
            </a:r>
            <a:r>
              <a:rPr lang="en-US" altLang="ko-KR" dirty="0"/>
              <a:t>3</a:t>
            </a:r>
            <a:r>
              <a:rPr lang="ko-KR" altLang="en-US" dirty="0"/>
              <a:t>년 평균으로</a:t>
            </a:r>
            <a:r>
              <a:rPr lang="en-US" altLang="ko-KR" dirty="0"/>
              <a:t>)</a:t>
            </a:r>
            <a:r>
              <a:rPr lang="ko-KR" altLang="en-US" dirty="0"/>
              <a:t> 적정인지 과잉인지 판단해봅시다</a:t>
            </a:r>
            <a:r>
              <a:rPr lang="en-US" altLang="ko-KR" dirty="0"/>
              <a:t>.</a:t>
            </a:r>
            <a:r>
              <a:rPr lang="ko-KR" altLang="en-US" dirty="0"/>
              <a:t> 등급은 안양시 단위로 주되</a:t>
            </a:r>
            <a:r>
              <a:rPr lang="en-US" altLang="ko-KR" dirty="0"/>
              <a:t>, </a:t>
            </a:r>
            <a:r>
              <a:rPr lang="ko-KR" altLang="en-US" dirty="0"/>
              <a:t>주변 공급도 함께 확인해보세요 </a:t>
            </a:r>
            <a:r>
              <a:rPr lang="en-US" altLang="ko-KR" dirty="0"/>
              <a:t>^^ </a:t>
            </a:r>
            <a:endParaRPr lang="en-US" altLang="ko-KR" sz="16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27C2F2B-D930-457F-879E-0E4019CDF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0" y="1400174"/>
            <a:ext cx="7203901" cy="296414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96D96F-FE68-4515-850C-3C62B9EB01B2}"/>
              </a:ext>
            </a:extLst>
          </p:cNvPr>
          <p:cNvSpPr/>
          <p:nvPr/>
        </p:nvSpPr>
        <p:spPr>
          <a:xfrm>
            <a:off x="6552894" y="1388599"/>
            <a:ext cx="814343" cy="350497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49BFA6C-65E8-4E95-842F-2D89C00944E4}"/>
              </a:ext>
            </a:extLst>
          </p:cNvPr>
          <p:cNvSpPr/>
          <p:nvPr/>
        </p:nvSpPr>
        <p:spPr>
          <a:xfrm>
            <a:off x="3226757" y="1893498"/>
            <a:ext cx="980592" cy="38960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C4DD1A5-C68A-4637-B9E1-30A651EAA5E8}"/>
              </a:ext>
            </a:extLst>
          </p:cNvPr>
          <p:cNvSpPr/>
          <p:nvPr/>
        </p:nvSpPr>
        <p:spPr>
          <a:xfrm>
            <a:off x="4328281" y="3735802"/>
            <a:ext cx="747170" cy="318231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510AF67-E144-4C0B-8DD5-367D5A187710}"/>
              </a:ext>
            </a:extLst>
          </p:cNvPr>
          <p:cNvSpPr/>
          <p:nvPr/>
        </p:nvSpPr>
        <p:spPr>
          <a:xfrm>
            <a:off x="5955901" y="1914232"/>
            <a:ext cx="716535" cy="34813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2BA9BDB6-B523-4A5C-A9CA-330EE93FD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47579"/>
              </p:ext>
            </p:extLst>
          </p:nvPr>
        </p:nvGraphicFramePr>
        <p:xfrm>
          <a:off x="5856790" y="4566459"/>
          <a:ext cx="6073666" cy="203361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71518">
                  <a:extLst>
                    <a:ext uri="{9D8B030D-6E8A-4147-A177-3AD203B41FA5}">
                      <a16:colId xmlns:a16="http://schemas.microsoft.com/office/drawing/2014/main" val="4124323885"/>
                    </a:ext>
                  </a:extLst>
                </a:gridCol>
                <a:gridCol w="1164202">
                  <a:extLst>
                    <a:ext uri="{9D8B030D-6E8A-4147-A177-3AD203B41FA5}">
                      <a16:colId xmlns:a16="http://schemas.microsoft.com/office/drawing/2014/main" val="940693183"/>
                    </a:ext>
                  </a:extLst>
                </a:gridCol>
                <a:gridCol w="1291328">
                  <a:extLst>
                    <a:ext uri="{9D8B030D-6E8A-4147-A177-3AD203B41FA5}">
                      <a16:colId xmlns:a16="http://schemas.microsoft.com/office/drawing/2014/main" val="427364922"/>
                    </a:ext>
                  </a:extLst>
                </a:gridCol>
                <a:gridCol w="1182489">
                  <a:extLst>
                    <a:ext uri="{9D8B030D-6E8A-4147-A177-3AD203B41FA5}">
                      <a16:colId xmlns:a16="http://schemas.microsoft.com/office/drawing/2014/main" val="1257637518"/>
                    </a:ext>
                  </a:extLst>
                </a:gridCol>
                <a:gridCol w="1164129">
                  <a:extLst>
                    <a:ext uri="{9D8B030D-6E8A-4147-A177-3AD203B41FA5}">
                      <a16:colId xmlns:a16="http://schemas.microsoft.com/office/drawing/2014/main" val="756036746"/>
                    </a:ext>
                  </a:extLst>
                </a:gridCol>
              </a:tblGrid>
              <a:tr h="549268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주변지역</a:t>
                      </a:r>
                      <a:endParaRPr lang="en-US" altLang="ko-KR" sz="1800" b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공급현황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인구 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명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적정 수요</a:t>
                      </a:r>
                      <a:endParaRPr lang="en-US" altLang="ko-KR" sz="2000" b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세대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ko-KR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년 평균</a:t>
                      </a:r>
                      <a:endParaRPr lang="en-US" altLang="ko-KR" sz="2000" b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세대</a:t>
                      </a: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적정수요</a:t>
                      </a:r>
                      <a:endParaRPr lang="en-US" altLang="ko-KR" sz="2000" b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ko-KR" alt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대비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804546"/>
                  </a:ext>
                </a:extLst>
              </a:tr>
              <a:tr h="320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지역 합계</a:t>
                      </a:r>
                      <a:endParaRPr lang="ko-KR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rgbClr val="249EB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만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rgbClr val="249EB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4,750</a:t>
                      </a:r>
                    </a:p>
                  </a:txBody>
                  <a:tcPr marL="7620" marR="7620" marT="7620" marB="0" anchor="ctr">
                    <a:solidFill>
                      <a:srgbClr val="249EB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6594</a:t>
                      </a:r>
                    </a:p>
                  </a:txBody>
                  <a:tcPr marL="7620" marR="7620" marT="7620" marB="0" anchor="ctr">
                    <a:solidFill>
                      <a:srgbClr val="249EB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2</a:t>
                      </a:r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배 이내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rgbClr val="249EB3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685165"/>
                  </a:ext>
                </a:extLst>
              </a:tr>
              <a:tr h="36516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안양시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만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2,700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4699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2</a:t>
                      </a:r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배 이내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824857"/>
                  </a:ext>
                </a:extLst>
              </a:tr>
              <a:tr h="36516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군포시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만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1,300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없음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517239"/>
                  </a:ext>
                </a:extLst>
              </a:tr>
              <a:tr h="365165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의왕시</a:t>
                      </a:r>
                      <a:endParaRPr lang="en-US" altLang="ko-KR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만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750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1895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2</a:t>
                      </a:r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poqa Han Sans Neo Medium" pitchFamily="50" charset="-127"/>
                        </a:rPr>
                        <a:t>배 이상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Spoqa Han Sans Neo Medium" pitchFamily="50" charset="-127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412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244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CD87D2B-BE33-490F-AFBC-3C3662ABC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357C885-F32F-4FA1-BCA8-31F719FADB39}"/>
              </a:ext>
            </a:extLst>
          </p:cNvPr>
          <p:cNvSpPr/>
          <p:nvPr/>
        </p:nvSpPr>
        <p:spPr>
          <a:xfrm>
            <a:off x="3687105" y="582067"/>
            <a:ext cx="1001869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1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주차 임장보고서를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무사히 마친 당신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!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보이진 않아도 지난 일주일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분명 폭풍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성장했을거에요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오늘은 셀프 칭찬해주시고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일찍 푹 주무세요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다음 주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탬플릿도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열심히 만들어서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찾아올게요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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월급쟁이부자들 </a:t>
            </a:r>
            <a:endParaRPr kumimoji="1" lang="en-US" altLang="ko-KR" sz="20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 err="1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샤샤와함께</a:t>
            </a:r>
            <a:r>
              <a:rPr kumimoji="1" lang="ko-KR" altLang="en-US" sz="20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 드림</a:t>
            </a:r>
            <a:endParaRPr kumimoji="1" lang="en-US" altLang="ko-KR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E9689C0-83B4-447A-900F-558581DE9FFB}"/>
              </a:ext>
            </a:extLst>
          </p:cNvPr>
          <p:cNvSpPr/>
          <p:nvPr/>
        </p:nvSpPr>
        <p:spPr>
          <a:xfrm>
            <a:off x="0" y="5499817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596B96A-82DD-44E8-BA22-6D6B324E6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966" y="6038426"/>
            <a:ext cx="2130405" cy="76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26861</TotalTime>
  <Words>2742</Words>
  <Application>Microsoft Office PowerPoint</Application>
  <PresentationFormat>와이드스크린</PresentationFormat>
  <Paragraphs>897</Paragraphs>
  <Slides>23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7" baseType="lpstr">
      <vt:lpstr>나눔고딕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피치</cp:lastModifiedBy>
  <cp:revision>802</cp:revision>
  <dcterms:created xsi:type="dcterms:W3CDTF">2020-09-24T00:31:38Z</dcterms:created>
  <dcterms:modified xsi:type="dcterms:W3CDTF">2023-10-10T07:32:40Z</dcterms:modified>
</cp:coreProperties>
</file>