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120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50864;&#47532;&#51665;&#52980;\Downloads\&#51204;&#44397;%20&#51064;&#44396;%20&#50672;&#47161;&#48516;&#54252;_&#49884;&#44400;&#44396;_2023(&#49436;&#47536;&#51060;&#51060;)_&#44277;&#50976;%20(2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수원시 영통구 동별 인구수 세대수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5.9268282342436973E-2"/>
          <c:y val="9.2502805836139165E-2"/>
          <c:w val="0.75927628531727653"/>
          <c:h val="0.5992368324409641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'2023.03 RAW'!$B$1320:$B$1331</c:f>
              <c:strCache>
                <c:ptCount val="12"/>
                <c:pt idx="0">
                  <c:v>경기도 수원시 영통구 매탄1동</c:v>
                </c:pt>
                <c:pt idx="1">
                  <c:v>경기도 수원시 영통구 매탄2동</c:v>
                </c:pt>
                <c:pt idx="2">
                  <c:v>경기도 수원시 영통구 매탄3동</c:v>
                </c:pt>
                <c:pt idx="3">
                  <c:v>경기도 수원시 영통구 매탄4동</c:v>
                </c:pt>
                <c:pt idx="4">
                  <c:v>경기도 수원시 영통구 원천동</c:v>
                </c:pt>
                <c:pt idx="5">
                  <c:v>경기도 수원시 영통구 영통1동</c:v>
                </c:pt>
                <c:pt idx="6">
                  <c:v>경기도 수원시 영통구 영통2동</c:v>
                </c:pt>
                <c:pt idx="7">
                  <c:v>경기도 수원시 영통구 영통3동</c:v>
                </c:pt>
                <c:pt idx="8">
                  <c:v>경기도 수원시 영통구 망포1동</c:v>
                </c:pt>
                <c:pt idx="9">
                  <c:v>경기도 수원시 영통구 망포2동</c:v>
                </c:pt>
                <c:pt idx="10">
                  <c:v>경기도 수원시 영통구 광교1동</c:v>
                </c:pt>
                <c:pt idx="11">
                  <c:v>경기도 수원시 영통구 광교2동</c:v>
                </c:pt>
              </c:strCache>
            </c:strRef>
          </c:cat>
          <c:val>
            <c:numRef>
              <c:f>'2023.03 RAW'!$C$1320:$C$1331</c:f>
              <c:numCache>
                <c:formatCode>#,##0</c:formatCode>
                <c:ptCount val="12"/>
                <c:pt idx="0">
                  <c:v>12112</c:v>
                </c:pt>
                <c:pt idx="1">
                  <c:v>14249</c:v>
                </c:pt>
                <c:pt idx="2">
                  <c:v>35138</c:v>
                </c:pt>
                <c:pt idx="3">
                  <c:v>20922</c:v>
                </c:pt>
                <c:pt idx="4">
                  <c:v>40542</c:v>
                </c:pt>
                <c:pt idx="5">
                  <c:v>33759</c:v>
                </c:pt>
                <c:pt idx="6">
                  <c:v>25980</c:v>
                </c:pt>
                <c:pt idx="7">
                  <c:v>32115</c:v>
                </c:pt>
                <c:pt idx="8">
                  <c:v>31951</c:v>
                </c:pt>
                <c:pt idx="9">
                  <c:v>33068</c:v>
                </c:pt>
                <c:pt idx="10">
                  <c:v>53035</c:v>
                </c:pt>
                <c:pt idx="11">
                  <c:v>28970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E8-4BE5-A110-C3476FCE5B67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'2023.03 RAW'!$B$1320:$B$1331</c:f>
              <c:strCache>
                <c:ptCount val="12"/>
                <c:pt idx="0">
                  <c:v>경기도 수원시 영통구 매탄1동</c:v>
                </c:pt>
                <c:pt idx="1">
                  <c:v>경기도 수원시 영통구 매탄2동</c:v>
                </c:pt>
                <c:pt idx="2">
                  <c:v>경기도 수원시 영통구 매탄3동</c:v>
                </c:pt>
                <c:pt idx="3">
                  <c:v>경기도 수원시 영통구 매탄4동</c:v>
                </c:pt>
                <c:pt idx="4">
                  <c:v>경기도 수원시 영통구 원천동</c:v>
                </c:pt>
                <c:pt idx="5">
                  <c:v>경기도 수원시 영통구 영통1동</c:v>
                </c:pt>
                <c:pt idx="6">
                  <c:v>경기도 수원시 영통구 영통2동</c:v>
                </c:pt>
                <c:pt idx="7">
                  <c:v>경기도 수원시 영통구 영통3동</c:v>
                </c:pt>
                <c:pt idx="8">
                  <c:v>경기도 수원시 영통구 망포1동</c:v>
                </c:pt>
                <c:pt idx="9">
                  <c:v>경기도 수원시 영통구 망포2동</c:v>
                </c:pt>
                <c:pt idx="10">
                  <c:v>경기도 수원시 영통구 광교1동</c:v>
                </c:pt>
                <c:pt idx="11">
                  <c:v>경기도 수원시 영통구 광교2동</c:v>
                </c:pt>
              </c:strCache>
            </c:strRef>
          </c:cat>
          <c:val>
            <c:numRef>
              <c:f>'2023.03 RAW'!$D$1320:$D$1331</c:f>
              <c:numCache>
                <c:formatCode>#,##0</c:formatCode>
                <c:ptCount val="12"/>
                <c:pt idx="0">
                  <c:v>5413</c:v>
                </c:pt>
                <c:pt idx="1">
                  <c:v>6507</c:v>
                </c:pt>
                <c:pt idx="2">
                  <c:v>15977</c:v>
                </c:pt>
                <c:pt idx="3">
                  <c:v>9591</c:v>
                </c:pt>
                <c:pt idx="4">
                  <c:v>19460</c:v>
                </c:pt>
                <c:pt idx="5">
                  <c:v>12565</c:v>
                </c:pt>
                <c:pt idx="6">
                  <c:v>13586</c:v>
                </c:pt>
                <c:pt idx="7">
                  <c:v>13831</c:v>
                </c:pt>
                <c:pt idx="8">
                  <c:v>11503</c:v>
                </c:pt>
                <c:pt idx="9">
                  <c:v>11223</c:v>
                </c:pt>
                <c:pt idx="10">
                  <c:v>22411</c:v>
                </c:pt>
                <c:pt idx="11">
                  <c:v>11638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E8-4BE5-A110-C3476FCE5B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27989232"/>
        <c:axId val="836224672"/>
      </c:barChart>
      <c:lineChart>
        <c:grouping val="standard"/>
        <c:varyColors val="0"/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'2023.03 RAW'!$B$1320:$B$1331</c:f>
              <c:strCache>
                <c:ptCount val="12"/>
                <c:pt idx="0">
                  <c:v>경기도 수원시 영통구 매탄1동</c:v>
                </c:pt>
                <c:pt idx="1">
                  <c:v>경기도 수원시 영통구 매탄2동</c:v>
                </c:pt>
                <c:pt idx="2">
                  <c:v>경기도 수원시 영통구 매탄3동</c:v>
                </c:pt>
                <c:pt idx="3">
                  <c:v>경기도 수원시 영통구 매탄4동</c:v>
                </c:pt>
                <c:pt idx="4">
                  <c:v>경기도 수원시 영통구 원천동</c:v>
                </c:pt>
                <c:pt idx="5">
                  <c:v>경기도 수원시 영통구 영통1동</c:v>
                </c:pt>
                <c:pt idx="6">
                  <c:v>경기도 수원시 영통구 영통2동</c:v>
                </c:pt>
                <c:pt idx="7">
                  <c:v>경기도 수원시 영통구 영통3동</c:v>
                </c:pt>
                <c:pt idx="8">
                  <c:v>경기도 수원시 영통구 망포1동</c:v>
                </c:pt>
                <c:pt idx="9">
                  <c:v>경기도 수원시 영통구 망포2동</c:v>
                </c:pt>
                <c:pt idx="10">
                  <c:v>경기도 수원시 영통구 광교1동</c:v>
                </c:pt>
                <c:pt idx="11">
                  <c:v>경기도 수원시 영통구 광교2동</c:v>
                </c:pt>
              </c:strCache>
            </c:strRef>
          </c:cat>
          <c:val>
            <c:numRef>
              <c:f>'2023.03 RAW'!$E$1320:$E$1331</c:f>
              <c:numCache>
                <c:formatCode>General</c:formatCode>
                <c:ptCount val="12"/>
                <c:pt idx="0">
                  <c:v>2.2400000000000002</c:v>
                </c:pt>
                <c:pt idx="1">
                  <c:v>2.19</c:v>
                </c:pt>
                <c:pt idx="2">
                  <c:v>2.2000000000000002</c:v>
                </c:pt>
                <c:pt idx="3">
                  <c:v>2.1800000000000002</c:v>
                </c:pt>
                <c:pt idx="4">
                  <c:v>2.08</c:v>
                </c:pt>
                <c:pt idx="5">
                  <c:v>2.69</c:v>
                </c:pt>
                <c:pt idx="6">
                  <c:v>1.91</c:v>
                </c:pt>
                <c:pt idx="7">
                  <c:v>2.3199999999999998</c:v>
                </c:pt>
                <c:pt idx="8">
                  <c:v>2.78</c:v>
                </c:pt>
                <c:pt idx="9">
                  <c:v>2.95</c:v>
                </c:pt>
                <c:pt idx="10">
                  <c:v>2.37</c:v>
                </c:pt>
                <c:pt idx="11">
                  <c:v>2.4900000000000002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E8-4BE5-A110-C3476FCE5B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28013712"/>
        <c:axId val="836229632"/>
      </c:lineChart>
      <c:catAx>
        <c:axId val="92798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36224672"/>
        <c:crosses val="autoZero"/>
        <c:auto val="1"/>
        <c:lblAlgn val="ctr"/>
        <c:lblOffset val="100"/>
        <c:noMultiLvlLbl val="0"/>
      </c:catAx>
      <c:valAx>
        <c:axId val="83622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927989232"/>
        <c:crosses val="autoZero"/>
        <c:crossBetween val="between"/>
      </c:valAx>
      <c:valAx>
        <c:axId val="83622963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928013712"/>
        <c:crosses val="max"/>
        <c:crossBetween val="between"/>
      </c:valAx>
      <c:catAx>
        <c:axId val="9280137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362296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551721214842211"/>
          <c:y val="0.95279176411521027"/>
          <c:w val="0.33700364666157001"/>
          <c:h val="4.72082358847897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1:25:59.5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1:26:24.2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24575,'1'33'0,"2"0"0,7 37 0,-8-46 0,0 0 0,-1 29 0,-2-32 0,1 0 0,2 0 0,5 33 0,1-18 0,-1 0 0,-2 0 0,-2 1 0,-1 0 0,-4 54 0,-6-35 0,4-32 0,-1 45 0,5-37-1365,0-17-5461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1:26:28.0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512 0 24575,'-2'5'0,"0"0"0,0-1 0,-1 0 0,1 1 0,-1-1 0,-1 0 0,1-1 0,0 1 0,-1 0 0,0-1 0,-6 4 0,-1 4 0,-23 19 0,-2-1 0,0-2 0,-2-1 0,-62 31 0,32-13 0,47-29 0,0-2 0,-32 16 0,11-5-1365,32-20-5461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1:26:42.6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425 15 24575,'4'-14'0,"-14"19"0,-1 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1:26:56.3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843 0 24575,'-2'6'0,"-1"1"0,0-1 0,0 0 0,0-1 0,-1 1 0,0 0 0,0-1 0,-9 10 0,7-9 0,-17 18 0,0 0 0,-35 25 0,31-27 0,1 1 0,-24 28 0,15-8 0,-4-45 0,-130 31 0,115-22 0,-41 2 0,80-8 0,1 0 0,-1 0 0,0 1 0,1 1 0,-25 9 0,37-11 0,0 0 0,1 0 0,-1 1 0,1-1 0,-1 0 0,1 1 0,0-1 0,0 1 0,-1 0 0,1-1 0,0 1 0,0 0 0,1 0 0,-1 0 0,0 0 0,1 0 0,-1 0 0,0 3 0,-4 47 0,2-20 0,0-21 21,0 0 1,-1-1-1,0 0 0,-9 16 0,8-18-231,1 1 0,0 0 0,0 0 0,1 1-1,0-1 1,-2 12 0,4-8-6616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1:27:44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1410 1 24575,'-2'4'0,"0"1"0,0-1 0,-1 1 0,0-1 0,0 0 0,0 0 0,0 0 0,-1 0 0,1-1 0,-1 1 0,-6 3 0,0 3 0,-12 11 0,-46 35 0,62-52 0,1 1 0,0 0 0,0 0 0,0 0 0,0 1 0,1-1 0,0 1 0,0 1 0,0-1 0,-4 12 0,-1 6 0,-10 44 0,13-45 0,-15 42 0,13-44 0,1 0 0,-7 36 0,-8 24 0,2-8 0,17-59 0,0 0 0,0-1 0,-2 0 0,1 0 0,-2 0 0,0 0 0,0-1 0,-1 0 0,0 0 0,-11 12 0,-45 36 0,39-39 0,1 1 0,15-14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1:28:04.7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912 1 24575,'-2'2'0,"0"1"0,0 0 0,0-1 0,-1 1 0,1-1 0,-1 0 0,1 0 0,-1 0 0,0 0 0,0-1 0,0 1 0,0-1 0,0 1 0,-4 0 0,-8 6 0,8-3 0,1 1 0,0 0 0,0 0 0,1 0 0,0 1 0,0-1 0,0 1 0,1 1 0,0-1 0,1 1 0,-5 12 0,-18 32 0,25-51 0,1 1 0,-1 0 0,0 0 0,0 0 0,1 0 0,0-1 0,-1 1 0,1 0 0,0 0 0,0 0 0,0 0 0,0 0 0,0 0 0,0 0 0,0 0 0,1 0 0,-1 0 0,1 0 0,0 0 0,-1-1 0,1 1 0,0 0 0,0 0 0,0-1 0,0 1 0,0 0 0,1-1 0,-1 1 0,2 0 0,-1 0 0,0 1 0,-1-1 0,1 0 0,-1 1 0,1-1 0,-1 0 0,0 1 0,0 0 0,0-1 0,0 1 0,0 0 0,-1-1 0,1 1 0,-1 0 0,0 0 0,0 0 0,0-1 0,0 4 0,-4 6 0,0 1 0,-1-1 0,0-1 0,-1 1 0,0-1 0,-1 0 0,-9 12 0,9-14 0,1-1 0,0 1 0,0 1 0,1-1 0,0 1 0,1 0 0,0 0 0,0 0 0,1 0 0,1 1 0,-3 16 0,5-16 0,0 1 0,-1 1 0,0-1 0,-1 1 0,-5 19 0,6-29 0,0 1 0,-1-1 0,1 0 0,-1 0 0,0 0 0,0 0 0,0 0 0,0 0 0,0 0 0,-1-1 0,1 1 0,-1-1 0,0 0 0,0 0 0,0 0 0,0 0 0,0 0 0,0 0 0,0-1 0,0 0 0,-4 2 0,-245 91 0,241-89 0,-7 2 0,0 1 0,1 0 0,-29 19 0,42-22 0,1 0 0,-1 0 0,1 1 0,0-1 0,0 1 0,0 0 0,1-1 0,0 1 0,0 0 0,1 1 0,-2 10 0,-13 36 0,2-30-92,-2-2 0,0 1 0,-1-2-1,-1-1 1,-1 0 0,0-1 0,-37 26 0,36-29-536,12-8-6198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1:28:11.0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725 1286 24575,'-10'0'0,"0"-1"0,0 0 0,0 0 0,0-1 0,0 0 0,0-1 0,0 0 0,1-1 0,-1 0 0,1 0 0,0-1 0,0 0 0,1-1 0,-1 0 0,1 0 0,1-1 0,-1 0 0,1 0 0,-9-12 0,-82-130 0,93 142 0,-1 1 0,0 0 0,-1 0 0,1 1 0,-1 0 0,0 0 0,-14-7 0,14 9 0,0-1 0,0 0 0,0-1 0,1 0 0,-1 0 0,1 0 0,0-1 0,1 0 0,-8-10 0,7 8 0,0 0 0,0 1 0,-1 0 0,0 0 0,-13-10 0,13 12 0,0-1 0,0 0 0,1 0 0,0 0 0,0-1 0,1 0 0,0 0 0,-5-9 0,8 12 0,-6-11 0,1-1 0,0 0 0,-6-25 0,12 34 0,0 1 0,0-1 0,1 1 0,0 0 0,0-1 0,1 1 0,-1-1 0,2 1 0,-1 0 0,0-1 0,1 1 0,5-11 0,17-35 0,-11 27 0,-1 0 0,-1-1 0,-2 0 0,0-1 0,-2 0 0,7-47 0,-16 53 0,-1 0 0,-1 1 0,0-1 0,-2 1 0,0 0 0,-1 0 0,-1 1 0,-13-23 0,12 23 0,8 14 0,-1-1 0,-1 1 0,1-1 0,-1 1 0,0 0 0,0 0 0,0 0 0,-1 0 0,0 1 0,0-1 0,0 1 0,0 0 0,-1 0 0,1 0 0,-1 1 0,0 0 0,0 0 0,-1 0 0,-5-2 0,-89-26-1365,88 29-5461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9T00:37:48.84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476 0 24575,'-2'7'0,"-1"-1"0,0 0 0,-1-1 0,1 1 0,-1-1 0,-1 1 0,1-1 0,-1 0 0,1-1 0,-8 6 0,-137 132 0,104-96 0,27-25 0,0 1 0,2 0 0,-22 42 0,-11 14 0,-34 53 0,77-120-1365,2-1-5461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9T00:37:54.15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334 1 24575,'-2'5'0,"-1"1"0,1-1 0,-1 1 0,-1-1 0,1 0 0,-1 0 0,-5 5 0,0 1 0,-48 54 0,-3 3 0,-71 114 0,84-130-1365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9T00:37:57.19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675 1 24575,'-661'0'-1365,"647"0"-5461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9T00:38:01.94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863 472 24575,'-1'-2'0,"1"1"0,-1-1 0,0 1 0,0 0 0,0 0 0,1-1 0,-1 1 0,-1 0 0,1 0 0,0 0 0,0 0 0,0 0 0,0 0 0,-1 0 0,1 0 0,0 1 0,-1-1 0,1 0 0,-1 1 0,1-1 0,-4 0 0,-33-8 0,25 8 0,1 2 0,-1-1 0,0 2 0,1 0 0,-1 0 0,1 1 0,0 1 0,-13 5 0,9-3 0,0-2 0,0 1 0,-29 3 0,41-9 0,1 1 0,-1 0 0,1-1 0,-1 0 0,1 0 0,-1 0 0,1 0 0,-1-1 0,1 1 0,0-1 0,0 0 0,0 0 0,0 0 0,0 0 0,-4-4 0,-43-48 0,24 24 0,-28-27 0,31 30 0,-2 2 0,-47-38 0,40 38 0,1 0 0,-29-33 0,48 48 24,0 0-1,-1 1 1,0 0-1,-22-11 1,-20-12-1507,46 26-5343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9T00:38:32.84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43 24575,'0'-3'0,"0"-4"0,0 0 0,3 1 0,3 1 0,2-1 0,-2-3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9T00:39:16.67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1 150 24575,'2'-4'0,"0"-1"0,0 1 0,1-1 0,0 1 0,0 0 0,0 0 0,0 0 0,1 0 0,0 1 0,-1-1 0,7-3 0,1-3 0,11-13 0,-18 18 0,0 0 0,1 0 0,-1 0 0,1 0 0,0 1 0,0 0 0,1 0 0,-1 0 0,1 1 0,0 0 0,0 0 0,0 0 0,0 1 0,0-1 0,0 2 0,1-1 0,-1 1 0,1 0 0,10-1 0,11 3 0,45 8 0,-22-3 0,83 9 0,-71-1 0,72 26 0,-73-21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9T00:39:25.88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24575,'52'-1'0,"1"3"0,-1 1 0,95 20 0,-70-7 0,103 8 0,-126-17 0,-20-3 0,44 1 0,-39-5 0,16 0 0,102-13 0,-94 5 0,-43 7 0,1-2 0,-1 0 0,27-9 0,-16 2-227,0 1-1,0 1 1,1 2-1,0 1 1,48-1-1,-66 6-6598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9T00:40:14.18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1 24575,'20'1'0,"0"2"0,0 1 0,0 0 0,-1 2 0,0 0 0,0 1 0,0 1 0,-1 0 0,0 2 0,32 22 0,-29-19 0,1-1 0,0-1 0,1-1 0,1-1 0,38 9 0,91 28 0,-69-29 0,-65-15 0,0 1 0,0 1 0,29 11 0,-5 0 0,61 13 0,-45-13 0,139 35 0,-66-17 0,-18 0-1365,-103-30-5461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9T00:40:16.71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24575,'-1'19'0,"2"-1"0,0 0 0,1 0 0,0 0 0,2 0 0,10 33 0,36 97 0,-18-52 0,17 40 0,-34-85-1365,-11-41-5461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DDB4B2-80C6-5294-4162-C2C80D639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D69BF03-3060-17BF-6637-D07203014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8FBD416-1C6A-E77A-D303-51C985235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669D81-298C-2355-D0E5-6C411C79E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C7487A1-B3EE-6DD5-773B-42EC5BC77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093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3880F4-29FB-55C5-03D5-131C4D650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0ED6D2-B4F5-29CC-CA6A-ECF67B352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B592F7-88E5-268B-405F-59877B832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4720B40-C639-1FB6-EC35-D7575EB52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AB3729-6FF8-5EDC-28C4-A1127E45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20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E62F57-EF63-89D9-035B-C8D14B660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C057F58-98B0-4AC6-CC81-650CC8BA6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32BDA8-B571-E674-F157-F24C8435F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4C59EE9-06A3-B681-C061-D47F997D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FDB6E9-BC9B-C8D6-BB7C-8F8F84F75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14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51B352-10A4-35B1-447A-0DD8C2E15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3BA2EE-C441-CE5C-94BC-752FB3E3B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8CDA15D-18A8-C831-926D-8A541BEE8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EC23653-DD16-F68F-BEFB-1FB4B0E27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2C7356A-8FAC-5135-60FA-4948466F9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6B44BDF-D8C2-931A-D7EE-7B55A518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811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7E6C45-E52B-444C-9E05-AE064B122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D02A26C-2201-5FB4-46C9-930800ACB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A4E0ED7-0758-C0BD-C575-BDB353DB53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ED36FCE-664D-199C-E3AC-6759FF4C3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0395110-A743-7A7E-5D9E-27145065F5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D4D2EBF-73D6-3D30-4970-496EE99A2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92E4FC1-60D2-7DFF-5C87-386A99769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A40A0CF-27AB-9BB5-06CF-200BBF0E0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106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68FDDA-BDDB-DBF5-5058-57F38EE7B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D7DD987-C2E7-0833-6787-DAEAB0057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16E8A80-0AE8-F7A5-7703-75A5A44C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C148F95-7067-9D20-3082-5D66F11BF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135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492941F-F8A0-7D7B-3A18-DDA4B666B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ABFC686-C561-AE53-98BD-5D80A8189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DEC9F40-8C8F-39D2-0310-9B7A28C3D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04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C4A7C3-BA8B-BCBB-EA39-EB4143965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B7A592-AE48-EAB0-12BF-47B4707C6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3C53F7C-7A90-43F2-3BCF-02FF7BFE6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44DF9E1-93D0-B77D-1163-C7869D13A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B562C73-1671-704C-8464-984F9846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E27180-1A17-7397-54DC-983DE286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666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93BB00-7F6C-14ED-932F-CAA6C5247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1A3876E-D595-8F85-2E62-39DBABC08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BF49187-FE5B-7DC1-2554-39DFA86B4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B50FF2B-27C5-763C-D4F0-1903A1E2B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3A80920-0B44-1FD3-292F-04D5FCC7A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EF32BF5-3C72-F8A1-3425-8BE4C4F7B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483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E10B36-7C44-234D-5632-7EAEEC1A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A1C7450-0AA0-D041-A75C-7C564F6EF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ACE0170-B2C7-8B87-0AF3-808196337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A8530A-82FA-29BB-CF2A-A832EBA11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3E99B9-F8BD-3303-6073-EA0C99F34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3955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6CE12CB-B0E7-5885-628F-FFCDEC650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A5A2DFB-24C5-C210-9CC3-B88ACE808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53E9BD4-A3FB-01FC-4CD8-CE83BB41E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EA940E0-0C17-ED0F-88C3-BC99BD68B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FF4B9D-3B9D-C161-99E0-32D5607AE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97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55E3DE5-EBD1-15E2-B741-845F3CA7C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9E68EE7-6299-773E-FC38-88F51D54E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1EAD78-CCF3-4BEC-F733-92ED434FC9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130E9-0573-4E41-8405-401B8C41A2A5}" type="datetimeFigureOut">
              <a:rPr lang="ko-KR" altLang="en-US" smtClean="0"/>
              <a:t>2023-10-10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0E613F-FF05-D6EC-82BD-6A8E51EF92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501FB2C-E92F-D7F3-608E-5DD03081AA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0BF5E-2297-480E-8C5E-4D37700538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436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namu.wiki/w/%EC%88%98%EC%9B%90%EC%8B%9C" TargetMode="External"/><Relationship Id="rId7" Type="http://schemas.openxmlformats.org/officeDocument/2006/relationships/hyperlink" Target="https://namu.wiki/w/%EA%B4%91%EA%B5%90%EC%8B%A0%EB%8F%84%EC%8B%9C" TargetMode="External"/><Relationship Id="rId2" Type="http://schemas.openxmlformats.org/officeDocument/2006/relationships/hyperlink" Target="https://namu.wiki/w/%EA%B2%BD%EA%B8%B0%EB%8F%8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namu.wiki/w/%EC%B5%9C%EC%84%A0%EC%96%B4%ED%95%99%EC%9B%90" TargetMode="External"/><Relationship Id="rId5" Type="http://schemas.openxmlformats.org/officeDocument/2006/relationships/hyperlink" Target="https://namu.wiki/w/%EB%A9%94%EA%B0%80%EC%8A%A4%ED%84%B0%EB%94%94%20%EB%9F%AC%EC%85%80" TargetMode="External"/><Relationship Id="rId4" Type="http://schemas.openxmlformats.org/officeDocument/2006/relationships/hyperlink" Target="https://namu.wiki/w/%EA%B2%BD%EA%B8%B0%EB%8F%84%EC%B2%AD" TargetMode="Externa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21" Type="http://schemas.openxmlformats.org/officeDocument/2006/relationships/customXml" Target="../ink/ink10.xml"/><Relationship Id="rId34" Type="http://schemas.openxmlformats.org/officeDocument/2006/relationships/image" Target="../media/image20.png"/><Relationship Id="rId7" Type="http://schemas.openxmlformats.org/officeDocument/2006/relationships/customXml" Target="../ink/ink3.xml"/><Relationship Id="rId12" Type="http://schemas.openxmlformats.org/officeDocument/2006/relationships/image" Target="../media/image9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2" Type="http://schemas.openxmlformats.org/officeDocument/2006/relationships/image" Target="../media/image5.pn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customXml" Target="../ink/ink5.xml"/><Relationship Id="rId24" Type="http://schemas.openxmlformats.org/officeDocument/2006/relationships/image" Target="../media/image15.png"/><Relationship Id="rId32" Type="http://schemas.openxmlformats.org/officeDocument/2006/relationships/image" Target="../media/image19.png"/><Relationship Id="rId37" Type="http://schemas.openxmlformats.org/officeDocument/2006/relationships/image" Target="../media/image22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7.png"/><Relationship Id="rId36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" Type="http://schemas.openxmlformats.org/officeDocument/2006/relationships/image" Target="../media/image55.png"/><Relationship Id="rId9" Type="http://schemas.openxmlformats.org/officeDocument/2006/relationships/customXml" Target="../ink/ink4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customXml" Target="../ink/ink13.xml"/><Relationship Id="rId30" Type="http://schemas.openxmlformats.org/officeDocument/2006/relationships/image" Target="../media/image18.png"/><Relationship Id="rId35" Type="http://schemas.openxmlformats.org/officeDocument/2006/relationships/customXml" Target="../ink/ink17.xml"/><Relationship Id="rId8" Type="http://schemas.openxmlformats.org/officeDocument/2006/relationships/image" Target="../media/image7.png"/><Relationship Id="rId3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DF119C1-E355-F5C6-D231-9D07E1C86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189" y="410688"/>
            <a:ext cx="5883234" cy="58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41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D74F63F9-DF10-E3BD-EE0F-8C26532D1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r>
              <a:rPr lang="ko-KR" altLang="en-US" dirty="0"/>
              <a:t>  수원시 영통구</a:t>
            </a: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4034C8B9-030E-8E08-C5A3-AA5BCD1FB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887372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txBody>
          <a:bodyPr>
            <a:normAutofit/>
          </a:bodyPr>
          <a:lstStyle/>
          <a:p>
            <a:r>
              <a:rPr lang="ko-KR" altLang="en-US" sz="5400" dirty="0"/>
              <a:t>임장보고서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1AAB9EF-36F6-9ABD-608C-E9EEF06C8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027" y="2478272"/>
            <a:ext cx="645812" cy="88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00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BE9803F4-BB88-3AB8-4982-F2D6DDE6B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sz="4000" dirty="0"/>
              <a:t>목   차</a:t>
            </a:r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296C98BB-9A08-6B2D-C227-0E245DB33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D3D35D5-A9AB-B412-866E-2E4B7BAC651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D0D73D-EC15-0FD9-8851-959E2D0419A8}"/>
              </a:ext>
            </a:extLst>
          </p:cNvPr>
          <p:cNvSpPr/>
          <p:nvPr/>
        </p:nvSpPr>
        <p:spPr>
          <a:xfrm>
            <a:off x="1610096" y="1825625"/>
            <a:ext cx="8971809" cy="123373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</a:t>
            </a:r>
            <a:r>
              <a:rPr lang="en-US" altLang="ko-KR" dirty="0">
                <a:solidFill>
                  <a:schemeClr val="tx1"/>
                </a:solidFill>
              </a:rPr>
              <a:t>1 </a:t>
            </a:r>
            <a:r>
              <a:rPr lang="ko-KR" altLang="en-US" dirty="0">
                <a:solidFill>
                  <a:schemeClr val="tx1"/>
                </a:solidFill>
              </a:rPr>
              <a:t>지역개요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6E85502-35FF-F101-3A0A-CD0E64EE81B9}"/>
              </a:ext>
            </a:extLst>
          </p:cNvPr>
          <p:cNvSpPr/>
          <p:nvPr/>
        </p:nvSpPr>
        <p:spPr>
          <a:xfrm>
            <a:off x="1610095" y="3798641"/>
            <a:ext cx="8971809" cy="133401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tx1"/>
                </a:solidFill>
              </a:rPr>
              <a:t>    2 </a:t>
            </a:r>
            <a:r>
              <a:rPr lang="ko-KR" altLang="en-US" dirty="0">
                <a:solidFill>
                  <a:schemeClr val="tx1"/>
                </a:solidFill>
              </a:rPr>
              <a:t>입지</a:t>
            </a:r>
          </a:p>
        </p:txBody>
      </p:sp>
    </p:spTree>
    <p:extLst>
      <p:ext uri="{BB962C8B-B14F-4D97-AF65-F5344CB8AC3E}">
        <p14:creationId xmlns:p14="http://schemas.microsoft.com/office/powerpoint/2010/main" val="765111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BD38B8-B4F5-0762-841B-55B5E6556A2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/>
          <a:lstStyle/>
          <a:p>
            <a:r>
              <a:rPr lang="ko-KR" altLang="en-US" dirty="0"/>
              <a:t>지역개요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96FF8B5-CFEA-2722-BD5E-85A8DACE2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43651" y="1870366"/>
            <a:ext cx="3474522" cy="43065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400" b="0" i="0" u="none" strike="noStrike" dirty="0">
              <a:solidFill>
                <a:srgbClr val="0275D8"/>
              </a:solidFill>
              <a:effectLst/>
              <a:latin typeface="Open Sans" panose="020B0606030504020204" pitchFamily="34" charset="0"/>
              <a:hlinkClick r:id="rId2" tooltip="경기도"/>
            </a:endParaRPr>
          </a:p>
          <a:p>
            <a:pPr marL="0" indent="0">
              <a:buNone/>
            </a:pPr>
            <a:r>
              <a:rPr lang="ko-KR" altLang="en-US" sz="1400" b="0" i="0" u="none" strike="noStrike" dirty="0">
                <a:solidFill>
                  <a:srgbClr val="0275D8"/>
                </a:solidFill>
                <a:effectLst/>
                <a:latin typeface="Open Sans" panose="020B0606030504020204" pitchFamily="34" charset="0"/>
                <a:hlinkClick r:id="rId2" tooltip="경기도"/>
              </a:rPr>
              <a:t>경기도</a:t>
            </a:r>
            <a:r>
              <a:rPr lang="ko-KR" altLang="en-US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ko-KR" altLang="en-US" sz="1400" b="0" i="0" u="none" strike="noStrike" dirty="0">
                <a:solidFill>
                  <a:srgbClr val="0275D8"/>
                </a:solidFill>
                <a:effectLst/>
                <a:latin typeface="Open Sans" panose="020B0606030504020204" pitchFamily="34" charset="0"/>
                <a:hlinkClick r:id="rId3" tooltip="수원시"/>
              </a:rPr>
              <a:t>수원시</a:t>
            </a:r>
            <a:r>
              <a:rPr lang="ko-KR" altLang="en-US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의 동부에 위치하고 가장 늦게 만들어진 일반구이다</a:t>
            </a:r>
            <a:r>
              <a:rPr lang="en-US" altLang="ko-KR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.2022</a:t>
            </a:r>
            <a:r>
              <a:rPr lang="ko-KR" altLang="en-US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년 </a:t>
            </a:r>
            <a:r>
              <a:rPr lang="en-US" altLang="ko-KR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5</a:t>
            </a:r>
            <a:r>
              <a:rPr lang="ko-KR" altLang="en-US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월 </a:t>
            </a:r>
            <a:r>
              <a:rPr lang="en-US" altLang="ko-KR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30</a:t>
            </a:r>
            <a:r>
              <a:rPr lang="ko-KR" altLang="en-US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일에 </a:t>
            </a:r>
            <a:r>
              <a:rPr lang="ko-KR" altLang="en-US" sz="1400" b="0" i="0" u="none" strike="noStrike" dirty="0">
                <a:solidFill>
                  <a:srgbClr val="0275D8"/>
                </a:solidFill>
                <a:effectLst/>
                <a:latin typeface="Open Sans" panose="020B0606030504020204" pitchFamily="34" charset="0"/>
                <a:hlinkClick r:id="rId4" tooltip="경기도청"/>
              </a:rPr>
              <a:t>경기도청</a:t>
            </a:r>
            <a:r>
              <a:rPr lang="ko-KR" altLang="en-US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이 광교신도시로 옮겨와서 도청 소재지가 되었다</a:t>
            </a:r>
            <a:r>
              <a:rPr lang="en-US" altLang="ko-KR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.</a:t>
            </a:r>
            <a:br>
              <a:rPr lang="en-US" altLang="ko-KR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</a:br>
            <a:endParaRPr lang="en-US" altLang="ko-KR" sz="1400" b="0" i="0" dirty="0">
              <a:solidFill>
                <a:srgbClr val="373A3C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ko-KR" altLang="en-US" sz="1400" dirty="0" err="1">
                <a:solidFill>
                  <a:srgbClr val="373A3C"/>
                </a:solidFill>
                <a:latin typeface="Open Sans" panose="020B0606030504020204" pitchFamily="34" charset="0"/>
              </a:rPr>
              <a:t>매탄동과</a:t>
            </a:r>
            <a:r>
              <a:rPr lang="ko-KR" altLang="en-US" sz="1400" dirty="0">
                <a:solidFill>
                  <a:srgbClr val="373A3C"/>
                </a:solidFill>
                <a:latin typeface="Open Sans" panose="020B0606030504020204" pitchFamily="34" charset="0"/>
              </a:rPr>
              <a:t> 기흥</a:t>
            </a:r>
            <a:r>
              <a:rPr lang="en-US" altLang="ko-KR" sz="1400" dirty="0">
                <a:solidFill>
                  <a:srgbClr val="373A3C"/>
                </a:solidFill>
                <a:latin typeface="Open Sans" panose="020B0606030504020204" pitchFamily="34" charset="0"/>
              </a:rPr>
              <a:t>,</a:t>
            </a:r>
            <a:r>
              <a:rPr lang="ko-KR" altLang="en-US" sz="1400" dirty="0">
                <a:solidFill>
                  <a:srgbClr val="373A3C"/>
                </a:solidFill>
                <a:latin typeface="Open Sans" panose="020B0606030504020204" pitchFamily="34" charset="0"/>
              </a:rPr>
              <a:t>동탄 등 </a:t>
            </a:r>
            <a:r>
              <a:rPr lang="ko-KR" altLang="en-US" sz="1400" dirty="0">
                <a:solidFill>
                  <a:schemeClr val="accent1"/>
                </a:solidFill>
                <a:latin typeface="Open Sans" panose="020B0606030504020204" pitchFamily="34" charset="0"/>
              </a:rPr>
              <a:t>삼성 계열 회사 근로자와 아주대</a:t>
            </a:r>
            <a:r>
              <a:rPr lang="en-US" altLang="ko-KR" sz="1400" dirty="0">
                <a:solidFill>
                  <a:schemeClr val="accent1"/>
                </a:solidFill>
                <a:latin typeface="Open Sans" panose="020B0606030504020204" pitchFamily="34" charset="0"/>
              </a:rPr>
              <a:t>,</a:t>
            </a:r>
            <a:r>
              <a:rPr lang="ko-KR" altLang="en-US" sz="1400" dirty="0">
                <a:solidFill>
                  <a:schemeClr val="accent1"/>
                </a:solidFill>
                <a:latin typeface="Open Sans" panose="020B0606030504020204" pitchFamily="34" charset="0"/>
              </a:rPr>
              <a:t>경기대</a:t>
            </a:r>
            <a:r>
              <a:rPr lang="en-US" altLang="ko-KR" sz="1400" dirty="0">
                <a:solidFill>
                  <a:schemeClr val="accent1"/>
                </a:solidFill>
                <a:latin typeface="Open Sans" panose="020B0606030504020204" pitchFamily="34" charset="0"/>
              </a:rPr>
              <a:t>,</a:t>
            </a:r>
            <a:r>
              <a:rPr lang="ko-KR" altLang="en-US" sz="1400" dirty="0">
                <a:solidFill>
                  <a:schemeClr val="accent1"/>
                </a:solidFill>
                <a:latin typeface="Open Sans" panose="020B0606030504020204" pitchFamily="34" charset="0"/>
              </a:rPr>
              <a:t>경희대 학생</a:t>
            </a:r>
            <a:r>
              <a:rPr lang="ko-KR" altLang="en-US" sz="1400" dirty="0">
                <a:solidFill>
                  <a:srgbClr val="373A3C"/>
                </a:solidFill>
                <a:latin typeface="Open Sans" panose="020B0606030504020204" pitchFamily="34" charset="0"/>
              </a:rPr>
              <a:t>들로 인해 </a:t>
            </a:r>
            <a:r>
              <a:rPr lang="en-US" altLang="ko-KR" sz="1400" dirty="0">
                <a:solidFill>
                  <a:srgbClr val="373A3C"/>
                </a:solidFill>
                <a:latin typeface="Open Sans" panose="020B0606030504020204" pitchFamily="34" charset="0"/>
              </a:rPr>
              <a:t>2023</a:t>
            </a:r>
            <a:r>
              <a:rPr lang="ko-KR" altLang="en-US" sz="1400" dirty="0">
                <a:solidFill>
                  <a:srgbClr val="373A3C"/>
                </a:solidFill>
                <a:latin typeface="Open Sans" panose="020B0606030504020204" pitchFamily="34" charset="0"/>
              </a:rPr>
              <a:t>년 기준으로 평균 연령이 </a:t>
            </a:r>
            <a:r>
              <a:rPr lang="en-US" altLang="ko-KR" sz="1400" dirty="0">
                <a:solidFill>
                  <a:srgbClr val="373A3C"/>
                </a:solidFill>
                <a:latin typeface="Open Sans" panose="020B0606030504020204" pitchFamily="34" charset="0"/>
              </a:rPr>
              <a:t>38.4</a:t>
            </a:r>
            <a:r>
              <a:rPr lang="ko-KR" altLang="en-US" sz="1400" dirty="0">
                <a:solidFill>
                  <a:srgbClr val="373A3C"/>
                </a:solidFill>
                <a:latin typeface="Open Sans" panose="020B0606030504020204" pitchFamily="34" charset="0"/>
              </a:rPr>
              <a:t>세로 젊은 구에 해당한다</a:t>
            </a:r>
            <a:r>
              <a:rPr lang="en-US" altLang="ko-KR" sz="1400" dirty="0">
                <a:solidFill>
                  <a:srgbClr val="373A3C"/>
                </a:solidFill>
                <a:latin typeface="Open Sans" panose="020B0606030504020204" pitchFamily="34" charset="0"/>
              </a:rPr>
              <a:t>.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수원에서 교육열이 제일 높은 지역이다</a:t>
            </a:r>
            <a:r>
              <a:rPr lang="en-US" altLang="ko-KR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. </a:t>
            </a:r>
            <a:r>
              <a:rPr lang="ko-KR" altLang="en-US" sz="1400" b="0" i="0" u="none" strike="noStrike" dirty="0" err="1">
                <a:solidFill>
                  <a:srgbClr val="0275D8"/>
                </a:solidFill>
                <a:effectLst/>
                <a:latin typeface="Open Sans" panose="020B0606030504020204" pitchFamily="34" charset="0"/>
                <a:hlinkClick r:id="rId5" tooltip="메가스터디 러셀"/>
              </a:rPr>
              <a:t>메가스터디</a:t>
            </a:r>
            <a:r>
              <a:rPr lang="ko-KR" altLang="en-US" sz="1400" b="0" i="0" u="none" strike="noStrike" dirty="0">
                <a:solidFill>
                  <a:srgbClr val="0275D8"/>
                </a:solidFill>
                <a:effectLst/>
                <a:latin typeface="Open Sans" panose="020B0606030504020204" pitchFamily="34" charset="0"/>
                <a:hlinkClick r:id="rId5" tooltip="메가스터디 러셀"/>
              </a:rPr>
              <a:t> 러셀</a:t>
            </a:r>
            <a:r>
              <a:rPr lang="en-US" altLang="ko-KR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ko-KR" altLang="en-US" sz="1400" b="0" i="0" u="none" strike="noStrike" dirty="0">
                <a:solidFill>
                  <a:srgbClr val="0275D8"/>
                </a:solidFill>
                <a:effectLst/>
                <a:latin typeface="Open Sans" panose="020B0606030504020204" pitchFamily="34" charset="0"/>
                <a:hlinkClick r:id="rId6" tooltip="최선어학원"/>
              </a:rPr>
              <a:t>최선어학원</a:t>
            </a:r>
            <a:r>
              <a:rPr lang="ko-KR" altLang="en-US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 등이 </a:t>
            </a:r>
            <a:r>
              <a:rPr lang="ko-KR" altLang="en-US" sz="1400" b="0" i="0" dirty="0" err="1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위치해있다</a:t>
            </a:r>
            <a:r>
              <a:rPr lang="en-US" altLang="ko-KR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. </a:t>
            </a:r>
            <a:br>
              <a:rPr lang="ko-KR" altLang="en-US" sz="1400" dirty="0"/>
            </a:br>
            <a:br>
              <a:rPr lang="ko-KR" altLang="en-US" sz="1400" dirty="0"/>
            </a:br>
            <a:r>
              <a:rPr lang="ko-KR" altLang="en-US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계획도시인 </a:t>
            </a:r>
            <a:r>
              <a:rPr lang="ko-KR" altLang="en-US" sz="1400" b="0" i="0" dirty="0">
                <a:solidFill>
                  <a:schemeClr val="accent1"/>
                </a:solidFill>
                <a:effectLst/>
                <a:latin typeface="Open Sans" panose="020B0606030504020204" pitchFamily="34" charset="0"/>
              </a:rPr>
              <a:t>영통지구</a:t>
            </a:r>
            <a:r>
              <a:rPr lang="en-US" altLang="ko-KR" sz="1400" b="0" i="0" dirty="0">
                <a:solidFill>
                  <a:schemeClr val="accent1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ko-KR" altLang="en-US" sz="1400" b="0" i="0" dirty="0" err="1">
                <a:solidFill>
                  <a:schemeClr val="accent1"/>
                </a:solidFill>
                <a:effectLst/>
                <a:latin typeface="Open Sans" panose="020B0606030504020204" pitchFamily="34" charset="0"/>
              </a:rPr>
              <a:t>매탄지구</a:t>
            </a:r>
            <a:r>
              <a:rPr lang="en-US" altLang="ko-KR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ko-KR" altLang="en-US" sz="1400" b="0" i="0" u="none" strike="noStrike" dirty="0">
                <a:solidFill>
                  <a:srgbClr val="0275D8"/>
                </a:solidFill>
                <a:effectLst/>
                <a:latin typeface="Open Sans" panose="020B0606030504020204" pitchFamily="34" charset="0"/>
                <a:hlinkClick r:id="rId7" tooltip="광교신도시"/>
              </a:rPr>
              <a:t>광교신도시</a:t>
            </a:r>
            <a:r>
              <a:rPr lang="ko-KR" altLang="en-US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 등으로 이루어져 있다</a:t>
            </a:r>
            <a:r>
              <a:rPr lang="en-US" altLang="ko-KR" sz="1400" b="0" i="0" dirty="0">
                <a:solidFill>
                  <a:srgbClr val="373A3C"/>
                </a:solidFill>
                <a:effectLst/>
                <a:latin typeface="Open Sans" panose="020B0606030504020204" pitchFamily="34" charset="0"/>
              </a:rPr>
              <a:t>,</a:t>
            </a:r>
            <a:endParaRPr lang="ko-KR" altLang="en-US" sz="1400" b="1" i="0" dirty="0">
              <a:solidFill>
                <a:srgbClr val="373A3C"/>
              </a:solidFill>
              <a:effectLst/>
              <a:latin typeface="Open Sans" panose="020B0606030504020204" pitchFamily="34" charset="0"/>
            </a:endParaRPr>
          </a:p>
          <a:p>
            <a:pPr marL="0" indent="0">
              <a:buNone/>
            </a:pPr>
            <a:endParaRPr lang="ko-KR" altLang="en-US" sz="2000" dirty="0"/>
          </a:p>
        </p:txBody>
      </p:sp>
      <p:pic>
        <p:nvPicPr>
          <p:cNvPr id="10" name="내용 개체 틀 9">
            <a:extLst>
              <a:ext uri="{FF2B5EF4-FFF2-40B4-BE49-F238E27FC236}">
                <a16:creationId xmlns:a16="http://schemas.microsoft.com/office/drawing/2014/main" id="{4FB35A01-0CE0-8A67-1321-0A6FB1D1600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8"/>
          <a:stretch>
            <a:fillRect/>
          </a:stretch>
        </p:blipFill>
        <p:spPr>
          <a:xfrm>
            <a:off x="838201" y="1870365"/>
            <a:ext cx="3000892" cy="4306598"/>
          </a:xfr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FBE81F7-E9A1-D81F-A851-A34E35116A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32613" y="1891629"/>
            <a:ext cx="3176650" cy="430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24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67F99293-5E6D-7F76-96A0-D1BC7AA26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지역개요</a:t>
            </a:r>
          </a:p>
        </p:txBody>
      </p:sp>
      <p:pic>
        <p:nvPicPr>
          <p:cNvPr id="8" name="내용 개체 틀 7">
            <a:extLst>
              <a:ext uri="{FF2B5EF4-FFF2-40B4-BE49-F238E27FC236}">
                <a16:creationId xmlns:a16="http://schemas.microsoft.com/office/drawing/2014/main" id="{D75C439E-C32D-F94D-0A3B-9588E322257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0600" y="2012255"/>
            <a:ext cx="4529108" cy="4351338"/>
          </a:xfrm>
        </p:spPr>
      </p:pic>
      <p:sp>
        <p:nvSpPr>
          <p:cNvPr id="21" name="내용 개체 틀 20">
            <a:extLst>
              <a:ext uri="{FF2B5EF4-FFF2-40B4-BE49-F238E27FC236}">
                <a16:creationId xmlns:a16="http://schemas.microsoft.com/office/drawing/2014/main" id="{B7561864-2676-1E31-9B65-4F5ED0022C4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AB9C956C-21BA-D6D0-6852-B9530B3D49E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지역개요</a:t>
            </a:r>
            <a:endParaRPr lang="ko-KR" altLang="en-US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949DA69-7995-2391-C45B-1B8935E103A4}"/>
              </a:ext>
            </a:extLst>
          </p:cNvPr>
          <p:cNvSpPr/>
          <p:nvPr/>
        </p:nvSpPr>
        <p:spPr>
          <a:xfrm>
            <a:off x="5262195" y="3598022"/>
            <a:ext cx="670955" cy="22563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영동고속도로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14D7B2E-07E4-1553-4454-D00C04DB6BA7}"/>
              </a:ext>
            </a:extLst>
          </p:cNvPr>
          <p:cNvSpPr/>
          <p:nvPr/>
        </p:nvSpPr>
        <p:spPr>
          <a:xfrm>
            <a:off x="4144490" y="5890162"/>
            <a:ext cx="670955" cy="202553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동탄신도시</a:t>
            </a:r>
            <a:endParaRPr lang="ko-KR" altLang="en-US" sz="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78E95DE-98AC-F6D9-0C18-BF88B548FC3E}"/>
              </a:ext>
            </a:extLst>
          </p:cNvPr>
          <p:cNvSpPr/>
          <p:nvPr/>
        </p:nvSpPr>
        <p:spPr>
          <a:xfrm>
            <a:off x="2769272" y="5664532"/>
            <a:ext cx="670955" cy="22563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화성시 </a:t>
            </a:r>
            <a:r>
              <a:rPr lang="ko-KR" altLang="en-US" sz="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병점</a:t>
            </a:r>
            <a:endParaRPr lang="ko-KR" altLang="en-US" sz="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7E22AF9-013E-8D1A-0158-BF99FA83A81B}"/>
              </a:ext>
            </a:extLst>
          </p:cNvPr>
          <p:cNvSpPr/>
          <p:nvPr/>
        </p:nvSpPr>
        <p:spPr>
          <a:xfrm>
            <a:off x="4678878" y="2054431"/>
            <a:ext cx="504701" cy="22563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신분당선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3" name="잉크 22">
                <a:extLst>
                  <a:ext uri="{FF2B5EF4-FFF2-40B4-BE49-F238E27FC236}">
                    <a16:creationId xmlns:a16="http://schemas.microsoft.com/office/drawing/2014/main" id="{6009A3DE-1917-5B89-14B5-E3B300409E1B}"/>
                  </a:ext>
                </a:extLst>
              </p14:cNvPr>
              <p14:cNvContentPartPr/>
              <p14:nvPr/>
            </p14:nvContentPartPr>
            <p14:xfrm>
              <a:off x="344038" y="373750"/>
              <a:ext cx="360" cy="360"/>
            </p14:xfrm>
          </p:contentPart>
        </mc:Choice>
        <mc:Fallback xmlns="">
          <p:pic>
            <p:nvPicPr>
              <p:cNvPr id="23" name="잉크 22">
                <a:extLst>
                  <a:ext uri="{FF2B5EF4-FFF2-40B4-BE49-F238E27FC236}">
                    <a16:creationId xmlns:a16="http://schemas.microsoft.com/office/drawing/2014/main" id="{6009A3DE-1917-5B89-14B5-E3B300409E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398" y="36511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잉크 24">
                <a:extLst>
                  <a:ext uri="{FF2B5EF4-FFF2-40B4-BE49-F238E27FC236}">
                    <a16:creationId xmlns:a16="http://schemas.microsoft.com/office/drawing/2014/main" id="{56536933-07E8-C987-83E1-135B3B22F32E}"/>
                  </a:ext>
                </a:extLst>
              </p14:cNvPr>
              <p14:cNvContentPartPr/>
              <p14:nvPr/>
            </p14:nvContentPartPr>
            <p14:xfrm>
              <a:off x="5034838" y="2291830"/>
              <a:ext cx="19080" cy="296640"/>
            </p14:xfrm>
          </p:contentPart>
        </mc:Choice>
        <mc:Fallback xmlns="">
          <p:pic>
            <p:nvPicPr>
              <p:cNvPr id="25" name="잉크 24">
                <a:extLst>
                  <a:ext uri="{FF2B5EF4-FFF2-40B4-BE49-F238E27FC236}">
                    <a16:creationId xmlns:a16="http://schemas.microsoft.com/office/drawing/2014/main" id="{56536933-07E8-C987-83E1-135B3B22F32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25838" y="2282830"/>
                <a:ext cx="36720" cy="31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6" name="잉크 25">
                <a:extLst>
                  <a:ext uri="{FF2B5EF4-FFF2-40B4-BE49-F238E27FC236}">
                    <a16:creationId xmlns:a16="http://schemas.microsoft.com/office/drawing/2014/main" id="{751BDBB7-F6BF-D5F4-F70C-527469426849}"/>
                  </a:ext>
                </a:extLst>
              </p14:cNvPr>
              <p14:cNvContentPartPr/>
              <p14:nvPr/>
            </p14:nvContentPartPr>
            <p14:xfrm>
              <a:off x="4850518" y="2600350"/>
              <a:ext cx="184680" cy="129960"/>
            </p14:xfrm>
          </p:contentPart>
        </mc:Choice>
        <mc:Fallback xmlns="">
          <p:pic>
            <p:nvPicPr>
              <p:cNvPr id="26" name="잉크 25">
                <a:extLst>
                  <a:ext uri="{FF2B5EF4-FFF2-40B4-BE49-F238E27FC236}">
                    <a16:creationId xmlns:a16="http://schemas.microsoft.com/office/drawing/2014/main" id="{751BDBB7-F6BF-D5F4-F70C-52746942684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41518" y="2591350"/>
                <a:ext cx="20232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9" name="잉크 28">
                <a:extLst>
                  <a:ext uri="{FF2B5EF4-FFF2-40B4-BE49-F238E27FC236}">
                    <a16:creationId xmlns:a16="http://schemas.microsoft.com/office/drawing/2014/main" id="{C4B4662E-66A7-D1A6-3AC0-BB99F5E6D19B}"/>
                  </a:ext>
                </a:extLst>
              </p14:cNvPr>
              <p14:cNvContentPartPr/>
              <p14:nvPr/>
            </p14:nvContentPartPr>
            <p14:xfrm>
              <a:off x="4854118" y="2725990"/>
              <a:ext cx="7920" cy="5400"/>
            </p14:xfrm>
          </p:contentPart>
        </mc:Choice>
        <mc:Fallback xmlns="">
          <p:pic>
            <p:nvPicPr>
              <p:cNvPr id="29" name="잉크 28">
                <a:extLst>
                  <a:ext uri="{FF2B5EF4-FFF2-40B4-BE49-F238E27FC236}">
                    <a16:creationId xmlns:a16="http://schemas.microsoft.com/office/drawing/2014/main" id="{C4B4662E-66A7-D1A6-3AC0-BB99F5E6D19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45118" y="2717350"/>
                <a:ext cx="2556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0" name="잉크 29">
                <a:extLst>
                  <a:ext uri="{FF2B5EF4-FFF2-40B4-BE49-F238E27FC236}">
                    <a16:creationId xmlns:a16="http://schemas.microsoft.com/office/drawing/2014/main" id="{F7C1C8B5-4DA3-DEF6-2910-494E72AC0D22}"/>
                  </a:ext>
                </a:extLst>
              </p14:cNvPr>
              <p14:cNvContentPartPr/>
              <p14:nvPr/>
            </p14:nvContentPartPr>
            <p14:xfrm>
              <a:off x="4553518" y="2737150"/>
              <a:ext cx="303480" cy="231120"/>
            </p14:xfrm>
          </p:contentPart>
        </mc:Choice>
        <mc:Fallback xmlns="">
          <p:pic>
            <p:nvPicPr>
              <p:cNvPr id="30" name="잉크 29">
                <a:extLst>
                  <a:ext uri="{FF2B5EF4-FFF2-40B4-BE49-F238E27FC236}">
                    <a16:creationId xmlns:a16="http://schemas.microsoft.com/office/drawing/2014/main" id="{F7C1C8B5-4DA3-DEF6-2910-494E72AC0D2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544878" y="2728150"/>
                <a:ext cx="32112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4" name="잉크 33">
                <a:extLst>
                  <a:ext uri="{FF2B5EF4-FFF2-40B4-BE49-F238E27FC236}">
                    <a16:creationId xmlns:a16="http://schemas.microsoft.com/office/drawing/2014/main" id="{6B2AD0E5-7315-D4A8-D362-D60A55CBC15D}"/>
                  </a:ext>
                </a:extLst>
              </p14:cNvPr>
              <p14:cNvContentPartPr/>
              <p14:nvPr/>
            </p14:nvContentPartPr>
            <p14:xfrm>
              <a:off x="4346878" y="2998150"/>
              <a:ext cx="183600" cy="327240"/>
            </p14:xfrm>
          </p:contentPart>
        </mc:Choice>
        <mc:Fallback xmlns="">
          <p:pic>
            <p:nvPicPr>
              <p:cNvPr id="34" name="잉크 33">
                <a:extLst>
                  <a:ext uri="{FF2B5EF4-FFF2-40B4-BE49-F238E27FC236}">
                    <a16:creationId xmlns:a16="http://schemas.microsoft.com/office/drawing/2014/main" id="{6B2AD0E5-7315-D4A8-D362-D60A55CBC15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337878" y="2989510"/>
                <a:ext cx="201240" cy="34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5" name="잉크 34">
                <a:extLst>
                  <a:ext uri="{FF2B5EF4-FFF2-40B4-BE49-F238E27FC236}">
                    <a16:creationId xmlns:a16="http://schemas.microsoft.com/office/drawing/2014/main" id="{C05DAABD-B883-FE1E-3549-41886A237D07}"/>
                  </a:ext>
                </a:extLst>
              </p14:cNvPr>
              <p14:cNvContentPartPr/>
              <p14:nvPr/>
            </p14:nvContentPartPr>
            <p14:xfrm>
              <a:off x="4017838" y="3336550"/>
              <a:ext cx="328680" cy="419760"/>
            </p14:xfrm>
          </p:contentPart>
        </mc:Choice>
        <mc:Fallback xmlns="">
          <p:pic>
            <p:nvPicPr>
              <p:cNvPr id="35" name="잉크 34">
                <a:extLst>
                  <a:ext uri="{FF2B5EF4-FFF2-40B4-BE49-F238E27FC236}">
                    <a16:creationId xmlns:a16="http://schemas.microsoft.com/office/drawing/2014/main" id="{C05DAABD-B883-FE1E-3549-41886A237D0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008838" y="3327910"/>
                <a:ext cx="346320" cy="43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6" name="잉크 35">
                <a:extLst>
                  <a:ext uri="{FF2B5EF4-FFF2-40B4-BE49-F238E27FC236}">
                    <a16:creationId xmlns:a16="http://schemas.microsoft.com/office/drawing/2014/main" id="{600E5CAA-FA7E-EB55-B9F0-28CA09A97299}"/>
                  </a:ext>
                </a:extLst>
              </p14:cNvPr>
              <p14:cNvContentPartPr/>
              <p14:nvPr/>
            </p14:nvContentPartPr>
            <p14:xfrm>
              <a:off x="3756478" y="3331064"/>
              <a:ext cx="261360" cy="463320"/>
            </p14:xfrm>
          </p:contentPart>
        </mc:Choice>
        <mc:Fallback xmlns="">
          <p:pic>
            <p:nvPicPr>
              <p:cNvPr id="36" name="잉크 35">
                <a:extLst>
                  <a:ext uri="{FF2B5EF4-FFF2-40B4-BE49-F238E27FC236}">
                    <a16:creationId xmlns:a16="http://schemas.microsoft.com/office/drawing/2014/main" id="{600E5CAA-FA7E-EB55-B9F0-28CA09A9729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47838" y="3322064"/>
                <a:ext cx="279000" cy="480960"/>
              </a:xfrm>
              <a:prstGeom prst="rect">
                <a:avLst/>
              </a:prstGeom>
            </p:spPr>
          </p:pic>
        </mc:Fallback>
      </mc:AlternateContent>
      <p:sp>
        <p:nvSpPr>
          <p:cNvPr id="40" name="직사각형 39">
            <a:extLst>
              <a:ext uri="{FF2B5EF4-FFF2-40B4-BE49-F238E27FC236}">
                <a16:creationId xmlns:a16="http://schemas.microsoft.com/office/drawing/2014/main" id="{52D65C9E-012D-E7CE-431F-7E8D7E8AAF89}"/>
              </a:ext>
            </a:extLst>
          </p:cNvPr>
          <p:cNvSpPr/>
          <p:nvPr/>
        </p:nvSpPr>
        <p:spPr>
          <a:xfrm>
            <a:off x="3687290" y="3675884"/>
            <a:ext cx="564078" cy="118753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/>
              <a:t>광교중앙역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FA86B9BA-BEF7-1A71-92F8-90B1462B3943}"/>
              </a:ext>
            </a:extLst>
          </p:cNvPr>
          <p:cNvSpPr/>
          <p:nvPr/>
        </p:nvSpPr>
        <p:spPr>
          <a:xfrm>
            <a:off x="3460730" y="3217741"/>
            <a:ext cx="398752" cy="1013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광교역</a:t>
            </a:r>
            <a:endParaRPr lang="ko-KR" altLang="en-US" sz="5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DF802BA-BCB9-610F-BAA0-E9148E3E537A}"/>
              </a:ext>
            </a:extLst>
          </p:cNvPr>
          <p:cNvSpPr/>
          <p:nvPr/>
        </p:nvSpPr>
        <p:spPr>
          <a:xfrm>
            <a:off x="4224923" y="3330876"/>
            <a:ext cx="453955" cy="9448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상현역</a:t>
            </a:r>
            <a:endParaRPr lang="ko-KR" altLang="en-US" sz="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6C9CFF78-E31C-926C-2CC5-35E18687FAE3}"/>
              </a:ext>
            </a:extLst>
          </p:cNvPr>
          <p:cNvCxnSpPr/>
          <p:nvPr/>
        </p:nvCxnSpPr>
        <p:spPr>
          <a:xfrm flipV="1">
            <a:off x="4017838" y="3425359"/>
            <a:ext cx="1017000" cy="2025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5B83213-5F69-5888-D366-F45A2CE1B5E0}"/>
              </a:ext>
            </a:extLst>
          </p:cNvPr>
          <p:cNvSpPr/>
          <p:nvPr/>
        </p:nvSpPr>
        <p:spPr>
          <a:xfrm>
            <a:off x="4738566" y="3377387"/>
            <a:ext cx="539195" cy="20255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경기도청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1011BBD9-3529-F8A9-DBBC-8B49F7016E53}"/>
              </a:ext>
            </a:extLst>
          </p:cNvPr>
          <p:cNvSpPr/>
          <p:nvPr/>
        </p:nvSpPr>
        <p:spPr>
          <a:xfrm>
            <a:off x="2433794" y="3093450"/>
            <a:ext cx="670955" cy="1666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수원시 장안구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CF48AEFD-7C1B-ED2B-6FD0-A5F9ABFC1A24}"/>
              </a:ext>
            </a:extLst>
          </p:cNvPr>
          <p:cNvSpPr/>
          <p:nvPr/>
        </p:nvSpPr>
        <p:spPr>
          <a:xfrm>
            <a:off x="1762839" y="4378991"/>
            <a:ext cx="670955" cy="1666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수원시 권선구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B50FF2B0-08C4-0C4A-39D0-169D0A95255B}"/>
              </a:ext>
            </a:extLst>
          </p:cNvPr>
          <p:cNvSpPr/>
          <p:nvPr/>
        </p:nvSpPr>
        <p:spPr>
          <a:xfrm>
            <a:off x="2727435" y="3716725"/>
            <a:ext cx="670955" cy="1666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수원시 팔달구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E4F77F6-D075-ED35-72C9-D542A17C43ED}"/>
              </a:ext>
            </a:extLst>
          </p:cNvPr>
          <p:cNvSpPr/>
          <p:nvPr/>
        </p:nvSpPr>
        <p:spPr>
          <a:xfrm>
            <a:off x="4815445" y="3904178"/>
            <a:ext cx="670955" cy="180823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용인시 </a:t>
            </a:r>
            <a:r>
              <a:rPr lang="ko-KR" altLang="en-US" sz="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기흥구</a:t>
            </a:r>
            <a:endParaRPr lang="ko-KR" altLang="en-US" sz="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835039B5-016D-D51C-A875-847EC6B7F248}"/>
              </a:ext>
            </a:extLst>
          </p:cNvPr>
          <p:cNvSpPr/>
          <p:nvPr/>
        </p:nvSpPr>
        <p:spPr>
          <a:xfrm>
            <a:off x="2526409" y="4171182"/>
            <a:ext cx="575951" cy="2078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수인분당선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C6F9DD71-85CF-5411-D867-44B0FDBEC9B9}"/>
                  </a:ext>
                </a:extLst>
              </p14:cNvPr>
              <p14:cNvContentPartPr/>
              <p14:nvPr/>
            </p14:nvContentPartPr>
            <p14:xfrm>
              <a:off x="4346878" y="4488550"/>
              <a:ext cx="171360" cy="220320"/>
            </p14:xfrm>
          </p:contentPart>
        </mc:Choice>
        <mc:Fallback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C6F9DD71-85CF-5411-D867-44B0FDBEC9B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338238" y="4479550"/>
                <a:ext cx="18900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" name="잉크 2">
                <a:extLst>
                  <a:ext uri="{FF2B5EF4-FFF2-40B4-BE49-F238E27FC236}">
                    <a16:creationId xmlns:a16="http://schemas.microsoft.com/office/drawing/2014/main" id="{86AFC79D-4E1A-EADE-CF73-C9E20D98E19C}"/>
                  </a:ext>
                </a:extLst>
              </p14:cNvPr>
              <p14:cNvContentPartPr/>
              <p14:nvPr/>
            </p14:nvContentPartPr>
            <p14:xfrm>
              <a:off x="4232038" y="4714270"/>
              <a:ext cx="120600" cy="153720"/>
            </p14:xfrm>
          </p:contentPart>
        </mc:Choice>
        <mc:Fallback xmlns="">
          <p:pic>
            <p:nvPicPr>
              <p:cNvPr id="3" name="잉크 2">
                <a:extLst>
                  <a:ext uri="{FF2B5EF4-FFF2-40B4-BE49-F238E27FC236}">
                    <a16:creationId xmlns:a16="http://schemas.microsoft.com/office/drawing/2014/main" id="{86AFC79D-4E1A-EADE-CF73-C9E20D98E19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223038" y="4705630"/>
                <a:ext cx="13824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" name="잉크 3">
                <a:extLst>
                  <a:ext uri="{FF2B5EF4-FFF2-40B4-BE49-F238E27FC236}">
                    <a16:creationId xmlns:a16="http://schemas.microsoft.com/office/drawing/2014/main" id="{CB831F6D-80F7-0472-1B6F-11166963B564}"/>
                  </a:ext>
                </a:extLst>
              </p14:cNvPr>
              <p14:cNvContentPartPr/>
              <p14:nvPr/>
            </p14:nvContentPartPr>
            <p14:xfrm>
              <a:off x="3984718" y="4874470"/>
              <a:ext cx="243000" cy="360"/>
            </p14:xfrm>
          </p:contentPart>
        </mc:Choice>
        <mc:Fallback xmlns="">
          <p:pic>
            <p:nvPicPr>
              <p:cNvPr id="4" name="잉크 3">
                <a:extLst>
                  <a:ext uri="{FF2B5EF4-FFF2-40B4-BE49-F238E27FC236}">
                    <a16:creationId xmlns:a16="http://schemas.microsoft.com/office/drawing/2014/main" id="{CB831F6D-80F7-0472-1B6F-11166963B56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975718" y="4865830"/>
                <a:ext cx="2606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1B582661-BBEB-8B46-C6BB-7A5796E72C44}"/>
                  </a:ext>
                </a:extLst>
              </p14:cNvPr>
              <p14:cNvContentPartPr/>
              <p14:nvPr/>
            </p14:nvContentPartPr>
            <p14:xfrm>
              <a:off x="3667558" y="4704910"/>
              <a:ext cx="311040" cy="174600"/>
            </p14:xfrm>
          </p:contentPart>
        </mc:Choice>
        <mc:Fallback xmlns=""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1B582661-BBEB-8B46-C6BB-7A5796E72C4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658558" y="4695910"/>
                <a:ext cx="3286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7" name="잉크 6">
                <a:extLst>
                  <a:ext uri="{FF2B5EF4-FFF2-40B4-BE49-F238E27FC236}">
                    <a16:creationId xmlns:a16="http://schemas.microsoft.com/office/drawing/2014/main" id="{44E49136-1880-7544-6668-77EED530428D}"/>
                  </a:ext>
                </a:extLst>
              </p14:cNvPr>
              <p14:cNvContentPartPr/>
              <p14:nvPr/>
            </p14:nvContentPartPr>
            <p14:xfrm>
              <a:off x="3669358" y="4693030"/>
              <a:ext cx="8640" cy="15840"/>
            </p14:xfrm>
          </p:contentPart>
        </mc:Choice>
        <mc:Fallback xmlns="">
          <p:pic>
            <p:nvPicPr>
              <p:cNvPr id="7" name="잉크 6">
                <a:extLst>
                  <a:ext uri="{FF2B5EF4-FFF2-40B4-BE49-F238E27FC236}">
                    <a16:creationId xmlns:a16="http://schemas.microsoft.com/office/drawing/2014/main" id="{44E49136-1880-7544-6668-77EED530428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660358" y="4684030"/>
                <a:ext cx="2628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0" name="잉크 9">
                <a:extLst>
                  <a:ext uri="{FF2B5EF4-FFF2-40B4-BE49-F238E27FC236}">
                    <a16:creationId xmlns:a16="http://schemas.microsoft.com/office/drawing/2014/main" id="{5466B888-9B8F-BE73-9741-227DBCAF4A69}"/>
                  </a:ext>
                </a:extLst>
              </p14:cNvPr>
              <p14:cNvContentPartPr/>
              <p14:nvPr/>
            </p14:nvContentPartPr>
            <p14:xfrm>
              <a:off x="4541998" y="4405030"/>
              <a:ext cx="267840" cy="54360"/>
            </p14:xfrm>
          </p:contentPart>
        </mc:Choice>
        <mc:Fallback xmlns="">
          <p:pic>
            <p:nvPicPr>
              <p:cNvPr id="10" name="잉크 9">
                <a:extLst>
                  <a:ext uri="{FF2B5EF4-FFF2-40B4-BE49-F238E27FC236}">
                    <a16:creationId xmlns:a16="http://schemas.microsoft.com/office/drawing/2014/main" id="{5466B888-9B8F-BE73-9741-227DBCAF4A69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533358" y="4396030"/>
                <a:ext cx="2854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1" name="잉크 10">
                <a:extLst>
                  <a:ext uri="{FF2B5EF4-FFF2-40B4-BE49-F238E27FC236}">
                    <a16:creationId xmlns:a16="http://schemas.microsoft.com/office/drawing/2014/main" id="{85E1E646-E964-9C95-4660-0DA84205F83E}"/>
                  </a:ext>
                </a:extLst>
              </p14:cNvPr>
              <p14:cNvContentPartPr/>
              <p14:nvPr/>
            </p14:nvContentPartPr>
            <p14:xfrm>
              <a:off x="4660798" y="4423030"/>
              <a:ext cx="504360" cy="30600"/>
            </p14:xfrm>
          </p:contentPart>
        </mc:Choice>
        <mc:Fallback xmlns="">
          <p:pic>
            <p:nvPicPr>
              <p:cNvPr id="11" name="잉크 10">
                <a:extLst>
                  <a:ext uri="{FF2B5EF4-FFF2-40B4-BE49-F238E27FC236}">
                    <a16:creationId xmlns:a16="http://schemas.microsoft.com/office/drawing/2014/main" id="{85E1E646-E964-9C95-4660-0DA84205F83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651798" y="4414030"/>
                <a:ext cx="522000" cy="4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그룹 15">
            <a:extLst>
              <a:ext uri="{FF2B5EF4-FFF2-40B4-BE49-F238E27FC236}">
                <a16:creationId xmlns:a16="http://schemas.microsoft.com/office/drawing/2014/main" id="{3C08016A-AD4E-4E32-35AD-0E76F54FBCA3}"/>
              </a:ext>
            </a:extLst>
          </p:cNvPr>
          <p:cNvGrpSpPr/>
          <p:nvPr/>
        </p:nvGrpSpPr>
        <p:grpSpPr>
          <a:xfrm>
            <a:off x="3092998" y="4334110"/>
            <a:ext cx="579240" cy="371160"/>
            <a:chOff x="3092998" y="4334110"/>
            <a:chExt cx="579240" cy="37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985DC9FB-C759-CAD3-A44B-A2B6D1CC0601}"/>
                    </a:ext>
                  </a:extLst>
                </p14:cNvPr>
                <p14:cNvContentPartPr/>
                <p14:nvPr/>
              </p14:nvContentPartPr>
              <p14:xfrm>
                <a:off x="3092998" y="4334110"/>
                <a:ext cx="511200" cy="15372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985DC9FB-C759-CAD3-A44B-A2B6D1CC060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084358" y="4325470"/>
                  <a:ext cx="5288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5" name="잉크 14">
                  <a:extLst>
                    <a:ext uri="{FF2B5EF4-FFF2-40B4-BE49-F238E27FC236}">
                      <a16:creationId xmlns:a16="http://schemas.microsoft.com/office/drawing/2014/main" id="{2CDBA5B3-44C4-AD91-EFFC-976651179868}"/>
                    </a:ext>
                  </a:extLst>
                </p14:cNvPr>
                <p14:cNvContentPartPr/>
                <p14:nvPr/>
              </p14:nvContentPartPr>
              <p14:xfrm>
                <a:off x="3609598" y="4488550"/>
                <a:ext cx="62640" cy="216720"/>
              </p14:xfrm>
            </p:contentPart>
          </mc:Choice>
          <mc:Fallback xmlns="">
            <p:pic>
              <p:nvPicPr>
                <p:cNvPr id="15" name="잉크 14">
                  <a:extLst>
                    <a:ext uri="{FF2B5EF4-FFF2-40B4-BE49-F238E27FC236}">
                      <a16:creationId xmlns:a16="http://schemas.microsoft.com/office/drawing/2014/main" id="{2CDBA5B3-44C4-AD91-EFFC-97665117986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600598" y="4479550"/>
                  <a:ext cx="80280" cy="234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489E228-162B-7DC2-7669-4374AB9FCCCE}"/>
              </a:ext>
            </a:extLst>
          </p:cNvPr>
          <p:cNvSpPr/>
          <p:nvPr/>
        </p:nvSpPr>
        <p:spPr>
          <a:xfrm>
            <a:off x="3462701" y="3213323"/>
            <a:ext cx="398752" cy="1013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5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CE16763F-AE79-BB67-6199-BD3A89A64F64}"/>
              </a:ext>
            </a:extLst>
          </p:cNvPr>
          <p:cNvSpPr/>
          <p:nvPr/>
        </p:nvSpPr>
        <p:spPr>
          <a:xfrm>
            <a:off x="4354801" y="4476713"/>
            <a:ext cx="425201" cy="917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5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청명역</a:t>
            </a:r>
            <a:endParaRPr lang="ko-KR" altLang="en-US" sz="5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79E9011A-90A4-086B-E250-20342D464639}"/>
              </a:ext>
            </a:extLst>
          </p:cNvPr>
          <p:cNvSpPr/>
          <p:nvPr/>
        </p:nvSpPr>
        <p:spPr>
          <a:xfrm>
            <a:off x="4221321" y="4718854"/>
            <a:ext cx="461158" cy="1155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5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영통역</a:t>
            </a:r>
            <a:endParaRPr lang="ko-KR" altLang="en-US" sz="5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FA2E65D3-FA8C-60AC-C58E-F889782E295F}"/>
              </a:ext>
            </a:extLst>
          </p:cNvPr>
          <p:cNvSpPr/>
          <p:nvPr/>
        </p:nvSpPr>
        <p:spPr>
          <a:xfrm>
            <a:off x="3823306" y="4877829"/>
            <a:ext cx="461158" cy="1155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5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망포역</a:t>
            </a:r>
            <a:endParaRPr lang="ko-KR" altLang="en-US" sz="5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C4C602E3-8AD1-9B26-D608-026A19A77862}"/>
              </a:ext>
            </a:extLst>
          </p:cNvPr>
          <p:cNvSpPr/>
          <p:nvPr/>
        </p:nvSpPr>
        <p:spPr>
          <a:xfrm>
            <a:off x="3372205" y="4691784"/>
            <a:ext cx="522513" cy="1176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5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매탄권선역</a:t>
            </a:r>
            <a:endParaRPr lang="ko-KR" altLang="en-US" sz="5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ADCDF99-C942-12D1-2A47-D42BA5F7F7DE}"/>
              </a:ext>
            </a:extLst>
          </p:cNvPr>
          <p:cNvSpPr/>
          <p:nvPr/>
        </p:nvSpPr>
        <p:spPr>
          <a:xfrm>
            <a:off x="3728346" y="4432210"/>
            <a:ext cx="492975" cy="16589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bg1"/>
                </a:solidFill>
              </a:rPr>
              <a:t>영통구청</a:t>
            </a: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9B7B4275-F2E3-E4B2-18B4-94C1BDB5629A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043706" y="1995488"/>
            <a:ext cx="5420650" cy="4354394"/>
          </a:xfrm>
          <a:prstGeom prst="rect">
            <a:avLst/>
          </a:prstGeom>
        </p:spPr>
      </p:pic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376F924D-531B-FF92-AF99-52BF0650F9B1}"/>
              </a:ext>
            </a:extLst>
          </p:cNvPr>
          <p:cNvCxnSpPr/>
          <p:nvPr/>
        </p:nvCxnSpPr>
        <p:spPr>
          <a:xfrm>
            <a:off x="9809851" y="4568425"/>
            <a:ext cx="305266" cy="2409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AA72AEB0-BE5C-94BC-A23E-7681B270E552}"/>
              </a:ext>
            </a:extLst>
          </p:cNvPr>
          <p:cNvSpPr/>
          <p:nvPr/>
        </p:nvSpPr>
        <p:spPr>
          <a:xfrm>
            <a:off x="3700280" y="2724548"/>
            <a:ext cx="670955" cy="22563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용인시 </a:t>
            </a:r>
            <a:r>
              <a:rPr lang="ko-KR" altLang="en-US" sz="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수지구</a:t>
            </a:r>
            <a:endParaRPr lang="ko-KR" altLang="en-US" sz="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659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09731094-55CF-B8DF-D91D-44DA37D0D7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097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지역개요</a:t>
            </a:r>
            <a:r>
              <a:rPr lang="en-US" altLang="ko-KR" dirty="0"/>
              <a:t>-</a:t>
            </a:r>
            <a:r>
              <a:rPr lang="ko-KR" altLang="en-US" dirty="0" err="1"/>
              <a:t>동별</a:t>
            </a:r>
            <a:r>
              <a:rPr lang="ko-KR" altLang="en-US" dirty="0"/>
              <a:t> 인구수 </a:t>
            </a:r>
            <a:r>
              <a:rPr lang="ko-KR" altLang="en-US" dirty="0" err="1"/>
              <a:t>세대수</a:t>
            </a:r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B28EBC7-F13D-990C-2766-2CF85B595FA5}"/>
              </a:ext>
            </a:extLst>
          </p:cNvPr>
          <p:cNvSpPr/>
          <p:nvPr/>
        </p:nvSpPr>
        <p:spPr>
          <a:xfrm>
            <a:off x="1188053" y="2042382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내용 개체 틀 9">
            <a:extLst>
              <a:ext uri="{FF2B5EF4-FFF2-40B4-BE49-F238E27FC236}">
                <a16:creationId xmlns:a16="http://schemas.microsoft.com/office/drawing/2014/main" id="{51464F2C-DAA2-B4D7-954C-BD286CAF520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43007225"/>
              </p:ext>
            </p:extLst>
          </p:nvPr>
        </p:nvGraphicFramePr>
        <p:xfrm>
          <a:off x="838200" y="1374856"/>
          <a:ext cx="6243394" cy="4802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내용 개체 틀 14">
            <a:extLst>
              <a:ext uri="{FF2B5EF4-FFF2-40B4-BE49-F238E27FC236}">
                <a16:creationId xmlns:a16="http://schemas.microsoft.com/office/drawing/2014/main" id="{7451C289-88BE-F48F-0D7F-56B8EF8DD5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61336" y="1825625"/>
            <a:ext cx="4492464" cy="4351338"/>
          </a:xfr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49D585D1-47E6-B98F-E15E-4503C58646AE}"/>
              </a:ext>
            </a:extLst>
          </p:cNvPr>
          <p:cNvSpPr/>
          <p:nvPr/>
        </p:nvSpPr>
        <p:spPr>
          <a:xfrm rot="10800000" flipV="1">
            <a:off x="10559096" y="5565955"/>
            <a:ext cx="587355" cy="2946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화성시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29D4EB6-F08D-C7DD-9114-C6A11E41EAA2}"/>
              </a:ext>
            </a:extLst>
          </p:cNvPr>
          <p:cNvSpPr/>
          <p:nvPr/>
        </p:nvSpPr>
        <p:spPr>
          <a:xfrm rot="10800000" flipV="1">
            <a:off x="10416592" y="2042382"/>
            <a:ext cx="587355" cy="2946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용인시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755AA10-0138-B1B4-5E35-19FA121D2CC2}"/>
              </a:ext>
            </a:extLst>
          </p:cNvPr>
          <p:cNvSpPr/>
          <p:nvPr/>
        </p:nvSpPr>
        <p:spPr>
          <a:xfrm rot="10800000" flipV="1">
            <a:off x="7137769" y="2042382"/>
            <a:ext cx="587355" cy="2946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군포시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6DAC209-9163-1222-91A3-5F79F1CE27A7}"/>
              </a:ext>
            </a:extLst>
          </p:cNvPr>
          <p:cNvSpPr/>
          <p:nvPr/>
        </p:nvSpPr>
        <p:spPr>
          <a:xfrm rot="10800000" flipV="1">
            <a:off x="7184524" y="5565955"/>
            <a:ext cx="587355" cy="2946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화성시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917086D-9933-B376-C93C-6DA35B4381D7}"/>
              </a:ext>
            </a:extLst>
          </p:cNvPr>
          <p:cNvSpPr/>
          <p:nvPr/>
        </p:nvSpPr>
        <p:spPr>
          <a:xfrm rot="10800000" flipV="1">
            <a:off x="7839972" y="2042381"/>
            <a:ext cx="587355" cy="2946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의왕시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C64941D0-0F74-15BB-A30C-911F604ACDCA}"/>
              </a:ext>
            </a:extLst>
          </p:cNvPr>
          <p:cNvSpPr/>
          <p:nvPr/>
        </p:nvSpPr>
        <p:spPr>
          <a:xfrm>
            <a:off x="9685187" y="3347455"/>
            <a:ext cx="1346014" cy="1908893"/>
          </a:xfrm>
          <a:prstGeom prst="ellipse">
            <a:avLst/>
          </a:prstGeom>
          <a:solidFill>
            <a:schemeClr val="accent2">
              <a:alpha val="8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CC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338468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세로 텍스트 개체 틀 5">
            <a:extLst>
              <a:ext uri="{FF2B5EF4-FFF2-40B4-BE49-F238E27FC236}">
                <a16:creationId xmlns:a16="http://schemas.microsoft.com/office/drawing/2014/main" id="{807F5958-53DF-429B-70A5-FDF0FEA2ED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C10F2BE8-F066-5330-F29C-3AA428F917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지역개요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C599AEC-AA62-6025-5647-FD29C33A8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2" cy="435133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4CE04A3C-08C1-DCF0-9EF9-EA54239E028A}"/>
              </a:ext>
            </a:extLst>
          </p:cNvPr>
          <p:cNvSpPr/>
          <p:nvPr/>
        </p:nvSpPr>
        <p:spPr>
          <a:xfrm rot="10800000" flipV="1">
            <a:off x="10264752" y="2240329"/>
            <a:ext cx="680794" cy="24128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YOUNG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6F5A155-1CEC-1ACC-21A7-8C03DCFF593C}"/>
              </a:ext>
            </a:extLst>
          </p:cNvPr>
          <p:cNvSpPr/>
          <p:nvPr/>
        </p:nvSpPr>
        <p:spPr>
          <a:xfrm rot="10800000" flipV="1">
            <a:off x="7801323" y="2240329"/>
            <a:ext cx="680794" cy="24128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YOUNG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6CF0D48-BB8A-232D-0D44-EB57AB1D6445}"/>
              </a:ext>
            </a:extLst>
          </p:cNvPr>
          <p:cNvSpPr/>
          <p:nvPr/>
        </p:nvSpPr>
        <p:spPr>
          <a:xfrm rot="10800000" flipV="1">
            <a:off x="2961232" y="2244953"/>
            <a:ext cx="680794" cy="24128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YOUNG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D590617-FC42-BED2-2921-6EF470B4AECA}"/>
              </a:ext>
            </a:extLst>
          </p:cNvPr>
          <p:cNvSpPr/>
          <p:nvPr/>
        </p:nvSpPr>
        <p:spPr>
          <a:xfrm rot="10800000" flipV="1">
            <a:off x="1805439" y="2244952"/>
            <a:ext cx="680794" cy="24128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YOUNG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0A8200B-BB7F-0C9D-5E22-B1C466E29CB9}"/>
              </a:ext>
            </a:extLst>
          </p:cNvPr>
          <p:cNvSpPr/>
          <p:nvPr/>
        </p:nvSpPr>
        <p:spPr>
          <a:xfrm rot="10800000" flipV="1">
            <a:off x="9033037" y="2240329"/>
            <a:ext cx="680794" cy="24128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YOUNG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E8A41B1-922E-6D2E-70EC-314A80D35487}"/>
              </a:ext>
            </a:extLst>
          </p:cNvPr>
          <p:cNvSpPr/>
          <p:nvPr/>
        </p:nvSpPr>
        <p:spPr>
          <a:xfrm rot="10800000" flipV="1">
            <a:off x="6597487" y="2240329"/>
            <a:ext cx="680794" cy="241282"/>
          </a:xfrm>
          <a:prstGeom prst="rect">
            <a:avLst/>
          </a:prstGeom>
          <a:solidFill>
            <a:srgbClr val="CC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OLD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CDD4CAB-725A-F612-72B1-598B41E1D87A}"/>
              </a:ext>
            </a:extLst>
          </p:cNvPr>
          <p:cNvSpPr/>
          <p:nvPr/>
        </p:nvSpPr>
        <p:spPr>
          <a:xfrm rot="10800000" flipV="1">
            <a:off x="5393652" y="2240329"/>
            <a:ext cx="680794" cy="241282"/>
          </a:xfrm>
          <a:prstGeom prst="rect">
            <a:avLst/>
          </a:prstGeom>
          <a:solidFill>
            <a:srgbClr val="CC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OLD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E69BF6A-EFB0-59BF-717F-67383F94510C}"/>
              </a:ext>
            </a:extLst>
          </p:cNvPr>
          <p:cNvSpPr/>
          <p:nvPr/>
        </p:nvSpPr>
        <p:spPr>
          <a:xfrm rot="10800000" flipV="1">
            <a:off x="4168196" y="2230479"/>
            <a:ext cx="680794" cy="241282"/>
          </a:xfrm>
          <a:prstGeom prst="rect">
            <a:avLst/>
          </a:prstGeom>
          <a:solidFill>
            <a:srgbClr val="CC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OLD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28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1B5B964A-77DA-75DA-6231-8FD305C3E0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지역개요</a:t>
            </a:r>
          </a:p>
        </p:txBody>
      </p:sp>
      <p:pic>
        <p:nvPicPr>
          <p:cNvPr id="14" name="내용 개체 틀 13">
            <a:extLst>
              <a:ext uri="{FF2B5EF4-FFF2-40B4-BE49-F238E27FC236}">
                <a16:creationId xmlns:a16="http://schemas.microsoft.com/office/drawing/2014/main" id="{311A4C14-1758-E4C0-F711-B6231C8DD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3326" y="1825625"/>
            <a:ext cx="10245347" cy="4351338"/>
          </a:xfrm>
        </p:spPr>
      </p:pic>
    </p:spTree>
    <p:extLst>
      <p:ext uri="{BB962C8B-B14F-4D97-AF65-F5344CB8AC3E}">
        <p14:creationId xmlns:p14="http://schemas.microsoft.com/office/powerpoint/2010/main" val="1493513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6241C328-A2D5-5948-A98D-EBB0BBEC65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지역개요</a:t>
            </a:r>
            <a:r>
              <a:rPr lang="en-US" altLang="ko-KR" dirty="0"/>
              <a:t>-</a:t>
            </a:r>
            <a:r>
              <a:rPr lang="ko-KR" altLang="en-US" dirty="0"/>
              <a:t>생활권 나눠보기</a:t>
            </a:r>
          </a:p>
        </p:txBody>
      </p:sp>
      <p:pic>
        <p:nvPicPr>
          <p:cNvPr id="12" name="내용 개체 틀 11">
            <a:extLst>
              <a:ext uri="{FF2B5EF4-FFF2-40B4-BE49-F238E27FC236}">
                <a16:creationId xmlns:a16="http://schemas.microsoft.com/office/drawing/2014/main" id="{93A0D34F-5BF0-A456-C987-2DABB35D2F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5107368" cy="4667250"/>
          </a:xfrm>
        </p:spPr>
      </p:pic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3C9603AB-0ECB-1844-54DA-0F45DEF9CA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1.</a:t>
            </a:r>
            <a:r>
              <a:rPr lang="ko-KR" altLang="en-US" sz="1200" dirty="0" err="1"/>
              <a:t>광교권</a:t>
            </a:r>
            <a:r>
              <a:rPr lang="en-US" altLang="ko-KR" sz="1200" dirty="0"/>
              <a:t>-</a:t>
            </a:r>
            <a:r>
              <a:rPr lang="ko-KR" altLang="en-US" sz="1200" dirty="0"/>
              <a:t>수원의 강남으로 불리우며 호수공원</a:t>
            </a:r>
            <a:r>
              <a:rPr lang="en-US" altLang="ko-KR" sz="1200" dirty="0"/>
              <a:t>,</a:t>
            </a:r>
            <a:r>
              <a:rPr lang="ko-KR" altLang="en-US" sz="1200" dirty="0"/>
              <a:t>롯데마트</a:t>
            </a:r>
            <a:r>
              <a:rPr lang="en-US" altLang="ko-KR" sz="1200" dirty="0"/>
              <a:t>,</a:t>
            </a:r>
            <a:r>
              <a:rPr lang="ko-KR" altLang="en-US" sz="1200" dirty="0" err="1"/>
              <a:t>갤러리아백화점</a:t>
            </a:r>
            <a:r>
              <a:rPr lang="en-US" altLang="ko-KR" sz="1200" dirty="0"/>
              <a:t>,</a:t>
            </a:r>
            <a:r>
              <a:rPr lang="ko-KR" altLang="en-US" sz="1200" dirty="0"/>
              <a:t>아주대병원이 있다</a:t>
            </a:r>
            <a:r>
              <a:rPr lang="en-US" altLang="ko-KR" sz="1200" dirty="0"/>
              <a:t>.</a:t>
            </a:r>
            <a:r>
              <a:rPr lang="ko-KR" altLang="en-US" sz="1200" dirty="0"/>
              <a:t>학원가가 밀집되어 형성되지 않아서 상현동이나 영통을 이용하는 단점이 있다</a:t>
            </a:r>
            <a:r>
              <a:rPr lang="en-US" altLang="ko-KR" sz="1200" dirty="0"/>
              <a:t>.</a:t>
            </a:r>
            <a:r>
              <a:rPr lang="ko-KR" altLang="en-US" sz="1200" dirty="0"/>
              <a:t>그럼에도 입지로 완벽해서 가장 살고 싶은 곳이다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2.</a:t>
            </a:r>
            <a:r>
              <a:rPr lang="ko-KR" altLang="en-US" sz="1200" dirty="0" err="1"/>
              <a:t>영통권</a:t>
            </a:r>
            <a:r>
              <a:rPr lang="en-US" altLang="ko-KR" sz="1200" dirty="0"/>
              <a:t>-</a:t>
            </a:r>
            <a:r>
              <a:rPr lang="ko-KR" altLang="en-US" sz="1200" dirty="0"/>
              <a:t> 학군</a:t>
            </a:r>
            <a:r>
              <a:rPr lang="en-US" altLang="ko-KR" sz="1200" dirty="0"/>
              <a:t>,</a:t>
            </a:r>
            <a:r>
              <a:rPr lang="ko-KR" altLang="en-US" sz="1200" dirty="0"/>
              <a:t>상권</a:t>
            </a:r>
            <a:r>
              <a:rPr lang="en-US" altLang="ko-KR" sz="1200" dirty="0"/>
              <a:t>,</a:t>
            </a:r>
            <a:r>
              <a:rPr lang="ko-KR" altLang="en-US" sz="1200" dirty="0"/>
              <a:t>학원가</a:t>
            </a:r>
            <a:r>
              <a:rPr lang="en-US" altLang="ko-KR" sz="1200" dirty="0"/>
              <a:t>,</a:t>
            </a:r>
            <a:r>
              <a:rPr lang="ko-KR" altLang="en-US" sz="1200" dirty="0"/>
              <a:t>교통 등 광교가 생기기 전에는 </a:t>
            </a:r>
            <a:r>
              <a:rPr lang="en-US" altLang="ko-KR" sz="1200" dirty="0"/>
              <a:t>90</a:t>
            </a:r>
            <a:r>
              <a:rPr lang="ko-KR" altLang="en-US" sz="1200" dirty="0"/>
              <a:t>년대 구축임에도 불구하고 입지가 가장 좋았다</a:t>
            </a:r>
            <a:r>
              <a:rPr lang="en-US" altLang="ko-KR" sz="1200" dirty="0"/>
              <a:t>. </a:t>
            </a:r>
            <a:r>
              <a:rPr lang="ko-KR" altLang="en-US" sz="1200" dirty="0"/>
              <a:t>대형학원이 위치해 있어서 광교나 </a:t>
            </a:r>
            <a:r>
              <a:rPr lang="ko-KR" altLang="en-US" sz="1200" dirty="0" err="1"/>
              <a:t>망포에서도</a:t>
            </a:r>
            <a:r>
              <a:rPr lang="ko-KR" altLang="en-US" sz="1200" dirty="0"/>
              <a:t> 학원을 다니기도 한다</a:t>
            </a:r>
            <a:r>
              <a:rPr lang="en-US" altLang="ko-KR" sz="1200" dirty="0"/>
              <a:t>.</a:t>
            </a:r>
            <a:r>
              <a:rPr lang="ko-KR" altLang="en-US" sz="1200" dirty="0"/>
              <a:t>강남 접근성이 좋으며 지하철과 광역버스가 편리하게 되어 있어 대중교통면에서는 광교보다 우위이다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3.</a:t>
            </a:r>
            <a:r>
              <a:rPr lang="ko-KR" altLang="en-US" sz="1200" dirty="0" err="1"/>
              <a:t>망포권</a:t>
            </a:r>
            <a:r>
              <a:rPr lang="en-US" altLang="ko-KR" sz="1200" dirty="0"/>
              <a:t>-</a:t>
            </a:r>
            <a:r>
              <a:rPr lang="ko-KR" altLang="en-US" sz="1200" dirty="0"/>
              <a:t>광교와 영통에 비해 균질성이 떨어지며 기존 구축 아파트와 빌라</a:t>
            </a:r>
            <a:r>
              <a:rPr lang="en-US" altLang="ko-KR" sz="1200" dirty="0"/>
              <a:t>,</a:t>
            </a:r>
            <a:r>
              <a:rPr lang="ko-KR" altLang="en-US" sz="1200" dirty="0"/>
              <a:t> 신축이 공존한다</a:t>
            </a:r>
            <a:r>
              <a:rPr lang="en-US" altLang="ko-KR" sz="1200" dirty="0"/>
              <a:t>.</a:t>
            </a:r>
            <a:r>
              <a:rPr lang="ko-KR" altLang="en-US" sz="1200" dirty="0"/>
              <a:t> 힐스테이트와 </a:t>
            </a:r>
            <a:r>
              <a:rPr lang="ko-KR" altLang="en-US" sz="1200" dirty="0" err="1"/>
              <a:t>아이파크캐슬</a:t>
            </a:r>
            <a:r>
              <a:rPr lang="ko-KR" altLang="en-US" sz="1200" dirty="0"/>
              <a:t> </a:t>
            </a:r>
            <a:r>
              <a:rPr lang="en-US" altLang="ko-KR" sz="1200" dirty="0"/>
              <a:t>1,2</a:t>
            </a:r>
            <a:r>
              <a:rPr lang="ko-KR" altLang="en-US" sz="1200" dirty="0"/>
              <a:t>차 신축 아파트는 젊은 삼성 직원들이 많이 거주한다고 한다</a:t>
            </a:r>
            <a:r>
              <a:rPr lang="en-US" altLang="ko-KR" sz="1200" dirty="0"/>
              <a:t>. </a:t>
            </a:r>
            <a:r>
              <a:rPr lang="ko-KR" altLang="en-US" sz="1200" dirty="0"/>
              <a:t>학원가와 상권이 나름 형성되어 있다</a:t>
            </a:r>
            <a:r>
              <a:rPr lang="en-US" altLang="ko-KR" sz="1200" dirty="0"/>
              <a:t>. </a:t>
            </a:r>
            <a:r>
              <a:rPr lang="ko-KR" altLang="en-US" sz="1200" dirty="0" err="1"/>
              <a:t>망포역에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동탄도시철도가</a:t>
            </a:r>
            <a:r>
              <a:rPr lang="ko-KR" altLang="en-US" sz="1200" dirty="0"/>
              <a:t> 연결된다고 한다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4.</a:t>
            </a:r>
            <a:r>
              <a:rPr lang="ko-KR" altLang="en-US" sz="1200" dirty="0" err="1"/>
              <a:t>매탄권</a:t>
            </a:r>
            <a:r>
              <a:rPr lang="en-US" altLang="ko-KR" sz="1200" dirty="0"/>
              <a:t>- </a:t>
            </a:r>
            <a:r>
              <a:rPr lang="ko-KR" altLang="en-US" sz="1200" dirty="0"/>
              <a:t>영통구청이 있으며 삼성전자 정문과 가장 가깝다</a:t>
            </a:r>
            <a:r>
              <a:rPr lang="en-US" altLang="ko-KR" sz="1200" dirty="0"/>
              <a:t>.</a:t>
            </a:r>
            <a:r>
              <a:rPr lang="ko-KR" altLang="en-US" sz="1200" dirty="0" err="1"/>
              <a:t>두산위브하늘채를</a:t>
            </a:r>
            <a:r>
              <a:rPr lang="ko-KR" altLang="en-US" sz="1200" dirty="0"/>
              <a:t> 제외하고 대부분 구축이지만 단지들이 깨끗하게 관리되어 있다</a:t>
            </a:r>
            <a:r>
              <a:rPr lang="en-US" altLang="ko-KR" sz="1200" dirty="0"/>
              <a:t>.</a:t>
            </a:r>
            <a:r>
              <a:rPr lang="ko-KR" altLang="en-US" sz="1200" dirty="0" err="1"/>
              <a:t>매탄</a:t>
            </a:r>
            <a:r>
              <a:rPr lang="ko-KR" altLang="en-US" sz="1200" dirty="0"/>
              <a:t> 주공 </a:t>
            </a:r>
            <a:r>
              <a:rPr lang="en-US" altLang="ko-KR" sz="1200" dirty="0"/>
              <a:t>4</a:t>
            </a:r>
            <a:r>
              <a:rPr lang="ko-KR" altLang="en-US" sz="1200" dirty="0"/>
              <a:t>단지와 </a:t>
            </a:r>
            <a:r>
              <a:rPr lang="en-US" altLang="ko-KR" sz="1200" dirty="0"/>
              <a:t>5</a:t>
            </a:r>
            <a:r>
              <a:rPr lang="ko-KR" altLang="en-US" sz="1200" dirty="0"/>
              <a:t>단지가 재개발되면 주변 환경이 크게 개선될 것으로 예상된다</a:t>
            </a:r>
            <a:r>
              <a:rPr lang="en-US" altLang="ko-KR" sz="1200" dirty="0"/>
              <a:t>.</a:t>
            </a: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0BDF23F8-8AB2-B409-8635-89B49BFF785F}"/>
              </a:ext>
            </a:extLst>
          </p:cNvPr>
          <p:cNvSpPr/>
          <p:nvPr/>
        </p:nvSpPr>
        <p:spPr>
          <a:xfrm>
            <a:off x="2789921" y="2681462"/>
            <a:ext cx="914400" cy="914400"/>
          </a:xfrm>
          <a:prstGeom prst="ellipse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광교권</a:t>
            </a:r>
            <a:endParaRPr lang="ko-KR" altLang="en-US" sz="12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BF99A203-DC8A-0F75-188F-56E0AF9FCFDB}"/>
              </a:ext>
            </a:extLst>
          </p:cNvPr>
          <p:cNvSpPr/>
          <p:nvPr/>
        </p:nvSpPr>
        <p:spPr>
          <a:xfrm>
            <a:off x="2557706" y="5262563"/>
            <a:ext cx="914400" cy="914400"/>
          </a:xfrm>
          <a:prstGeom prst="ellipse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망포권</a:t>
            </a:r>
            <a:endParaRPr lang="ko-KR" altLang="en-US" sz="12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3A2C4307-E116-C1EF-695B-48FD37517621}"/>
              </a:ext>
            </a:extLst>
          </p:cNvPr>
          <p:cNvSpPr/>
          <p:nvPr/>
        </p:nvSpPr>
        <p:spPr>
          <a:xfrm>
            <a:off x="1917085" y="4085793"/>
            <a:ext cx="914400" cy="914400"/>
          </a:xfrm>
          <a:prstGeom prst="ellipse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매탄권</a:t>
            </a:r>
            <a:endParaRPr lang="ko-KR" altLang="en-US" sz="12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D84BF891-48C6-1DFC-226F-08803DE2230B}"/>
              </a:ext>
            </a:extLst>
          </p:cNvPr>
          <p:cNvSpPr/>
          <p:nvPr/>
        </p:nvSpPr>
        <p:spPr>
          <a:xfrm>
            <a:off x="3796374" y="4261081"/>
            <a:ext cx="914400" cy="914400"/>
          </a:xfrm>
          <a:prstGeom prst="ellipse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영통권</a:t>
            </a:r>
            <a:endParaRPr lang="ko-KR" altLang="en-US" sz="12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3758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>
            <a:extLst>
              <a:ext uri="{FF2B5EF4-FFF2-40B4-BE49-F238E27FC236}">
                <a16:creationId xmlns:a16="http://schemas.microsoft.com/office/drawing/2014/main" id="{9084FEAC-ACDA-66E5-386C-7D292E3329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입지분석</a:t>
            </a:r>
            <a:r>
              <a:rPr lang="en-US" altLang="ko-KR" dirty="0"/>
              <a:t>-</a:t>
            </a:r>
            <a:r>
              <a:rPr lang="ko-KR" altLang="en-US" dirty="0"/>
              <a:t>직장</a:t>
            </a:r>
            <a:r>
              <a:rPr lang="en-US" altLang="ko-KR" dirty="0"/>
              <a:t>(</a:t>
            </a:r>
            <a:r>
              <a:rPr lang="ko-KR" altLang="en-US" dirty="0"/>
              <a:t>수도권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2" name="세로 텍스트 개체 틀 11">
            <a:extLst>
              <a:ext uri="{FF2B5EF4-FFF2-40B4-BE49-F238E27FC236}">
                <a16:creationId xmlns:a16="http://schemas.microsoft.com/office/drawing/2014/main" id="{E1062E3B-270E-0443-2F0D-E76F56FC59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C2DE7125-463D-F625-8A4F-C99C7BD69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80" y="1690688"/>
            <a:ext cx="10568439" cy="464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99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1693F229-D8AC-C914-D994-9676BC1EF4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입지분석</a:t>
            </a:r>
            <a:r>
              <a:rPr lang="en-US" altLang="ko-KR" dirty="0"/>
              <a:t>-</a:t>
            </a:r>
            <a:r>
              <a:rPr lang="ko-KR" altLang="en-US" dirty="0"/>
              <a:t>직장과 소득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E1775895-615A-E5DA-75BB-7CECECC53D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11" name="내용 개체 틀 10">
            <a:extLst>
              <a:ext uri="{FF2B5EF4-FFF2-40B4-BE49-F238E27FC236}">
                <a16:creationId xmlns:a16="http://schemas.microsoft.com/office/drawing/2014/main" id="{81309719-7443-8CC4-6611-E1A3DDB0A2B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05899241"/>
              </p:ext>
            </p:extLst>
          </p:nvPr>
        </p:nvGraphicFramePr>
        <p:xfrm>
          <a:off x="6267311" y="2993480"/>
          <a:ext cx="5174927" cy="3167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503">
                  <a:extLst>
                    <a:ext uri="{9D8B030D-6E8A-4147-A177-3AD203B41FA5}">
                      <a16:colId xmlns:a16="http://schemas.microsoft.com/office/drawing/2014/main" val="2994980166"/>
                    </a:ext>
                  </a:extLst>
                </a:gridCol>
                <a:gridCol w="529358">
                  <a:extLst>
                    <a:ext uri="{9D8B030D-6E8A-4147-A177-3AD203B41FA5}">
                      <a16:colId xmlns:a16="http://schemas.microsoft.com/office/drawing/2014/main" val="1217129204"/>
                    </a:ext>
                  </a:extLst>
                </a:gridCol>
                <a:gridCol w="1089256">
                  <a:extLst>
                    <a:ext uri="{9D8B030D-6E8A-4147-A177-3AD203B41FA5}">
                      <a16:colId xmlns:a16="http://schemas.microsoft.com/office/drawing/2014/main" val="4023723365"/>
                    </a:ext>
                  </a:extLst>
                </a:gridCol>
                <a:gridCol w="590438">
                  <a:extLst>
                    <a:ext uri="{9D8B030D-6E8A-4147-A177-3AD203B41FA5}">
                      <a16:colId xmlns:a16="http://schemas.microsoft.com/office/drawing/2014/main" val="1244521230"/>
                    </a:ext>
                  </a:extLst>
                </a:gridCol>
                <a:gridCol w="590438">
                  <a:extLst>
                    <a:ext uri="{9D8B030D-6E8A-4147-A177-3AD203B41FA5}">
                      <a16:colId xmlns:a16="http://schemas.microsoft.com/office/drawing/2014/main" val="2371500507"/>
                    </a:ext>
                  </a:extLst>
                </a:gridCol>
                <a:gridCol w="620978">
                  <a:extLst>
                    <a:ext uri="{9D8B030D-6E8A-4147-A177-3AD203B41FA5}">
                      <a16:colId xmlns:a16="http://schemas.microsoft.com/office/drawing/2014/main" val="1410012118"/>
                    </a:ext>
                  </a:extLst>
                </a:gridCol>
                <a:gridCol w="620978">
                  <a:extLst>
                    <a:ext uri="{9D8B030D-6E8A-4147-A177-3AD203B41FA5}">
                      <a16:colId xmlns:a16="http://schemas.microsoft.com/office/drawing/2014/main" val="2954089725"/>
                    </a:ext>
                  </a:extLst>
                </a:gridCol>
                <a:gridCol w="620978">
                  <a:extLst>
                    <a:ext uri="{9D8B030D-6E8A-4147-A177-3AD203B41FA5}">
                      <a16:colId xmlns:a16="http://schemas.microsoft.com/office/drawing/2014/main" val="1520991269"/>
                    </a:ext>
                  </a:extLst>
                </a:gridCol>
              </a:tblGrid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성남시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분당구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경기 성남시 분당구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62%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700" u="none" strike="noStrike" dirty="0">
                          <a:effectLst/>
                        </a:rPr>
                        <a:t>161,540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163,036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5,327,974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2236300850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성남시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수정구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경기 성남시 수정구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29%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84,876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91,172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2,979,477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4218966683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성남시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중원구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경기 성남시 중원구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43%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89,088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82,948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2,710,719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3992210250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수원시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경기 수원시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37%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1704521885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수원시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권선구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경기 수원시 권선구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29%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97,655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94,400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3,084,967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333405494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수원시</a:t>
                      </a:r>
                      <a:endParaRPr lang="ko-KR" altLang="en-US" sz="8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영통구</a:t>
                      </a:r>
                      <a:endParaRPr lang="ko-KR" altLang="en-US" sz="8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경기 수원시 영통구</a:t>
                      </a:r>
                      <a:endParaRPr lang="ko-KR" altLang="en-US" sz="8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  <a:endParaRPr lang="en-US" sz="8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41%</a:t>
                      </a:r>
                      <a:endParaRPr lang="en-US" altLang="ko-KR" sz="8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122,365</a:t>
                      </a:r>
                      <a:endParaRPr lang="en-US" altLang="ko-KR" sz="7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145,370</a:t>
                      </a:r>
                      <a:endParaRPr lang="en-US" altLang="ko-KR" sz="7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4,750,654 </a:t>
                      </a:r>
                      <a:endParaRPr lang="en-US" altLang="ko-KR" sz="8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1025866835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수원시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장안구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경기 수원시 장안구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28%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101,965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94,654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3,093,268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2550019966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수원시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팔달구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경기 수원시 팔달구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56%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88,768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93,707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3,062,320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1680226510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시흥시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경기 시흥시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44%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103,726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90,682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2,963,464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3501602290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안산시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　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경기 안산시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49%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>
                          <a:effectLst/>
                        </a:rPr>
                        <a:t>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0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3904627974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안산시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단원구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경기 안산시 단원구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78%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96,359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94,499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3,088,203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2652156386"/>
                  </a:ext>
                </a:extLst>
              </a:tr>
              <a:tr h="26392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안산시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>
                          <a:effectLst/>
                        </a:rPr>
                        <a:t>상록구</a:t>
                      </a:r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</a:rPr>
                        <a:t>경기 안산시 </a:t>
                      </a:r>
                      <a:r>
                        <a:rPr lang="ko-KR" altLang="en-US" sz="800" u="none" strike="noStrike" dirty="0" err="1">
                          <a:effectLst/>
                        </a:rPr>
                        <a:t>상록구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24%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93,134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700" u="none" strike="noStrike" dirty="0">
                          <a:effectLst/>
                        </a:rPr>
                        <a:t>81,720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2,670,588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35" marR="7635" marT="7635" marB="0" anchor="ctr"/>
                </a:tc>
                <a:extLst>
                  <a:ext uri="{0D108BD9-81ED-4DB2-BD59-A6C34878D82A}">
                    <a16:rowId xmlns:a16="http://schemas.microsoft.com/office/drawing/2014/main" val="2814990128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CE03EDB2-427E-A661-D5B6-334001E137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424164"/>
              </p:ext>
            </p:extLst>
          </p:nvPr>
        </p:nvGraphicFramePr>
        <p:xfrm>
          <a:off x="854330" y="1785663"/>
          <a:ext cx="5165470" cy="43748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739">
                  <a:extLst>
                    <a:ext uri="{9D8B030D-6E8A-4147-A177-3AD203B41FA5}">
                      <a16:colId xmlns:a16="http://schemas.microsoft.com/office/drawing/2014/main" val="3686109454"/>
                    </a:ext>
                  </a:extLst>
                </a:gridCol>
                <a:gridCol w="885550">
                  <a:extLst>
                    <a:ext uri="{9D8B030D-6E8A-4147-A177-3AD203B41FA5}">
                      <a16:colId xmlns:a16="http://schemas.microsoft.com/office/drawing/2014/main" val="2662164144"/>
                    </a:ext>
                  </a:extLst>
                </a:gridCol>
                <a:gridCol w="531230">
                  <a:extLst>
                    <a:ext uri="{9D8B030D-6E8A-4147-A177-3AD203B41FA5}">
                      <a16:colId xmlns:a16="http://schemas.microsoft.com/office/drawing/2014/main" val="2829877875"/>
                    </a:ext>
                  </a:extLst>
                </a:gridCol>
                <a:gridCol w="636654">
                  <a:extLst>
                    <a:ext uri="{9D8B030D-6E8A-4147-A177-3AD203B41FA5}">
                      <a16:colId xmlns:a16="http://schemas.microsoft.com/office/drawing/2014/main" val="1037079100"/>
                    </a:ext>
                  </a:extLst>
                </a:gridCol>
                <a:gridCol w="672523">
                  <a:extLst>
                    <a:ext uri="{9D8B030D-6E8A-4147-A177-3AD203B41FA5}">
                      <a16:colId xmlns:a16="http://schemas.microsoft.com/office/drawing/2014/main" val="1504714593"/>
                    </a:ext>
                  </a:extLst>
                </a:gridCol>
                <a:gridCol w="636654">
                  <a:extLst>
                    <a:ext uri="{9D8B030D-6E8A-4147-A177-3AD203B41FA5}">
                      <a16:colId xmlns:a16="http://schemas.microsoft.com/office/drawing/2014/main" val="3863538374"/>
                    </a:ext>
                  </a:extLst>
                </a:gridCol>
                <a:gridCol w="450590">
                  <a:extLst>
                    <a:ext uri="{9D8B030D-6E8A-4147-A177-3AD203B41FA5}">
                      <a16:colId xmlns:a16="http://schemas.microsoft.com/office/drawing/2014/main" val="3293230250"/>
                    </a:ext>
                  </a:extLst>
                </a:gridCol>
                <a:gridCol w="943530">
                  <a:extLst>
                    <a:ext uri="{9D8B030D-6E8A-4147-A177-3AD203B41FA5}">
                      <a16:colId xmlns:a16="http://schemas.microsoft.com/office/drawing/2014/main" val="579817846"/>
                    </a:ext>
                  </a:extLst>
                </a:gridCol>
              </a:tblGrid>
              <a:tr h="2655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순위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지역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 사업체 수 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 종사자 수 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 </a:t>
                      </a:r>
                      <a:r>
                        <a:rPr lang="en-US" altLang="ko-KR" sz="900" u="none" strike="noStrike">
                          <a:effectLst/>
                        </a:rPr>
                        <a:t>500</a:t>
                      </a:r>
                      <a:r>
                        <a:rPr lang="ko-KR" altLang="en-US" sz="900" u="none" strike="noStrike">
                          <a:effectLst/>
                        </a:rPr>
                        <a:t>인 이상</a:t>
                      </a:r>
                      <a:br>
                        <a:rPr lang="ko-KR" altLang="en-US" sz="900" u="none" strike="noStrike">
                          <a:effectLst/>
                        </a:rPr>
                      </a:br>
                      <a:r>
                        <a:rPr lang="ko-KR" altLang="en-US" sz="900" u="none" strike="noStrike">
                          <a:effectLst/>
                        </a:rPr>
                        <a:t>사업체수 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 인구수 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 비율 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직장 등급</a:t>
                      </a:r>
                      <a:br>
                        <a:rPr lang="ko-KR" altLang="en-US" sz="900" u="none" strike="noStrike">
                          <a:effectLst/>
                        </a:rPr>
                      </a:br>
                      <a:r>
                        <a:rPr lang="en-US" altLang="ko-KR" sz="900" u="none" strike="noStrike">
                          <a:effectLst/>
                        </a:rPr>
                        <a:t>(</a:t>
                      </a:r>
                      <a:r>
                        <a:rPr lang="ko-KR" altLang="en-US" sz="900" u="none" strike="noStrike">
                          <a:effectLst/>
                        </a:rPr>
                        <a:t>종사자 기준</a:t>
                      </a:r>
                      <a:r>
                        <a:rPr lang="en-US" altLang="ko-KR" sz="900" u="none" strike="noStrike">
                          <a:effectLst/>
                        </a:rPr>
                        <a:t>)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2260675296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강남구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71,027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698,840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533,042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131%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1309854827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화성시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66,767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492,031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887,015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55%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3521723851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서초구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46,940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438,985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412,279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106%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334521225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중구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60,127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392,568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77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122,499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320%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3129519128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영등포구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42,370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373,478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376,837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99%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2530047586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송파구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48,644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341,201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658,338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52%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2376652749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성남시 분당구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32,971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304,421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484,183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63%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380956147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부천시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61,147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297,595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806,067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37%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466316161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종로구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39,679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260,446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144,683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180%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753936850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강서구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39,458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257,494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574,315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45%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626998120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마포구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37,290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247,276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368,905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67%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3495884652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금천구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33,814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242,686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230,811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105%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105258707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안산시 단원구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34,224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237,016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302,058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78%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25446272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인천시 남동구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41,071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235,674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518,272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45%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3469283813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평택시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37,539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234,439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564,288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42%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139149425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구로구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38,756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225,668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396,754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57%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602861574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시흥시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43,361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210,182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512,030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41%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23007783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인천시 서구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36,650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201,729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555,380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36%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2917130397"/>
                  </a:ext>
                </a:extLst>
              </a:tr>
              <a:tr h="2093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파주시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32,368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192,653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483,245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40%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B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530781008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성동구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28,343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178,243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285,990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62%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2132971539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김포시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34,269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176,235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486,508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36%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1307594840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남양주시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39,232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174,878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733,798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24%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4072230281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안양 동안구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27,668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171,868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308,867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56%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1457285104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인천시 부평구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32,420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155,411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486,765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3448067148"/>
                  </a:ext>
                </a:extLst>
              </a:tr>
              <a:tr h="1773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</a:rPr>
                        <a:t>용인시 기흥구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20,920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152,822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441,742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35%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948707492"/>
                  </a:ext>
                </a:extLst>
              </a:tr>
              <a:tr h="136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26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수원시 영통구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18,659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152,580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14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363,422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42%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  <a:endParaRPr 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503433081"/>
                  </a:ext>
                </a:extLst>
              </a:tr>
              <a:tr h="21710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27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</a:rPr>
                        <a:t>고양시 일산동구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27,696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146,057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298,873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49%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B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195" marR="8195" marT="8195" marB="0" anchor="ctr"/>
                </a:tc>
                <a:extLst>
                  <a:ext uri="{0D108BD9-81ED-4DB2-BD59-A6C34878D82A}">
                    <a16:rowId xmlns:a16="http://schemas.microsoft.com/office/drawing/2014/main" val="3788602097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6B5AB9AB-D622-2AF1-B6ED-63A1168A20C0}"/>
              </a:ext>
            </a:extLst>
          </p:cNvPr>
          <p:cNvSpPr/>
          <p:nvPr/>
        </p:nvSpPr>
        <p:spPr>
          <a:xfrm>
            <a:off x="6260636" y="2075755"/>
            <a:ext cx="2729851" cy="6741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소득</a:t>
            </a:r>
            <a:r>
              <a:rPr lang="en-US" altLang="ko-KR" dirty="0"/>
              <a:t>:</a:t>
            </a:r>
            <a:r>
              <a:rPr lang="ko-KR" altLang="en-US" dirty="0"/>
              <a:t>원천징수 </a:t>
            </a:r>
            <a:r>
              <a:rPr lang="en-US" altLang="ko-KR" dirty="0"/>
              <a:t>&amp;</a:t>
            </a:r>
            <a:r>
              <a:rPr lang="ko-KR" altLang="en-US" dirty="0"/>
              <a:t>주소지</a:t>
            </a:r>
          </a:p>
        </p:txBody>
      </p:sp>
    </p:spTree>
    <p:extLst>
      <p:ext uri="{BB962C8B-B14F-4D97-AF65-F5344CB8AC3E}">
        <p14:creationId xmlns:p14="http://schemas.microsoft.com/office/powerpoint/2010/main" val="2901953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세로 텍스트 개체 틀 4">
            <a:extLst>
              <a:ext uri="{FF2B5EF4-FFF2-40B4-BE49-F238E27FC236}">
                <a16:creationId xmlns:a16="http://schemas.microsoft.com/office/drawing/2014/main" id="{1BE6F300-9A75-3A71-3D12-3EABB9A82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ko-KR" altLang="ko-KR" dirty="0">
              <a:latin typeface="Arial" panose="020B0604020202020204" pitchFamily="34" charset="0"/>
            </a:endParaRPr>
          </a:p>
          <a:p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7B069FA-C37D-B359-BADA-132AC05B3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62" y="1655667"/>
            <a:ext cx="1691243" cy="2788342"/>
          </a:xfrm>
          <a:prstGeom prst="rect">
            <a:avLst/>
          </a:prstGeom>
        </p:spPr>
      </p:pic>
      <p:sp>
        <p:nvSpPr>
          <p:cNvPr id="8" name="제목 1">
            <a:extLst>
              <a:ext uri="{FF2B5EF4-FFF2-40B4-BE49-F238E27FC236}">
                <a16:creationId xmlns:a16="http://schemas.microsoft.com/office/drawing/2014/main" id="{8086DEA8-C704-B587-F930-06248C44CC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입지분석</a:t>
            </a:r>
            <a:r>
              <a:rPr lang="en-US" altLang="ko-KR" dirty="0"/>
              <a:t>-</a:t>
            </a:r>
            <a:r>
              <a:rPr lang="ko-KR" altLang="en-US" dirty="0"/>
              <a:t>교통 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754FB15-4941-3119-F4CF-543494750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456" y="1721375"/>
            <a:ext cx="1801126" cy="265692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EDCF72A-6F07-8AFD-AD9A-B296AC1AE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2322" y="1690687"/>
            <a:ext cx="1801126" cy="2687614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2DCD5F03-859E-5A7A-10F0-090800ACE2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19" y="4408987"/>
            <a:ext cx="1801126" cy="195024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8C9C8B0-7285-6CDC-F29D-48D1DFD9E6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9747" y="4408987"/>
            <a:ext cx="1801126" cy="19502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99FF962C-AC74-C5C7-3188-58EE40D9F6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2322" y="4768722"/>
            <a:ext cx="1974377" cy="1543178"/>
          </a:xfrm>
          <a:prstGeom prst="rect">
            <a:avLst/>
          </a:prstGeom>
        </p:spPr>
      </p:pic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B3AD4FA-D113-4E42-80ED-544DDC791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027929"/>
              </p:ext>
            </p:extLst>
          </p:nvPr>
        </p:nvGraphicFramePr>
        <p:xfrm>
          <a:off x="6973054" y="2780035"/>
          <a:ext cx="439980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952">
                  <a:extLst>
                    <a:ext uri="{9D8B030D-6E8A-4147-A177-3AD203B41FA5}">
                      <a16:colId xmlns:a16="http://schemas.microsoft.com/office/drawing/2014/main" val="212532787"/>
                    </a:ext>
                  </a:extLst>
                </a:gridCol>
                <a:gridCol w="1099952">
                  <a:extLst>
                    <a:ext uri="{9D8B030D-6E8A-4147-A177-3AD203B41FA5}">
                      <a16:colId xmlns:a16="http://schemas.microsoft.com/office/drawing/2014/main" val="2179782167"/>
                    </a:ext>
                  </a:extLst>
                </a:gridCol>
                <a:gridCol w="1099952">
                  <a:extLst>
                    <a:ext uri="{9D8B030D-6E8A-4147-A177-3AD203B41FA5}">
                      <a16:colId xmlns:a16="http://schemas.microsoft.com/office/drawing/2014/main" val="3903862792"/>
                    </a:ext>
                  </a:extLst>
                </a:gridCol>
                <a:gridCol w="1099952">
                  <a:extLst>
                    <a:ext uri="{9D8B030D-6E8A-4147-A177-3AD203B41FA5}">
                      <a16:colId xmlns:a16="http://schemas.microsoft.com/office/drawing/2014/main" val="3241284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지역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강남역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여의도역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시청역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164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영통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48</a:t>
                      </a:r>
                      <a:r>
                        <a:rPr lang="ko-KR" altLang="en-US" sz="1000" dirty="0"/>
                        <a:t>분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시간</a:t>
                      </a:r>
                      <a:r>
                        <a:rPr lang="en-US" altLang="ko-KR" sz="1000" dirty="0"/>
                        <a:t>13</a:t>
                      </a:r>
                      <a:r>
                        <a:rPr lang="ko-KR" altLang="en-US" sz="1000" dirty="0"/>
                        <a:t>분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</a:t>
                      </a:r>
                      <a:r>
                        <a:rPr lang="ko-KR" altLang="en-US" sz="1000" dirty="0"/>
                        <a:t>시간</a:t>
                      </a:r>
                      <a:r>
                        <a:rPr lang="en-US" altLang="ko-KR" sz="1000" dirty="0"/>
                        <a:t>58</a:t>
                      </a:r>
                      <a:r>
                        <a:rPr lang="ko-KR" altLang="en-US" sz="1000" dirty="0"/>
                        <a:t>분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88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광교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34</a:t>
                      </a:r>
                      <a:r>
                        <a:rPr lang="ko-KR" altLang="en-US" sz="1000" dirty="0"/>
                        <a:t>분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53</a:t>
                      </a:r>
                      <a:r>
                        <a:rPr lang="ko-KR" altLang="en-US" sz="1000" dirty="0"/>
                        <a:t>분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시간</a:t>
                      </a:r>
                      <a:r>
                        <a:rPr lang="en-US" altLang="ko-KR" sz="1000" dirty="0"/>
                        <a:t>4</a:t>
                      </a:r>
                      <a:r>
                        <a:rPr lang="ko-KR" altLang="en-US" sz="1000" dirty="0"/>
                        <a:t>분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933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092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내용 개체 틀 11">
            <a:extLst>
              <a:ext uri="{FF2B5EF4-FFF2-40B4-BE49-F238E27FC236}">
                <a16:creationId xmlns:a16="http://schemas.microsoft.com/office/drawing/2014/main" id="{0DAF4BC1-B9BA-A4C3-F8CC-AF4C5CBBED6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2756919" cy="4351338"/>
          </a:xfrm>
        </p:spPr>
      </p:pic>
      <p:pic>
        <p:nvPicPr>
          <p:cNvPr id="16" name="내용 개체 틀 15">
            <a:extLst>
              <a:ext uri="{FF2B5EF4-FFF2-40B4-BE49-F238E27FC236}">
                <a16:creationId xmlns:a16="http://schemas.microsoft.com/office/drawing/2014/main" id="{44F666E0-590E-AE2F-0018-CEABDA184DA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475387" y="1849845"/>
            <a:ext cx="3823686" cy="4351338"/>
          </a:xfr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1F3BEB73-323F-05E1-5F52-5945D5B587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입지분석</a:t>
            </a:r>
            <a:r>
              <a:rPr lang="en-US" altLang="ko-KR" dirty="0"/>
              <a:t>-</a:t>
            </a:r>
            <a:r>
              <a:rPr lang="ko-KR" altLang="en-US" dirty="0"/>
              <a:t>학군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93B99505-9741-B4B8-F041-DEA97BD2C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854" y="1950221"/>
            <a:ext cx="3066938" cy="398200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CEC6E2C8-C1B2-A983-A0B9-BDAB48770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8592" y="2683930"/>
            <a:ext cx="379249" cy="14289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1206408E-55C3-9F6A-7F74-3657F2ABA3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9843" y="2399791"/>
            <a:ext cx="256710" cy="185003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2D0DDF6B-7814-84FE-F127-1C2EAD4E40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0525" y="3354772"/>
            <a:ext cx="352474" cy="23815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5858102D-D1A3-DF04-2A93-517B33089D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5328" y="4999165"/>
            <a:ext cx="386562" cy="19001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01099344-19A9-524F-8890-9FCC1596E4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69839" y="4485231"/>
            <a:ext cx="444693" cy="12609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F1F68E22-C958-F658-1F48-0BEFEEE474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11604" y="5538127"/>
            <a:ext cx="351251" cy="14289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D58A34C6-E268-0E31-833C-8748A37F39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91498" y="4548276"/>
            <a:ext cx="543001" cy="14289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23355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D8E57B99-5C69-192C-AD80-7679D6987E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입지분석</a:t>
            </a:r>
            <a:r>
              <a:rPr lang="en-US" altLang="ko-KR" dirty="0"/>
              <a:t>-</a:t>
            </a:r>
            <a:r>
              <a:rPr lang="ko-KR" altLang="en-US" dirty="0"/>
              <a:t>환경</a:t>
            </a:r>
          </a:p>
        </p:txBody>
      </p:sp>
      <p:sp>
        <p:nvSpPr>
          <p:cNvPr id="57" name="내용 개체 틀 56">
            <a:extLst>
              <a:ext uri="{FF2B5EF4-FFF2-40B4-BE49-F238E27FC236}">
                <a16:creationId xmlns:a16="http://schemas.microsoft.com/office/drawing/2014/main" id="{11CF1A3D-BB30-944E-12FA-612192BB54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ko-KR" altLang="en-US" dirty="0"/>
          </a:p>
        </p:txBody>
      </p:sp>
      <p:graphicFrame>
        <p:nvGraphicFramePr>
          <p:cNvPr id="59" name="내용 개체 틀 58">
            <a:extLst>
              <a:ext uri="{FF2B5EF4-FFF2-40B4-BE49-F238E27FC236}">
                <a16:creationId xmlns:a16="http://schemas.microsoft.com/office/drawing/2014/main" id="{6BB1B500-E50F-3DD3-40C9-02091A56E02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91076625"/>
              </p:ext>
            </p:extLst>
          </p:nvPr>
        </p:nvGraphicFramePr>
        <p:xfrm>
          <a:off x="6019800" y="1844632"/>
          <a:ext cx="5326497" cy="125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816">
                  <a:extLst>
                    <a:ext uri="{9D8B030D-6E8A-4147-A177-3AD203B41FA5}">
                      <a16:colId xmlns:a16="http://schemas.microsoft.com/office/drawing/2014/main" val="4149953584"/>
                    </a:ext>
                  </a:extLst>
                </a:gridCol>
                <a:gridCol w="881028">
                  <a:extLst>
                    <a:ext uri="{9D8B030D-6E8A-4147-A177-3AD203B41FA5}">
                      <a16:colId xmlns:a16="http://schemas.microsoft.com/office/drawing/2014/main" val="3594973578"/>
                    </a:ext>
                  </a:extLst>
                </a:gridCol>
                <a:gridCol w="1107055">
                  <a:extLst>
                    <a:ext uri="{9D8B030D-6E8A-4147-A177-3AD203B41FA5}">
                      <a16:colId xmlns:a16="http://schemas.microsoft.com/office/drawing/2014/main" val="3353543640"/>
                    </a:ext>
                  </a:extLst>
                </a:gridCol>
                <a:gridCol w="1271799">
                  <a:extLst>
                    <a:ext uri="{9D8B030D-6E8A-4147-A177-3AD203B41FA5}">
                      <a16:colId xmlns:a16="http://schemas.microsoft.com/office/drawing/2014/main" val="1272399646"/>
                    </a:ext>
                  </a:extLst>
                </a:gridCol>
                <a:gridCol w="1271799">
                  <a:extLst>
                    <a:ext uri="{9D8B030D-6E8A-4147-A177-3AD203B41FA5}">
                      <a16:colId xmlns:a16="http://schemas.microsoft.com/office/drawing/2014/main" val="3975178195"/>
                    </a:ext>
                  </a:extLst>
                </a:gridCol>
              </a:tblGrid>
              <a:tr h="5514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지역</a:t>
                      </a:r>
                      <a:endParaRPr lang="en-US" altLang="ko-KR" sz="16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백화점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대형마트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병원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스타벅스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896283"/>
                  </a:ext>
                </a:extLst>
              </a:tr>
              <a:tr h="6722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/>
                        <a:t>수원시영통구</a:t>
                      </a:r>
                      <a:endParaRPr lang="ko-KR" altLang="en-US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1</a:t>
                      </a:r>
                      <a:r>
                        <a:rPr lang="ko-KR" altLang="en-US" sz="1600" dirty="0"/>
                        <a:t>개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</a:t>
                      </a:r>
                      <a:r>
                        <a:rPr lang="ko-KR" altLang="en-US" sz="1600" dirty="0"/>
                        <a:t>개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1</a:t>
                      </a:r>
                      <a:r>
                        <a:rPr lang="ko-KR" altLang="en-US" sz="1600" dirty="0"/>
                        <a:t>개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16</a:t>
                      </a:r>
                      <a:r>
                        <a:rPr lang="ko-KR" altLang="en-US" sz="1600" dirty="0"/>
                        <a:t>개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 err="1"/>
                        <a:t>리저브매장</a:t>
                      </a:r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 err="1"/>
                        <a:t>개포함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7925"/>
                  </a:ext>
                </a:extLst>
              </a:tr>
            </a:tbl>
          </a:graphicData>
        </a:graphic>
      </p:graphicFrame>
      <p:pic>
        <p:nvPicPr>
          <p:cNvPr id="9" name="그림 8">
            <a:extLst>
              <a:ext uri="{FF2B5EF4-FFF2-40B4-BE49-F238E27FC236}">
                <a16:creationId xmlns:a16="http://schemas.microsoft.com/office/drawing/2014/main" id="{674A91C8-6B56-6908-387F-DA9F36959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98" y="1844632"/>
            <a:ext cx="4659582" cy="435133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9E085FB-E602-FC1B-417B-45C18649B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038" y="2571048"/>
            <a:ext cx="628852" cy="24565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A1736E61-30FA-937E-DAF0-52A18A492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3416" y="3071630"/>
            <a:ext cx="435508" cy="223597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DA3EDE1D-84FA-1E89-29E6-E7985A3EF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9878" y="3317997"/>
            <a:ext cx="646535" cy="222006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1E758FBA-F2E9-2E48-05F1-25E58A620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8662" y="3540003"/>
            <a:ext cx="756936" cy="392931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5BD37DF3-8731-DC63-C1F1-EC3CE786D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5489" y="4203448"/>
            <a:ext cx="573577" cy="155116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469ACD48-3CE7-FF76-7502-15DC10100F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6209" y="5591783"/>
            <a:ext cx="756936" cy="231862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E4145928-0C66-671A-D67A-9F9A4FA822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5208" y="2331907"/>
            <a:ext cx="181001" cy="252448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35763A7C-C772-20C4-4D1E-6429398A78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4597" y="2835709"/>
            <a:ext cx="181001" cy="252448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5FBCDC61-DF8A-B775-A53F-5146EBA815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1122" y="2124908"/>
            <a:ext cx="181001" cy="252448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B9AB20FA-A642-94A4-F653-72DEDFDB02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9947" y="2709485"/>
            <a:ext cx="181001" cy="252448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7F44A597-411B-0C57-7C6C-02C11A17BF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6564" y="3215421"/>
            <a:ext cx="114439" cy="159612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741DD965-1D06-A569-A078-E0EE27C04B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71827" y="2949764"/>
            <a:ext cx="181001" cy="207769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1834175D-3768-65C7-D73B-0C876C0678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3529" y="3135615"/>
            <a:ext cx="114439" cy="159612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E0E07D43-7BBC-2B1A-2F15-91CCB99CC2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7878" y="3238191"/>
            <a:ext cx="114439" cy="159612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63706D58-BB64-8858-80CD-5F4E7EE7EA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2259" y="3853128"/>
            <a:ext cx="114439" cy="159612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D44683F3-924F-20E0-FAFD-2A5C4F3184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5858" y="5203295"/>
            <a:ext cx="114439" cy="159612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9A9DD63D-DFF9-FE82-9757-FF5B0F618A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1342" y="5203295"/>
            <a:ext cx="114439" cy="159612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9A53EB07-B24E-9C45-6B0B-0A930336CF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20670" y="5572777"/>
            <a:ext cx="114439" cy="159612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575C3F29-DC7E-817D-DBEF-B4DEACB7CB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9344" y="5676947"/>
            <a:ext cx="114439" cy="159612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43207FB0-CB79-2F6D-72E2-7A4EF89877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7429" y="5621219"/>
            <a:ext cx="114439" cy="159612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362D2D86-A94A-6608-EEB2-1AFBA2183C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38679" y="5676947"/>
            <a:ext cx="181001" cy="207769"/>
          </a:xfrm>
          <a:prstGeom prst="rect">
            <a:avLst/>
          </a:prstGeom>
        </p:spPr>
      </p:pic>
      <p:sp>
        <p:nvSpPr>
          <p:cNvPr id="60" name="직사각형 59">
            <a:extLst>
              <a:ext uri="{FF2B5EF4-FFF2-40B4-BE49-F238E27FC236}">
                <a16:creationId xmlns:a16="http://schemas.microsoft.com/office/drawing/2014/main" id="{EA7CA8C5-3CAF-92AD-2E2C-A86B530F1EFA}"/>
              </a:ext>
            </a:extLst>
          </p:cNvPr>
          <p:cNvSpPr/>
          <p:nvPr/>
        </p:nvSpPr>
        <p:spPr>
          <a:xfrm>
            <a:off x="6050176" y="3295227"/>
            <a:ext cx="5303624" cy="26517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600" dirty="0"/>
              <a:t>수원시 영통구 환경은 </a:t>
            </a:r>
            <a:r>
              <a:rPr lang="en-US" altLang="ko-KR" sz="1600" dirty="0"/>
              <a:t>S</a:t>
            </a:r>
            <a:r>
              <a:rPr lang="ko-KR" altLang="en-US" sz="1600" dirty="0"/>
              <a:t>급이다</a:t>
            </a:r>
            <a:r>
              <a:rPr lang="en-US" altLang="ko-KR" sz="1600" dirty="0"/>
              <a:t>.</a:t>
            </a:r>
          </a:p>
          <a:p>
            <a:r>
              <a:rPr lang="ko-KR" altLang="en-US" sz="1600" dirty="0"/>
              <a:t>각종 명품매장이 다양한 </a:t>
            </a:r>
            <a:r>
              <a:rPr lang="ko-KR" altLang="en-US" sz="1600" dirty="0" err="1"/>
              <a:t>갤러리아</a:t>
            </a:r>
            <a:r>
              <a:rPr lang="ko-KR" altLang="en-US" sz="1600" dirty="0"/>
              <a:t> 백화점</a:t>
            </a:r>
            <a:r>
              <a:rPr lang="en-US" altLang="ko-KR" sz="1600" dirty="0"/>
              <a:t>,</a:t>
            </a:r>
            <a:r>
              <a:rPr lang="ko-KR" altLang="en-US" sz="1600" dirty="0"/>
              <a:t>대형마트 </a:t>
            </a:r>
            <a:r>
              <a:rPr lang="en-US" altLang="ko-KR" sz="1600" dirty="0"/>
              <a:t>3</a:t>
            </a:r>
            <a:r>
              <a:rPr lang="ko-KR" altLang="en-US" sz="1600" dirty="0"/>
              <a:t>곳과 </a:t>
            </a:r>
            <a:r>
              <a:rPr lang="ko-KR" altLang="en-US" sz="1600" dirty="0" err="1"/>
              <a:t>트레이더스</a:t>
            </a:r>
            <a:r>
              <a:rPr lang="en-US" altLang="ko-KR" sz="1600" dirty="0"/>
              <a:t>,</a:t>
            </a:r>
            <a:r>
              <a:rPr lang="ko-KR" altLang="en-US" sz="1600" dirty="0"/>
              <a:t>외상센터를 가지고 있는 아주대병원</a:t>
            </a:r>
            <a:r>
              <a:rPr lang="en-US" altLang="ko-KR" sz="1600" dirty="0"/>
              <a:t>,</a:t>
            </a:r>
          </a:p>
          <a:p>
            <a:r>
              <a:rPr lang="ko-KR" altLang="en-US" sz="1600" dirty="0"/>
              <a:t>스타벅스 리저브 </a:t>
            </a:r>
            <a:r>
              <a:rPr lang="en-US" altLang="ko-KR" sz="1600" dirty="0"/>
              <a:t>2</a:t>
            </a:r>
            <a:r>
              <a:rPr lang="ko-KR" altLang="en-US" sz="1600" dirty="0"/>
              <a:t>곳과 </a:t>
            </a:r>
            <a:r>
              <a:rPr lang="en-US" altLang="ko-KR" sz="1600" dirty="0"/>
              <a:t>DT</a:t>
            </a:r>
            <a:r>
              <a:rPr lang="ko-KR" altLang="en-US" sz="1600" dirty="0"/>
              <a:t> </a:t>
            </a:r>
            <a:r>
              <a:rPr lang="en-US" altLang="ko-KR" sz="1600" dirty="0"/>
              <a:t>1</a:t>
            </a:r>
            <a:r>
              <a:rPr lang="ko-KR" altLang="en-US" sz="1600" dirty="0"/>
              <a:t>곳을 포함해 </a:t>
            </a:r>
            <a:r>
              <a:rPr lang="en-US" altLang="ko-KR" sz="1600" dirty="0"/>
              <a:t>16</a:t>
            </a:r>
            <a:r>
              <a:rPr lang="ko-KR" altLang="en-US" sz="1600" dirty="0"/>
              <a:t>개의 매장이 있으며 주로 광교에 </a:t>
            </a:r>
            <a:r>
              <a:rPr lang="ko-KR" altLang="en-US" sz="1600" dirty="0" err="1"/>
              <a:t>밀집해있다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15547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54044F1C-4503-C88F-DBB4-642DF76781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59912"/>
            <a:ext cx="10515600" cy="13255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입지분석</a:t>
            </a:r>
            <a:r>
              <a:rPr lang="en-US" altLang="ko-KR" dirty="0"/>
              <a:t>-</a:t>
            </a:r>
            <a:r>
              <a:rPr lang="ko-KR" altLang="en-US" dirty="0"/>
              <a:t>공급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162E1E9F-1E25-4C77-B775-6D74B244C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D01C83FF-BE4C-EFAF-88D5-59367ED89B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4" name="내용 개체 틀 23">
            <a:extLst>
              <a:ext uri="{FF2B5EF4-FFF2-40B4-BE49-F238E27FC236}">
                <a16:creationId xmlns:a16="http://schemas.microsoft.com/office/drawing/2014/main" id="{2B9A41EF-CD18-B336-9846-16596D71A54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69024" y="2682220"/>
            <a:ext cx="5183188" cy="3599975"/>
          </a:xfrm>
        </p:spPr>
      </p:pic>
      <p:pic>
        <p:nvPicPr>
          <p:cNvPr id="28" name="내용 개체 틀 27">
            <a:extLst>
              <a:ext uri="{FF2B5EF4-FFF2-40B4-BE49-F238E27FC236}">
                <a16:creationId xmlns:a16="http://schemas.microsoft.com/office/drawing/2014/main" id="{627B6DC1-58E3-389E-4281-2C0D72D39F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9787" y="2682220"/>
            <a:ext cx="5157787" cy="3599975"/>
          </a:xfrm>
        </p:spPr>
      </p:pic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06B8DE2B-072D-B9DF-9834-E291C7B22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346621"/>
              </p:ext>
            </p:extLst>
          </p:nvPr>
        </p:nvGraphicFramePr>
        <p:xfrm>
          <a:off x="836612" y="1681163"/>
          <a:ext cx="515778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631">
                  <a:extLst>
                    <a:ext uri="{9D8B030D-6E8A-4147-A177-3AD203B41FA5}">
                      <a16:colId xmlns:a16="http://schemas.microsoft.com/office/drawing/2014/main" val="1356038707"/>
                    </a:ext>
                  </a:extLst>
                </a:gridCol>
                <a:gridCol w="859631">
                  <a:extLst>
                    <a:ext uri="{9D8B030D-6E8A-4147-A177-3AD203B41FA5}">
                      <a16:colId xmlns:a16="http://schemas.microsoft.com/office/drawing/2014/main" val="2981366718"/>
                    </a:ext>
                  </a:extLst>
                </a:gridCol>
                <a:gridCol w="859631">
                  <a:extLst>
                    <a:ext uri="{9D8B030D-6E8A-4147-A177-3AD203B41FA5}">
                      <a16:colId xmlns:a16="http://schemas.microsoft.com/office/drawing/2014/main" val="2930296494"/>
                    </a:ext>
                  </a:extLst>
                </a:gridCol>
                <a:gridCol w="859631">
                  <a:extLst>
                    <a:ext uri="{9D8B030D-6E8A-4147-A177-3AD203B41FA5}">
                      <a16:colId xmlns:a16="http://schemas.microsoft.com/office/drawing/2014/main" val="1249009072"/>
                    </a:ext>
                  </a:extLst>
                </a:gridCol>
                <a:gridCol w="859631">
                  <a:extLst>
                    <a:ext uri="{9D8B030D-6E8A-4147-A177-3AD203B41FA5}">
                      <a16:colId xmlns:a16="http://schemas.microsoft.com/office/drawing/2014/main" val="1522240083"/>
                    </a:ext>
                  </a:extLst>
                </a:gridCol>
                <a:gridCol w="859631">
                  <a:extLst>
                    <a:ext uri="{9D8B030D-6E8A-4147-A177-3AD203B41FA5}">
                      <a16:colId xmlns:a16="http://schemas.microsoft.com/office/drawing/2014/main" val="2416451223"/>
                    </a:ext>
                  </a:extLst>
                </a:gridCol>
              </a:tblGrid>
              <a:tr h="4597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지역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적정</a:t>
                      </a:r>
                      <a:endParaRPr lang="en-US" altLang="ko-KR" sz="1400" dirty="0"/>
                    </a:p>
                    <a:p>
                      <a:pPr algn="ctr" latinLnBrk="1"/>
                      <a:r>
                        <a:rPr lang="ko-KR" altLang="en-US" sz="1400" dirty="0"/>
                        <a:t>수요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2023</a:t>
                      </a:r>
                      <a:r>
                        <a:rPr lang="ko-KR" altLang="en-US" sz="1400" dirty="0"/>
                        <a:t>년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2024</a:t>
                      </a:r>
                      <a:r>
                        <a:rPr lang="ko-KR" altLang="en-US" sz="1400" dirty="0"/>
                        <a:t>년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2025</a:t>
                      </a:r>
                      <a:r>
                        <a:rPr lang="ko-KR" altLang="en-US" sz="1400" dirty="0"/>
                        <a:t>년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</a:t>
                      </a:r>
                      <a:r>
                        <a:rPr lang="ko-KR" altLang="en-US" sz="1400" dirty="0"/>
                        <a:t>년 </a:t>
                      </a:r>
                      <a:endParaRPr lang="en-US" altLang="ko-KR" sz="1400" dirty="0"/>
                    </a:p>
                    <a:p>
                      <a:pPr algn="ctr" latinLnBrk="1"/>
                      <a:r>
                        <a:rPr lang="ko-KR" altLang="en-US" sz="1400" dirty="0"/>
                        <a:t>평균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998123"/>
                  </a:ext>
                </a:extLst>
              </a:tr>
              <a:tr h="4597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수원시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5993</a:t>
                      </a:r>
                    </a:p>
                    <a:p>
                      <a:pPr algn="ctr" latinLnBrk="1"/>
                      <a:r>
                        <a:rPr lang="ko-KR" altLang="en-US" sz="1400" dirty="0"/>
                        <a:t>세대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13713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3428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2383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6508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260047"/>
                  </a:ext>
                </a:extLst>
              </a:tr>
            </a:tbl>
          </a:graphicData>
        </a:graphic>
      </p:graphicFrame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B64F06FC-E03E-D427-2308-0FA32FC22B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899039"/>
              </p:ext>
            </p:extLst>
          </p:nvPr>
        </p:nvGraphicFramePr>
        <p:xfrm>
          <a:off x="6172200" y="1681163"/>
          <a:ext cx="5181044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557">
                  <a:extLst>
                    <a:ext uri="{9D8B030D-6E8A-4147-A177-3AD203B41FA5}">
                      <a16:colId xmlns:a16="http://schemas.microsoft.com/office/drawing/2014/main" val="2108417431"/>
                    </a:ext>
                  </a:extLst>
                </a:gridCol>
                <a:gridCol w="1031557">
                  <a:extLst>
                    <a:ext uri="{9D8B030D-6E8A-4147-A177-3AD203B41FA5}">
                      <a16:colId xmlns:a16="http://schemas.microsoft.com/office/drawing/2014/main" val="1311711739"/>
                    </a:ext>
                  </a:extLst>
                </a:gridCol>
                <a:gridCol w="1031557">
                  <a:extLst>
                    <a:ext uri="{9D8B030D-6E8A-4147-A177-3AD203B41FA5}">
                      <a16:colId xmlns:a16="http://schemas.microsoft.com/office/drawing/2014/main" val="3125519507"/>
                    </a:ext>
                  </a:extLst>
                </a:gridCol>
                <a:gridCol w="1031557">
                  <a:extLst>
                    <a:ext uri="{9D8B030D-6E8A-4147-A177-3AD203B41FA5}">
                      <a16:colId xmlns:a16="http://schemas.microsoft.com/office/drawing/2014/main" val="2542887642"/>
                    </a:ext>
                  </a:extLst>
                </a:gridCol>
                <a:gridCol w="1054816">
                  <a:extLst>
                    <a:ext uri="{9D8B030D-6E8A-4147-A177-3AD203B41FA5}">
                      <a16:colId xmlns:a16="http://schemas.microsoft.com/office/drawing/2014/main" val="933206725"/>
                    </a:ext>
                  </a:extLst>
                </a:gridCol>
              </a:tblGrid>
              <a:tr h="5891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주변지역</a:t>
                      </a:r>
                      <a:endParaRPr lang="en-US" altLang="ko-KR" sz="1400" dirty="0"/>
                    </a:p>
                    <a:p>
                      <a:pPr algn="ctr" latinLnBrk="1"/>
                      <a:r>
                        <a:rPr lang="ko-KR" altLang="en-US" sz="1400" dirty="0"/>
                        <a:t>공급현황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인구</a:t>
                      </a:r>
                      <a:endParaRPr lang="en-US" altLang="ko-KR" sz="1400" dirty="0"/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명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적정 </a:t>
                      </a:r>
                      <a:endParaRPr lang="en-US" altLang="ko-KR" sz="1400" dirty="0"/>
                    </a:p>
                    <a:p>
                      <a:pPr algn="ctr" latinLnBrk="1"/>
                      <a:r>
                        <a:rPr lang="ko-KR" altLang="en-US" sz="1400" dirty="0"/>
                        <a:t>수요</a:t>
                      </a:r>
                      <a:endParaRPr lang="en-US" altLang="ko-KR" sz="1400" dirty="0"/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세대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</a:t>
                      </a:r>
                      <a:r>
                        <a:rPr lang="ko-KR" altLang="en-US" sz="1400" dirty="0"/>
                        <a:t>년 평균</a:t>
                      </a:r>
                      <a:endParaRPr lang="en-US" altLang="ko-KR" sz="1400" dirty="0"/>
                    </a:p>
                    <a:p>
                      <a:pPr algn="ctr" latinLnBrk="1"/>
                      <a:r>
                        <a:rPr lang="en-US" altLang="ko-KR" sz="1400" dirty="0"/>
                        <a:t>(</a:t>
                      </a:r>
                      <a:r>
                        <a:rPr lang="ko-KR" altLang="en-US" sz="1400" dirty="0"/>
                        <a:t>세대</a:t>
                      </a:r>
                      <a:r>
                        <a:rPr lang="en-US" altLang="ko-KR" sz="1400" dirty="0"/>
                        <a:t>)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적정수요</a:t>
                      </a:r>
                      <a:endParaRPr lang="en-US" altLang="ko-KR" sz="1400" dirty="0"/>
                    </a:p>
                    <a:p>
                      <a:pPr algn="ctr" latinLnBrk="1"/>
                      <a:r>
                        <a:rPr lang="ko-KR" altLang="en-US" sz="1400" dirty="0"/>
                        <a:t>대비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513941"/>
                  </a:ext>
                </a:extLst>
              </a:tr>
              <a:tr h="2454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화성시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93.72</a:t>
                      </a:r>
                      <a:r>
                        <a:rPr lang="ko-KR" altLang="en-US" sz="1400" dirty="0"/>
                        <a:t>만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4521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6576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</a:t>
                      </a:r>
                      <a:r>
                        <a:rPr lang="ko-KR" altLang="en-US" sz="1400" dirty="0" err="1"/>
                        <a:t>배이내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167439"/>
                  </a:ext>
                </a:extLst>
              </a:tr>
              <a:tr h="2454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용인시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107.7</a:t>
                      </a:r>
                      <a:r>
                        <a:rPr lang="ko-KR" altLang="en-US" sz="1400" dirty="0"/>
                        <a:t>만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5455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7336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</a:t>
                      </a:r>
                      <a:r>
                        <a:rPr lang="ko-KR" altLang="en-US" sz="1400" dirty="0" err="1"/>
                        <a:t>배이내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59755"/>
                  </a:ext>
                </a:extLst>
              </a:tr>
              <a:tr h="2454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합계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201.42</a:t>
                      </a:r>
                      <a:r>
                        <a:rPr lang="ko-KR" altLang="en-US" sz="1400" dirty="0"/>
                        <a:t>만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9976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13.912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</a:t>
                      </a:r>
                      <a:r>
                        <a:rPr lang="ko-KR" altLang="en-US" sz="1400" dirty="0" err="1"/>
                        <a:t>배이내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750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958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877</Words>
  <Application>Microsoft Office PowerPoint</Application>
  <PresentationFormat>와이드스크린</PresentationFormat>
  <Paragraphs>454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9" baseType="lpstr">
      <vt:lpstr>맑은 고딕</vt:lpstr>
      <vt:lpstr>Arial</vt:lpstr>
      <vt:lpstr>Open Sans</vt:lpstr>
      <vt:lpstr>Office 테마</vt:lpstr>
      <vt:lpstr>PowerPoint 프레젠테이션</vt:lpstr>
      <vt:lpstr>  수원시 영통구</vt:lpstr>
      <vt:lpstr>목   차</vt:lpstr>
      <vt:lpstr>지역개요</vt:lpstr>
      <vt:lpstr>지역개요</vt:lpstr>
      <vt:lpstr>지역개요-동별 인구수 세대수</vt:lpstr>
      <vt:lpstr>지역개요</vt:lpstr>
      <vt:lpstr>지역개요</vt:lpstr>
      <vt:lpstr>지역개요-생활권 나눠보기</vt:lpstr>
      <vt:lpstr>입지분석-직장(수도권)</vt:lpstr>
      <vt:lpstr>입지분석-직장과 소득</vt:lpstr>
      <vt:lpstr>입지분석-교통 </vt:lpstr>
      <vt:lpstr>입지분석-학군</vt:lpstr>
      <vt:lpstr>입지분석-환경</vt:lpstr>
      <vt:lpstr>입지분석-공급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수원시 영통구</dc:title>
  <dc:creator>김희찬</dc:creator>
  <cp:lastModifiedBy>김희찬</cp:lastModifiedBy>
  <cp:revision>5</cp:revision>
  <dcterms:created xsi:type="dcterms:W3CDTF">2023-10-08T00:47:34Z</dcterms:created>
  <dcterms:modified xsi:type="dcterms:W3CDTF">2023-10-10T15:48:36Z</dcterms:modified>
</cp:coreProperties>
</file>