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9"/>
  </p:notesMasterIdLst>
  <p:sldIdLst>
    <p:sldId id="1351" r:id="rId2"/>
    <p:sldId id="1388" r:id="rId3"/>
    <p:sldId id="2747" r:id="rId4"/>
    <p:sldId id="2748" r:id="rId5"/>
    <p:sldId id="2749" r:id="rId6"/>
    <p:sldId id="2746" r:id="rId7"/>
    <p:sldId id="1402" r:id="rId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junghyun" initials="kj" lastIdx="5" clrIdx="0"/>
  <p:cmAuthor id="2" name="김정현" initials="김정현" lastIdx="1" clrIdx="1"/>
  <p:cmAuthor id="3" name="ve7709" initials="v" lastIdx="2" clrIdx="2">
    <p:extLst>
      <p:ext uri="{19B8F6BF-5375-455C-9EA6-DF929625EA0E}">
        <p15:presenceInfo xmlns="" xmlns:p15="http://schemas.microsoft.com/office/powerpoint/2012/main" userId="ve7709" providerId="None"/>
      </p:ext>
    </p:extLst>
  </p:cmAuthor>
  <p:cmAuthor id="4" name="박주현" initials="박" lastIdx="1" clrIdx="3">
    <p:extLst>
      <p:ext uri="{19B8F6BF-5375-455C-9EA6-DF929625EA0E}">
        <p15:presenceInfo xmlns="" xmlns:p15="http://schemas.microsoft.com/office/powerpoint/2012/main" userId="박주현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49EB3"/>
    <a:srgbClr val="00863D"/>
    <a:srgbClr val="1C788D"/>
    <a:srgbClr val="A8DDD7"/>
    <a:srgbClr val="E6E6E6"/>
    <a:srgbClr val="4588B1"/>
    <a:srgbClr val="45B1A4"/>
    <a:srgbClr val="72CED8"/>
    <a:srgbClr val="F79E97"/>
    <a:srgbClr val="E7122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01" autoAdjust="0"/>
    <p:restoredTop sz="91688" autoAdjust="0"/>
  </p:normalViewPr>
  <p:slideViewPr>
    <p:cSldViewPr snapToGrid="0">
      <p:cViewPr varScale="1">
        <p:scale>
          <a:sx n="103" d="100"/>
          <a:sy n="103" d="100"/>
        </p:scale>
        <p:origin x="-99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E6700-EC8D-4110-B9A7-6048D4D32FE5}" type="datetimeFigureOut">
              <a:rPr lang="ko-KR" altLang="en-US" smtClean="0"/>
              <a:pPr/>
              <a:t>2023-10-24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C6963-EAAE-4151-8649-6C77087EA4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601647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ko-KR" sz="1100" dirty="0" smtClean="0"/>
              <a:t>. </a:t>
            </a:r>
            <a:endParaRPr lang="ko-KR" altLang="en-US" sz="11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ko-KR" sz="1100" dirty="0" smtClean="0"/>
              <a:t>. </a:t>
            </a:r>
            <a:endParaRPr lang="ko-KR" altLang="en-US" sz="11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ko-KR" sz="1100" dirty="0" smtClean="0"/>
              <a:t>. </a:t>
            </a:r>
            <a:endParaRPr lang="ko-KR" altLang="en-US" sz="11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C6963-EAAE-4151-8649-6C77087EA4DA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81AAAA35-6487-4667-B7CB-5952821D2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="" xmlns:a16="http://schemas.microsoft.com/office/drawing/2014/main" id="{5344FD1E-5C44-4196-B6B9-7117D9DAF6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3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3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ko-KR" altLang="en-US" dirty="0"/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14285CF8-2832-4412-B562-84D413101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pPr/>
              <a:t>2023-10-24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9EF81C64-2360-408F-BEF1-EFA0C7A49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6762C518-6371-4888-81D9-D5A1B36D1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307244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F96570C1-5760-41BF-943B-0C88D1DC5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3DBF6493-0E70-4391-9296-B7344E3F8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8F9EF21D-9151-43AC-B0E9-CF6DB5472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pPr/>
              <a:t>2023-10-24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4368F1B9-15D4-4771-A570-2F604BF7A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A34C139A-9AB8-436A-85FE-E5BD199A3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531881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8D3A5AAD-086B-45E9-A3FC-474F271CC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6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9D446A74-5E7E-45BA-A556-71A32E26F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1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32B9EAE5-9006-40F7-86B1-3CE04CBE4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pPr/>
              <a:t>2023-10-24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9189A3D9-6CF7-44A7-A9CA-EF2B5D6B9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0AF3FD21-A059-44D6-9D35-3882CE148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3244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048627DE-A975-491D-9EDE-70A15B638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2A1C8C66-B9B3-4F30-955B-0EC0057F63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="" xmlns:a16="http://schemas.microsoft.com/office/drawing/2014/main" id="{DF89D3CD-A07C-437B-91C1-E5C3FB02F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D63DFF52-F91A-4754-BA83-77725683B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pPr/>
              <a:t>2023-10-24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836B4B19-172C-4A1F-8D37-819A60E48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A76682E5-A17F-477E-A3C4-E903E8294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751367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035D057-5E31-4C81-AFCB-20171E3D0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D189D185-1AF0-4375-B8AC-CAFFD9189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="" xmlns:a16="http://schemas.microsoft.com/office/drawing/2014/main" id="{5FB622C5-0BC1-488D-8375-CF7D3452B8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="" xmlns:a16="http://schemas.microsoft.com/office/drawing/2014/main" id="{FE310083-9C07-471D-9F0D-60F4691563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8E30B10F-0351-4758-ACA7-D0AA62E12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="" xmlns:a16="http://schemas.microsoft.com/office/drawing/2014/main" id="{2ADB7454-750E-4FAE-961C-3DFDE22EF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pPr/>
              <a:t>2023-10-24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="" xmlns:a16="http://schemas.microsoft.com/office/drawing/2014/main" id="{513DD667-C82F-4601-B010-1E12348CC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="" xmlns:a16="http://schemas.microsoft.com/office/drawing/2014/main" id="{BFE6D455-2931-4B16-B0AB-A5A8C0A6C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842605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659BD190-D03F-4C7E-AA89-23BC4DE5E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="" xmlns:a16="http://schemas.microsoft.com/office/drawing/2014/main" id="{C4BD248D-38D8-4B1E-AC31-A35F35FCD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pPr/>
              <a:t>2023-10-24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="" xmlns:a16="http://schemas.microsoft.com/office/drawing/2014/main" id="{CEBA19A4-119F-4E6A-AF2B-D3852229B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="" xmlns:a16="http://schemas.microsoft.com/office/drawing/2014/main" id="{48F520E9-84E8-4E99-8460-8105A2E2C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34252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="" xmlns:a16="http://schemas.microsoft.com/office/drawing/2014/main" id="{E3BFC5DA-C318-4610-B946-8E4F87596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pPr/>
              <a:t>2023-10-24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="" xmlns:a16="http://schemas.microsoft.com/office/drawing/2014/main" id="{0972ADA9-9365-466C-85A1-3A4B1B4B3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="" xmlns:a16="http://schemas.microsoft.com/office/drawing/2014/main" id="{1BE22761-FF56-4678-82C6-57989F814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696418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DE20DC09-8E45-46CE-B0BB-4B462BF10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A7A0663B-EBB7-4D41-84C0-E849B8CCF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5D4FF282-1B77-4647-A1D7-ACE4FD018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83" indent="0">
              <a:buNone/>
              <a:defRPr sz="1051"/>
            </a:lvl2pPr>
            <a:lvl3pPr marL="685766" indent="0">
              <a:buNone/>
              <a:defRPr sz="900"/>
            </a:lvl3pPr>
            <a:lvl4pPr marL="1028649" indent="0">
              <a:buNone/>
              <a:defRPr sz="751"/>
            </a:lvl4pPr>
            <a:lvl5pPr marL="1371532" indent="0">
              <a:buNone/>
              <a:defRPr sz="751"/>
            </a:lvl5pPr>
            <a:lvl6pPr marL="1714414" indent="0">
              <a:buNone/>
              <a:defRPr sz="751"/>
            </a:lvl6pPr>
            <a:lvl7pPr marL="2057297" indent="0">
              <a:buNone/>
              <a:defRPr sz="751"/>
            </a:lvl7pPr>
            <a:lvl8pPr marL="2400180" indent="0">
              <a:buNone/>
              <a:defRPr sz="751"/>
            </a:lvl8pPr>
            <a:lvl9pPr marL="2743063" indent="0">
              <a:buNone/>
              <a:defRPr sz="75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DC784DBA-FD11-4CB6-BFC8-CBD89AA17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pPr/>
              <a:t>2023-10-24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CD9B5B88-E0B8-4E02-9318-E3C792EC9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52F10D54-3871-4B1B-94C5-3B0F4B120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75876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8F3ED6F6-FBE6-4F2F-917F-B085C45B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580A69A1-7B09-48B6-843D-F129AAC229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83" indent="0">
              <a:buNone/>
              <a:defRPr sz="2100"/>
            </a:lvl2pPr>
            <a:lvl3pPr marL="685766" indent="0">
              <a:buNone/>
              <a:defRPr sz="1800"/>
            </a:lvl3pPr>
            <a:lvl4pPr marL="1028649" indent="0">
              <a:buNone/>
              <a:defRPr sz="1500"/>
            </a:lvl4pPr>
            <a:lvl5pPr marL="1371532" indent="0">
              <a:buNone/>
              <a:defRPr sz="1500"/>
            </a:lvl5pPr>
            <a:lvl6pPr marL="1714414" indent="0">
              <a:buNone/>
              <a:defRPr sz="1500"/>
            </a:lvl6pPr>
            <a:lvl7pPr marL="2057297" indent="0">
              <a:buNone/>
              <a:defRPr sz="1500"/>
            </a:lvl7pPr>
            <a:lvl8pPr marL="2400180" indent="0">
              <a:buNone/>
              <a:defRPr sz="1500"/>
            </a:lvl8pPr>
            <a:lvl9pPr marL="2743063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B2DBFBEF-D0DA-4F5F-A10E-2D007C1853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83" indent="0">
              <a:buNone/>
              <a:defRPr sz="1051"/>
            </a:lvl2pPr>
            <a:lvl3pPr marL="685766" indent="0">
              <a:buNone/>
              <a:defRPr sz="900"/>
            </a:lvl3pPr>
            <a:lvl4pPr marL="1028649" indent="0">
              <a:buNone/>
              <a:defRPr sz="751"/>
            </a:lvl4pPr>
            <a:lvl5pPr marL="1371532" indent="0">
              <a:buNone/>
              <a:defRPr sz="751"/>
            </a:lvl5pPr>
            <a:lvl6pPr marL="1714414" indent="0">
              <a:buNone/>
              <a:defRPr sz="751"/>
            </a:lvl6pPr>
            <a:lvl7pPr marL="2057297" indent="0">
              <a:buNone/>
              <a:defRPr sz="751"/>
            </a:lvl7pPr>
            <a:lvl8pPr marL="2400180" indent="0">
              <a:buNone/>
              <a:defRPr sz="751"/>
            </a:lvl8pPr>
            <a:lvl9pPr marL="2743063" indent="0">
              <a:buNone/>
              <a:defRPr sz="75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0E88AFDE-A457-4BB4-807B-C077FE44A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pPr/>
              <a:t>2023-10-24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E8D06BA6-18E4-40F3-9C8A-3C2A0AFF2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578E12ED-33E4-4F15-A1DD-DBF3F329B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90571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799E44DA-6FFB-408E-BB64-14E498620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="" xmlns:a16="http://schemas.microsoft.com/office/drawing/2014/main" id="{98C1A0E2-F652-423D-8AA7-47D37AA0B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E1C25D46-C89B-4342-80DD-911FCBC5D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pPr/>
              <a:t>2023-10-24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BA30D24D-8599-46FB-86CF-94C5DEDFB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43E86BB8-AC17-499A-831E-72D596A91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572624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="" xmlns:a16="http://schemas.microsoft.com/office/drawing/2014/main" id="{A78A1905-5C4A-464E-8FA7-403D9938AF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="" xmlns:a16="http://schemas.microsoft.com/office/drawing/2014/main" id="{36F46877-2D8E-4A25-9847-3CFF2238A5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2ABF3EAB-8839-4FDA-AED5-58673AD17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pPr/>
              <a:t>2023-10-24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170403BA-85DF-4BF5-B0AA-C9B1C12AB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E979D01D-A4F5-49D8-A370-14F702DC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30805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="" xmlns:a16="http://schemas.microsoft.com/office/drawing/2014/main" id="{3B09B5C4-0CCB-46B6-90FF-8A68E3446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A8D121B9-45CF-4817-92C1-ED38ED182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8398AF4E-EB73-4ADE-8D78-C0B00F09A4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812C18E3-A64E-4F42-9570-406C27FEA4B9}" type="datetimeFigureOut">
              <a:rPr lang="ko-KR" altLang="en-US" smtClean="0"/>
              <a:pPr/>
              <a:t>2023-10-24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585FDF92-A6AB-44CC-B891-ACD130769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1CD39090-77A0-4F0A-8DC7-1F6029C39D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201BFCE9-736B-45DB-8A01-4A32CF531A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79399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766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171442" indent="-171442" algn="l" defTabSz="685766" rtl="0" eaLnBrk="1" latinLnBrk="1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514324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857207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200090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1542973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1885856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4" indent="-171442" algn="l" defTabSz="685766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3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4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3" algn="l" defTabSz="685766" rtl="0" eaLnBrk="1" latinLnBrk="1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9E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92AAAEFD-BA50-4820-ABB3-6A5F579821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부제 2">
            <a:extLst>
              <a:ext uri="{FF2B5EF4-FFF2-40B4-BE49-F238E27FC236}">
                <a16:creationId xmlns="" xmlns:a16="http://schemas.microsoft.com/office/drawing/2014/main" id="{22EB9CCD-2E19-478B-A745-B2AB453DAED9}"/>
              </a:ext>
            </a:extLst>
          </p:cNvPr>
          <p:cNvSpPr txBox="1">
            <a:spLocks/>
          </p:cNvSpPr>
          <p:nvPr/>
        </p:nvSpPr>
        <p:spPr>
          <a:xfrm>
            <a:off x="4969479" y="4941992"/>
            <a:ext cx="6894931" cy="12458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46" indent="-171446" algn="l" defTabSz="685783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514337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857228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1200120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543012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1885903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kumimoji="1" lang="en-US" altLang="ko-KR" sz="1800" b="1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kumimoji="1" lang="ko-KR" altLang="en-US" sz="1800" b="1" dirty="0">
                <a:solidFill>
                  <a:schemeClr val="bg1"/>
                </a:solidFill>
              </a:rPr>
              <a:t>월급쟁이부자들</a:t>
            </a:r>
            <a:endParaRPr kumimoji="1" lang="en-US" altLang="ko-KR" sz="1800" b="1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kumimoji="1" lang="ko-KR" altLang="en-US" sz="1800" b="1" dirty="0">
                <a:solidFill>
                  <a:schemeClr val="bg1"/>
                </a:solidFill>
              </a:rPr>
              <a:t>실전준비반 </a:t>
            </a:r>
            <a:r>
              <a:rPr kumimoji="1" lang="en-US" altLang="ko-KR" sz="1800" b="1" dirty="0" smtClean="0">
                <a:solidFill>
                  <a:schemeClr val="bg1"/>
                </a:solidFill>
              </a:rPr>
              <a:t>46</a:t>
            </a:r>
            <a:r>
              <a:rPr kumimoji="1" lang="ko-KR" altLang="en-US" sz="1800" b="1" dirty="0" smtClean="0">
                <a:solidFill>
                  <a:schemeClr val="bg1"/>
                </a:solidFill>
              </a:rPr>
              <a:t>기 </a:t>
            </a:r>
            <a:r>
              <a:rPr kumimoji="1" lang="en-US" altLang="ko-KR" sz="1800" b="1" dirty="0" smtClean="0">
                <a:solidFill>
                  <a:schemeClr val="bg1"/>
                </a:solidFill>
              </a:rPr>
              <a:t>95</a:t>
            </a:r>
            <a:r>
              <a:rPr kumimoji="1" lang="ko-KR" altLang="en-US" sz="1800" b="1" dirty="0" smtClean="0">
                <a:solidFill>
                  <a:schemeClr val="bg1"/>
                </a:solidFill>
              </a:rPr>
              <a:t>조</a:t>
            </a:r>
            <a:endParaRPr kumimoji="1" lang="en-US" altLang="ko-KR" sz="1800" b="1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kumimoji="1" lang="ko-KR" altLang="en-US" sz="1800" b="1" dirty="0" smtClean="0">
                <a:solidFill>
                  <a:schemeClr val="bg1"/>
                </a:solidFill>
              </a:rPr>
              <a:t>가치투</a:t>
            </a:r>
            <a:endParaRPr kumimoji="1" lang="en-US" altLang="ko-KR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18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3574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chemeClr val="bg1"/>
                </a:solidFill>
              </a:rPr>
              <a:t>목차 및 주차별 작성 일정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0F2B6CC-23FC-4436-9864-529D3FFCBC34}"/>
              </a:ext>
            </a:extLst>
          </p:cNvPr>
          <p:cNvSpPr txBox="1"/>
          <p:nvPr/>
        </p:nvSpPr>
        <p:spPr>
          <a:xfrm>
            <a:off x="8611943" y="3200562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1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지역 개요 및 입지분석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98D4E6CD-F953-402B-A717-F8A844BCEA06}"/>
              </a:ext>
            </a:extLst>
          </p:cNvPr>
          <p:cNvSpPr txBox="1"/>
          <p:nvPr/>
        </p:nvSpPr>
        <p:spPr>
          <a:xfrm>
            <a:off x="9576208" y="3790221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2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시세 분석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038AED8E-E9A9-454B-A1AB-A5A9E8680851}"/>
              </a:ext>
            </a:extLst>
          </p:cNvPr>
          <p:cNvSpPr txBox="1"/>
          <p:nvPr/>
        </p:nvSpPr>
        <p:spPr>
          <a:xfrm>
            <a:off x="9576207" y="4399262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3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단지 분석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="" xmlns:a16="http://schemas.microsoft.com/office/drawing/2014/main" id="{4CF9EBA1-2008-40F6-85E5-D84E08FEF6D7}"/>
              </a:ext>
            </a:extLst>
          </p:cNvPr>
          <p:cNvCxnSpPr>
            <a:cxnSpLocks/>
          </p:cNvCxnSpPr>
          <p:nvPr/>
        </p:nvCxnSpPr>
        <p:spPr>
          <a:xfrm>
            <a:off x="2051851" y="3539115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="" xmlns:a16="http://schemas.microsoft.com/office/drawing/2014/main" id="{95006623-3B07-AC1E-2B78-A54658EB6E39}"/>
              </a:ext>
            </a:extLst>
          </p:cNvPr>
          <p:cNvCxnSpPr>
            <a:cxnSpLocks/>
          </p:cNvCxnSpPr>
          <p:nvPr/>
        </p:nvCxnSpPr>
        <p:spPr>
          <a:xfrm>
            <a:off x="2051851" y="4104853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="" xmlns:a16="http://schemas.microsoft.com/office/drawing/2014/main" id="{DC6F8FC8-3186-0C9C-A129-C2FEDF571AF5}"/>
              </a:ext>
            </a:extLst>
          </p:cNvPr>
          <p:cNvCxnSpPr>
            <a:cxnSpLocks/>
          </p:cNvCxnSpPr>
          <p:nvPr/>
        </p:nvCxnSpPr>
        <p:spPr>
          <a:xfrm>
            <a:off x="2043601" y="4717430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="" xmlns:a16="http://schemas.microsoft.com/office/drawing/2014/main" id="{0338E640-E8E5-04F1-07DE-F535DAAF19FE}"/>
              </a:ext>
            </a:extLst>
          </p:cNvPr>
          <p:cNvCxnSpPr>
            <a:cxnSpLocks/>
          </p:cNvCxnSpPr>
          <p:nvPr/>
        </p:nvCxnSpPr>
        <p:spPr>
          <a:xfrm>
            <a:off x="2043601" y="6105103"/>
            <a:ext cx="916739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3CC5144-5278-E2E2-EBD3-D7B3C187D581}"/>
              </a:ext>
            </a:extLst>
          </p:cNvPr>
          <p:cNvSpPr txBox="1"/>
          <p:nvPr/>
        </p:nvSpPr>
        <p:spPr>
          <a:xfrm>
            <a:off x="9020359" y="5746854"/>
            <a:ext cx="457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/>
              <a:t>4</a:t>
            </a:r>
            <a:r>
              <a:rPr lang="ko-KR" altLang="en-US" sz="1600" b="1" dirty="0"/>
              <a:t>주차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임장보고서 결론 </a:t>
            </a:r>
          </a:p>
        </p:txBody>
      </p:sp>
      <p:graphicFrame>
        <p:nvGraphicFramePr>
          <p:cNvPr id="14" name="표 13">
            <a:extLst>
              <a:ext uri="{FF2B5EF4-FFF2-40B4-BE49-F238E27FC236}">
                <a16:creationId xmlns="" xmlns:a16="http://schemas.microsoft.com/office/drawing/2014/main" id="{C5370CD0-7316-475A-B3CC-807D89559F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08417"/>
              </p:ext>
            </p:extLst>
          </p:nvPr>
        </p:nvGraphicFramePr>
        <p:xfrm>
          <a:off x="2060318" y="1354221"/>
          <a:ext cx="5911850" cy="4739813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955925">
                  <a:extLst>
                    <a:ext uri="{9D8B030D-6E8A-4147-A177-3AD203B41FA5}">
                      <a16:colId xmlns="" xmlns:a16="http://schemas.microsoft.com/office/drawing/2014/main" val="4228558074"/>
                    </a:ext>
                  </a:extLst>
                </a:gridCol>
                <a:gridCol w="2955925">
                  <a:extLst>
                    <a:ext uri="{9D8B030D-6E8A-4147-A177-3AD203B41FA5}">
                      <a16:colId xmlns="" xmlns:a16="http://schemas.microsoft.com/office/drawing/2014/main" val="3028835864"/>
                    </a:ext>
                  </a:extLst>
                </a:gridCol>
              </a:tblGrid>
              <a:tr h="53508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지역개요 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지역개요</a:t>
                      </a:r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122468904"/>
                  </a:ext>
                </a:extLst>
              </a:tr>
              <a:tr h="267541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입지분석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입지 평가 기준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943291791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직장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653735732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교통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25658839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학군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853969491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환경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988448943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16737540"/>
                  </a:ext>
                </a:extLst>
              </a:tr>
              <a:tr h="26754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시세분석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구별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TOP10 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아파트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452663448"/>
                  </a:ext>
                </a:extLst>
              </a:tr>
              <a:tr h="2802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동별</a:t>
                      </a:r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시세지도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298112593"/>
                  </a:ext>
                </a:extLst>
              </a:tr>
              <a:tr h="616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단지분석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단지별 입지분석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178616911"/>
                  </a:ext>
                </a:extLst>
              </a:tr>
              <a:tr h="29039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5.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투자기준표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651663633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입지분석표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6893488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생활권별 입지분석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64860747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저평가 단지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705163252"/>
                  </a:ext>
                </a:extLst>
              </a:tr>
              <a:tr h="267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 총평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004791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490236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="" xmlns:a16="http://schemas.microsoft.com/office/drawing/2014/main" id="{3C48B64D-D8AC-1C81-F2B8-7F42EDCA9577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6036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단지 분석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1.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동탄역세권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(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도보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15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분 이내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)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4FC3DD2F-BBBE-FB7F-9794-3EE5BF313FC1}"/>
              </a:ext>
            </a:extLst>
          </p:cNvPr>
          <p:cNvSpPr/>
          <p:nvPr/>
        </p:nvSpPr>
        <p:spPr>
          <a:xfrm>
            <a:off x="7010562" y="4612802"/>
            <a:ext cx="5002144" cy="213762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smtClean="0">
                <a:solidFill>
                  <a:schemeClr val="tx1"/>
                </a:solidFill>
              </a:rPr>
              <a:t>지도상 오산동 주상복합</a:t>
            </a:r>
            <a:r>
              <a:rPr lang="en-US" altLang="ko-KR" sz="1400" dirty="0" smtClean="0">
                <a:solidFill>
                  <a:schemeClr val="tx1"/>
                </a:solidFill>
              </a:rPr>
              <a:t>3</a:t>
            </a:r>
            <a:r>
              <a:rPr lang="ko-KR" altLang="en-US" sz="1400" dirty="0" smtClean="0">
                <a:solidFill>
                  <a:schemeClr val="tx1"/>
                </a:solidFill>
              </a:rPr>
              <a:t>개와 유보라시리즈</a:t>
            </a:r>
            <a:r>
              <a:rPr lang="en-US" altLang="ko-KR" sz="1400" dirty="0" smtClean="0">
                <a:solidFill>
                  <a:schemeClr val="tx1"/>
                </a:solidFill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</a:rPr>
              <a:t>청계동 우</a:t>
            </a:r>
            <a:r>
              <a:rPr lang="en-US" altLang="ko-KR" sz="1400" dirty="0" smtClean="0">
                <a:solidFill>
                  <a:schemeClr val="tx1"/>
                </a:solidFill>
              </a:rPr>
              <a:t>.</a:t>
            </a:r>
            <a:r>
              <a:rPr lang="ko-KR" altLang="en-US" sz="1400" dirty="0" smtClean="0">
                <a:solidFill>
                  <a:schemeClr val="tx1"/>
                </a:solidFill>
              </a:rPr>
              <a:t>포</a:t>
            </a:r>
            <a:r>
              <a:rPr lang="en-US" altLang="ko-KR" sz="1400" dirty="0" smtClean="0">
                <a:solidFill>
                  <a:schemeClr val="tx1"/>
                </a:solidFill>
              </a:rPr>
              <a:t>.</a:t>
            </a:r>
            <a:r>
              <a:rPr lang="ko-KR" altLang="en-US" sz="1400" dirty="0" smtClean="0">
                <a:solidFill>
                  <a:schemeClr val="tx1"/>
                </a:solidFill>
              </a:rPr>
              <a:t>한</a:t>
            </a:r>
            <a:r>
              <a:rPr lang="en-US" altLang="ko-KR" sz="1400" dirty="0" smtClean="0">
                <a:solidFill>
                  <a:schemeClr val="tx1"/>
                </a:solidFill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</a:rPr>
              <a:t>칸타빌</a:t>
            </a:r>
            <a:r>
              <a:rPr lang="en-US" altLang="ko-KR" sz="1400" dirty="0" smtClean="0">
                <a:solidFill>
                  <a:schemeClr val="tx1"/>
                </a:solidFill>
              </a:rPr>
              <a:t>,</a:t>
            </a:r>
            <a:r>
              <a:rPr lang="ko-KR" altLang="en-US" sz="1400" dirty="0" smtClean="0">
                <a:solidFill>
                  <a:schemeClr val="tx1"/>
                </a:solidFill>
              </a:rPr>
              <a:t>리슈빌</a:t>
            </a:r>
            <a:r>
              <a:rPr lang="en-US" altLang="ko-KR" sz="1400" dirty="0" smtClean="0">
                <a:solidFill>
                  <a:schemeClr val="tx1"/>
                </a:solidFill>
              </a:rPr>
              <a:t>,</a:t>
            </a:r>
            <a:r>
              <a:rPr lang="ko-KR" altLang="en-US" sz="1400" dirty="0" smtClean="0">
                <a:solidFill>
                  <a:schemeClr val="tx1"/>
                </a:solidFill>
              </a:rPr>
              <a:t>예미지</a:t>
            </a:r>
            <a:r>
              <a:rPr lang="en-US" altLang="ko-KR" sz="1400" dirty="0" smtClean="0">
                <a:solidFill>
                  <a:schemeClr val="tx1"/>
                </a:solidFill>
              </a:rPr>
              <a:t>,</a:t>
            </a:r>
            <a:r>
              <a:rPr lang="ko-KR" altLang="en-US" sz="1400" dirty="0" smtClean="0">
                <a:solidFill>
                  <a:schemeClr val="tx1"/>
                </a:solidFill>
              </a:rPr>
              <a:t>영천 자이</a:t>
            </a:r>
            <a:r>
              <a:rPr lang="en-US" altLang="ko-KR" sz="1400" dirty="0" smtClean="0">
                <a:solidFill>
                  <a:schemeClr val="tx1"/>
                </a:solidFill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</a:rPr>
              <a:t>상록 등</a:t>
            </a:r>
            <a:r>
              <a:rPr lang="en-US" altLang="ko-KR" sz="1400" dirty="0" smtClean="0">
                <a:solidFill>
                  <a:schemeClr val="tx1"/>
                </a:solidFill>
              </a:rPr>
              <a:t> </a:t>
            </a:r>
            <a:r>
              <a:rPr lang="ko-KR" altLang="en-US" sz="1400" dirty="0" smtClean="0">
                <a:solidFill>
                  <a:schemeClr val="tx1"/>
                </a:solidFill>
              </a:rPr>
              <a:t>지역내 </a:t>
            </a:r>
            <a:r>
              <a:rPr lang="en-US" altLang="ko-KR" sz="1400" dirty="0" smtClean="0">
                <a:solidFill>
                  <a:schemeClr val="tx1"/>
                </a:solidFill>
              </a:rPr>
              <a:t>34</a:t>
            </a:r>
            <a:r>
              <a:rPr lang="ko-KR" altLang="en-US" sz="1400" dirty="0" smtClean="0">
                <a:solidFill>
                  <a:schemeClr val="tx1"/>
                </a:solidFill>
              </a:rPr>
              <a:t>평 기준으로 볼 때 동일하거나 비슷한 환경은 교통</a:t>
            </a:r>
            <a:r>
              <a:rPr lang="en-US" altLang="ko-KR" sz="1400" dirty="0" smtClean="0">
                <a:solidFill>
                  <a:schemeClr val="tx1"/>
                </a:solidFill>
              </a:rPr>
              <a:t>(</a:t>
            </a:r>
            <a:r>
              <a:rPr lang="ko-KR" altLang="en-US" sz="1400" dirty="0" smtClean="0">
                <a:solidFill>
                  <a:schemeClr val="tx1"/>
                </a:solidFill>
              </a:rPr>
              <a:t>동탄역 도보 </a:t>
            </a:r>
            <a:r>
              <a:rPr lang="en-US" altLang="ko-KR" sz="1400" dirty="0" smtClean="0">
                <a:solidFill>
                  <a:schemeClr val="tx1"/>
                </a:solidFill>
              </a:rPr>
              <a:t>15</a:t>
            </a:r>
            <a:r>
              <a:rPr lang="ko-KR" altLang="en-US" sz="1400" dirty="0" smtClean="0">
                <a:solidFill>
                  <a:schemeClr val="tx1"/>
                </a:solidFill>
              </a:rPr>
              <a:t>분 이내</a:t>
            </a:r>
            <a:r>
              <a:rPr lang="en-US" altLang="ko-KR" sz="1400" dirty="0" smtClean="0">
                <a:solidFill>
                  <a:schemeClr val="tx1"/>
                </a:solidFill>
              </a:rPr>
              <a:t>), </a:t>
            </a:r>
            <a:r>
              <a:rPr lang="ko-KR" altLang="en-US" sz="1400" dirty="0" smtClean="0">
                <a:solidFill>
                  <a:schemeClr val="tx1"/>
                </a:solidFill>
              </a:rPr>
              <a:t>중</a:t>
            </a:r>
            <a:r>
              <a:rPr lang="en-US" altLang="ko-KR" sz="1400" dirty="0" smtClean="0">
                <a:solidFill>
                  <a:schemeClr val="tx1"/>
                </a:solidFill>
              </a:rPr>
              <a:t>,</a:t>
            </a:r>
            <a:r>
              <a:rPr lang="ko-KR" altLang="en-US" sz="1400" dirty="0" smtClean="0">
                <a:solidFill>
                  <a:schemeClr val="tx1"/>
                </a:solidFill>
              </a:rPr>
              <a:t>고교 학군</a:t>
            </a:r>
            <a:r>
              <a:rPr lang="en-US" altLang="ko-KR" sz="1400" dirty="0" smtClean="0">
                <a:solidFill>
                  <a:schemeClr val="tx1"/>
                </a:solidFill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</a:rPr>
              <a:t>공원</a:t>
            </a:r>
            <a:r>
              <a:rPr lang="en-US" altLang="ko-KR" sz="1400" dirty="0" smtClean="0">
                <a:solidFill>
                  <a:schemeClr val="tx1"/>
                </a:solidFill>
              </a:rPr>
              <a:t>(</a:t>
            </a:r>
            <a:r>
              <a:rPr lang="ko-KR" altLang="en-US" sz="1400" dirty="0" smtClean="0">
                <a:solidFill>
                  <a:schemeClr val="tx1"/>
                </a:solidFill>
              </a:rPr>
              <a:t>청계중앙</a:t>
            </a:r>
            <a:r>
              <a:rPr lang="en-US" altLang="ko-KR" sz="1400" dirty="0" smtClean="0">
                <a:solidFill>
                  <a:schemeClr val="tx1"/>
                </a:solidFill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</a:rPr>
              <a:t>여울</a:t>
            </a:r>
            <a:r>
              <a:rPr lang="en-US" altLang="ko-KR" sz="1400" dirty="0" smtClean="0">
                <a:solidFill>
                  <a:schemeClr val="tx1"/>
                </a:solidFill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</a:rPr>
              <a:t>치동천공원</a:t>
            </a:r>
            <a:r>
              <a:rPr lang="en-US" altLang="ko-KR" sz="1400" dirty="0" smtClean="0">
                <a:solidFill>
                  <a:schemeClr val="tx1"/>
                </a:solidFill>
              </a:rPr>
              <a:t>), </a:t>
            </a:r>
            <a:r>
              <a:rPr lang="ko-KR" altLang="en-US" sz="1400" dirty="0" smtClean="0">
                <a:solidFill>
                  <a:schemeClr val="tx1"/>
                </a:solidFill>
              </a:rPr>
              <a:t>연식</a:t>
            </a:r>
            <a:r>
              <a:rPr lang="en-US" altLang="ko-KR" sz="1400" dirty="0" smtClean="0">
                <a:solidFill>
                  <a:schemeClr val="tx1"/>
                </a:solidFill>
              </a:rPr>
              <a:t> </a:t>
            </a:r>
            <a:r>
              <a:rPr lang="ko-KR" altLang="en-US" sz="1400" dirty="0" smtClean="0">
                <a:solidFill>
                  <a:schemeClr val="tx1"/>
                </a:solidFill>
              </a:rPr>
              <a:t>등이며  동탄 </a:t>
            </a:r>
            <a:r>
              <a:rPr lang="en-US" altLang="ko-KR" sz="1400" dirty="0" smtClean="0">
                <a:solidFill>
                  <a:schemeClr val="tx1"/>
                </a:solidFill>
              </a:rPr>
              <a:t>1,2</a:t>
            </a:r>
            <a:r>
              <a:rPr lang="ko-KR" altLang="en-US" sz="1400" dirty="0" smtClean="0">
                <a:solidFill>
                  <a:schemeClr val="tx1"/>
                </a:solidFill>
              </a:rPr>
              <a:t>기 신도시 통틀어 동일 평형대비 가장 시세가 높은 것으로 나타났다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r>
              <a:rPr lang="ko-KR" altLang="en-US" sz="1400" dirty="0" smtClean="0">
                <a:solidFill>
                  <a:schemeClr val="tx1"/>
                </a:solidFill>
              </a:rPr>
              <a:t>그 중에서 롯데캐슬이 가장 높은 호가를 나타냈으나 초등학교가 떨어져있고 단지내 조경이나 뷰가 좁은 단점이 있어서 실거주 측면에선 동탄역세권이면서도 학군</a:t>
            </a:r>
            <a:r>
              <a:rPr lang="en-US" altLang="ko-KR" sz="1400" dirty="0" smtClean="0">
                <a:solidFill>
                  <a:schemeClr val="tx1"/>
                </a:solidFill>
              </a:rPr>
              <a:t>(</a:t>
            </a:r>
            <a:r>
              <a:rPr lang="ko-KR" altLang="en-US" sz="1400" dirty="0" smtClean="0">
                <a:solidFill>
                  <a:schemeClr val="tx1"/>
                </a:solidFill>
              </a:rPr>
              <a:t>청계초</a:t>
            </a:r>
            <a:r>
              <a:rPr lang="en-US" altLang="ko-KR" sz="1400" dirty="0" smtClean="0">
                <a:solidFill>
                  <a:schemeClr val="tx1"/>
                </a:solidFill>
              </a:rPr>
              <a:t>-</a:t>
            </a:r>
            <a:r>
              <a:rPr lang="ko-KR" altLang="en-US" sz="1400" dirty="0" smtClean="0">
                <a:solidFill>
                  <a:schemeClr val="tx1"/>
                </a:solidFill>
              </a:rPr>
              <a:t>맘파워강함</a:t>
            </a:r>
            <a:r>
              <a:rPr lang="en-US" altLang="ko-KR" sz="1400" dirty="0" smtClean="0">
                <a:solidFill>
                  <a:schemeClr val="tx1"/>
                </a:solidFill>
              </a:rPr>
              <a:t>),</a:t>
            </a:r>
            <a:r>
              <a:rPr lang="ko-KR" altLang="en-US" sz="1400" dirty="0" smtClean="0">
                <a:solidFill>
                  <a:schemeClr val="tx1"/>
                </a:solidFill>
              </a:rPr>
              <a:t>공원</a:t>
            </a:r>
            <a:r>
              <a:rPr lang="en-US" altLang="ko-KR" sz="1400" dirty="0" smtClean="0">
                <a:solidFill>
                  <a:schemeClr val="tx1"/>
                </a:solidFill>
              </a:rPr>
              <a:t>,</a:t>
            </a:r>
            <a:r>
              <a:rPr lang="ko-KR" altLang="en-US" sz="1400" dirty="0" smtClean="0">
                <a:solidFill>
                  <a:schemeClr val="tx1"/>
                </a:solidFill>
              </a:rPr>
              <a:t>백화점</a:t>
            </a:r>
            <a:r>
              <a:rPr lang="en-US" altLang="ko-KR" sz="1400" dirty="0" smtClean="0">
                <a:solidFill>
                  <a:schemeClr val="tx1"/>
                </a:solidFill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</a:rPr>
              <a:t>상권</a:t>
            </a:r>
            <a:r>
              <a:rPr lang="en-US" altLang="ko-KR" sz="1400" dirty="0" smtClean="0">
                <a:solidFill>
                  <a:schemeClr val="tx1"/>
                </a:solidFill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</a:rPr>
              <a:t>관리 등 다 갖춘 우포한의 입지가 탁월하다</a:t>
            </a:r>
            <a:r>
              <a:rPr lang="en-US" altLang="ko-KR" sz="1400" dirty="0" smtClean="0">
                <a:solidFill>
                  <a:schemeClr val="tx1"/>
                </a:solidFill>
              </a:rPr>
              <a:t>. 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3720" y="934218"/>
            <a:ext cx="5061055" cy="3664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타원 25"/>
          <p:cNvSpPr/>
          <p:nvPr/>
        </p:nvSpPr>
        <p:spPr>
          <a:xfrm>
            <a:off x="8633012" y="2814917"/>
            <a:ext cx="475129" cy="6275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2010" y="912907"/>
            <a:ext cx="2382931" cy="3177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2010" y="3799542"/>
            <a:ext cx="2373966" cy="2926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46627" y="932330"/>
            <a:ext cx="4242546" cy="581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타원 28"/>
          <p:cNvSpPr/>
          <p:nvPr/>
        </p:nvSpPr>
        <p:spPr>
          <a:xfrm>
            <a:off x="3612777" y="3881719"/>
            <a:ext cx="2017058" cy="16136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4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롯데백화점출입구가 포스코더샵쪽문으로 연결됨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88260" y="3388659"/>
            <a:ext cx="2357718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동탄역세권 아파트들은 초등학생 자녀들을 둔 가정이 많아서 단지 내 오토바이나 자전거 속도를 내지 못하게 출입제한시설을 두는 등 어린 자녀들의 안전에 대한 섬세한 관리가 이루어지고 있다</a:t>
            </a:r>
            <a:r>
              <a:rPr lang="en-US" altLang="ko-KR" sz="1200" b="1" dirty="0" smtClean="0"/>
              <a:t>. </a:t>
            </a:r>
            <a:r>
              <a:rPr lang="ko-KR" altLang="en-US" sz="1200" b="1" dirty="0" smtClean="0"/>
              <a:t>맘까페나 부녀회 입김이 셀수록 안전관리가 잘 되고 있다</a:t>
            </a:r>
            <a:r>
              <a:rPr lang="en-US" altLang="ko-KR" sz="1200" b="1" dirty="0" smtClean="0"/>
              <a:t>.</a:t>
            </a:r>
            <a:endParaRPr lang="ko-KR" altLang="en-US" sz="1200" b="1" dirty="0"/>
          </a:p>
        </p:txBody>
      </p:sp>
    </p:spTree>
    <p:extLst>
      <p:ext uri="{BB962C8B-B14F-4D97-AF65-F5344CB8AC3E}">
        <p14:creationId xmlns="" xmlns:p14="http://schemas.microsoft.com/office/powerpoint/2010/main" val="931646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2000"/>
            <a:ext cx="4912661" cy="368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>
            <a:extLst>
              <a:ext uri="{FF2B5EF4-FFF2-40B4-BE49-F238E27FC236}">
                <a16:creationId xmlns="" xmlns:a16="http://schemas.microsoft.com/office/drawing/2014/main" id="{3C48B64D-D8AC-1C81-F2B8-7F42EDCA9577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6036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단지 분석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2.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동탄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2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기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 -11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자 상권 및 목동 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73420" y="786794"/>
            <a:ext cx="5075145" cy="6071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681781"/>
            <a:ext cx="4921624" cy="3176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4FC3DD2F-BBBE-FB7F-9794-3EE5BF313FC1}"/>
              </a:ext>
            </a:extLst>
          </p:cNvPr>
          <p:cNvSpPr/>
          <p:nvPr/>
        </p:nvSpPr>
        <p:spPr>
          <a:xfrm>
            <a:off x="4921786" y="788894"/>
            <a:ext cx="2052756" cy="606910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 동탄</a:t>
            </a:r>
            <a:r>
              <a:rPr lang="en-US" altLang="ko-KR" sz="1200" dirty="0" smtClean="0">
                <a:solidFill>
                  <a:schemeClr val="tx1"/>
                </a:solidFill>
              </a:rPr>
              <a:t>2 11</a:t>
            </a:r>
            <a:r>
              <a:rPr lang="ko-KR" altLang="en-US" sz="1200" dirty="0" smtClean="0">
                <a:solidFill>
                  <a:schemeClr val="tx1"/>
                </a:solidFill>
              </a:rPr>
              <a:t>자 상권을 끼고 있는 아파트들은 이지더원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유보라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호반써밋</a:t>
            </a:r>
            <a:r>
              <a:rPr lang="en-US" altLang="ko-KR" sz="1200" dirty="0" smtClean="0">
                <a:solidFill>
                  <a:schemeClr val="tx1"/>
                </a:solidFill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</a:rPr>
              <a:t>푸르지오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인스빌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포레너스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스위첸 등이며 동탄역은 도보 최소 </a:t>
            </a:r>
            <a:r>
              <a:rPr lang="en-US" altLang="ko-KR" sz="1200" dirty="0" smtClean="0">
                <a:solidFill>
                  <a:schemeClr val="tx1"/>
                </a:solidFill>
              </a:rPr>
              <a:t>20</a:t>
            </a:r>
            <a:r>
              <a:rPr lang="ko-KR" altLang="en-US" sz="1200" dirty="0" smtClean="0">
                <a:solidFill>
                  <a:schemeClr val="tx1"/>
                </a:solidFill>
              </a:rPr>
              <a:t>분 이상 걸어야 하는반면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고등학교가 </a:t>
            </a:r>
            <a:r>
              <a:rPr lang="en-US" altLang="ko-KR" sz="1200" dirty="0" smtClean="0">
                <a:solidFill>
                  <a:schemeClr val="tx1"/>
                </a:solidFill>
              </a:rPr>
              <a:t>2</a:t>
            </a:r>
            <a:r>
              <a:rPr lang="ko-KR" altLang="en-US" sz="1200" dirty="0" smtClean="0">
                <a:solidFill>
                  <a:schemeClr val="tx1"/>
                </a:solidFill>
              </a:rPr>
              <a:t>곳이 되며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동탄중앙고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한백고</a:t>
            </a:r>
            <a:r>
              <a:rPr lang="en-US" altLang="ko-KR" sz="1200" dirty="0" smtClean="0">
                <a:solidFill>
                  <a:schemeClr val="tx1"/>
                </a:solidFill>
              </a:rPr>
              <a:t>) 2</a:t>
            </a:r>
            <a:r>
              <a:rPr lang="ko-KR" altLang="en-US" sz="1200" dirty="0" smtClean="0">
                <a:solidFill>
                  <a:schemeClr val="tx1"/>
                </a:solidFill>
              </a:rPr>
              <a:t>기신도시 내에선 입시학원가가 그나마 잘 형성되어 있다</a:t>
            </a:r>
            <a:r>
              <a:rPr lang="en-US" altLang="ko-KR" sz="1200" dirty="0" smtClean="0">
                <a:solidFill>
                  <a:schemeClr val="tx1"/>
                </a:solidFill>
              </a:rPr>
              <a:t>. (</a:t>
            </a:r>
            <a:r>
              <a:rPr lang="ko-KR" altLang="en-US" sz="1200" dirty="0" smtClean="0">
                <a:solidFill>
                  <a:schemeClr val="tx1"/>
                </a:solidFill>
              </a:rPr>
              <a:t>다른 곳은 상권자체가 작으며 유초등 중심 보습학원 뿐임</a:t>
            </a:r>
            <a:r>
              <a:rPr lang="en-US" altLang="ko-KR" sz="1200" dirty="0" smtClean="0">
                <a:solidFill>
                  <a:schemeClr val="tx1"/>
                </a:solidFill>
              </a:rPr>
              <a:t>.) 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endParaRPr lang="en-US" altLang="ko-KR" sz="1200" dirty="0" smtClean="0">
              <a:solidFill>
                <a:schemeClr val="tx1"/>
              </a:solidFill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</a:rPr>
              <a:t> 34</a:t>
            </a:r>
            <a:r>
              <a:rPr lang="ko-KR" altLang="en-US" sz="1200" dirty="0" smtClean="0">
                <a:solidFill>
                  <a:schemeClr val="tx1"/>
                </a:solidFill>
              </a:rPr>
              <a:t>평 동일평형 대비 </a:t>
            </a:r>
            <a:r>
              <a:rPr lang="en-US" altLang="ko-KR" sz="1200" dirty="0" smtClean="0">
                <a:solidFill>
                  <a:schemeClr val="tx1"/>
                </a:solidFill>
              </a:rPr>
              <a:t>11</a:t>
            </a:r>
            <a:r>
              <a:rPr lang="ko-KR" altLang="en-US" sz="1200" dirty="0" smtClean="0">
                <a:solidFill>
                  <a:schemeClr val="tx1"/>
                </a:solidFill>
              </a:rPr>
              <a:t>상권 도로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동탄순환대로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r>
              <a:rPr lang="ko-KR" altLang="en-US" sz="1200" dirty="0" smtClean="0">
                <a:solidFill>
                  <a:schemeClr val="tx1"/>
                </a:solidFill>
              </a:rPr>
              <a:t>를 중심으로 안 쪽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동탄고 쪽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r>
              <a:rPr lang="ko-KR" altLang="en-US" sz="1200" dirty="0" smtClean="0">
                <a:solidFill>
                  <a:schemeClr val="tx1"/>
                </a:solidFill>
              </a:rPr>
              <a:t> 아파트들</a:t>
            </a:r>
            <a:r>
              <a:rPr lang="en-US" altLang="ko-KR" sz="1200" dirty="0" smtClean="0">
                <a:solidFill>
                  <a:schemeClr val="tx1"/>
                </a:solidFill>
              </a:rPr>
              <a:t>(8~9</a:t>
            </a:r>
            <a:r>
              <a:rPr lang="ko-KR" altLang="en-US" sz="1200" dirty="0" smtClean="0">
                <a:solidFill>
                  <a:schemeClr val="tx1"/>
                </a:solidFill>
              </a:rPr>
              <a:t>억대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r>
              <a:rPr lang="ko-KR" altLang="en-US" sz="1200" dirty="0" smtClean="0">
                <a:solidFill>
                  <a:schemeClr val="tx1"/>
                </a:solidFill>
              </a:rPr>
              <a:t>과 대로 위쪽 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한백고쪽 언덕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r>
              <a:rPr lang="ko-KR" altLang="en-US" sz="1200" dirty="0" smtClean="0">
                <a:solidFill>
                  <a:schemeClr val="tx1"/>
                </a:solidFill>
              </a:rPr>
              <a:t>아파트들</a:t>
            </a:r>
            <a:r>
              <a:rPr lang="en-US" altLang="ko-KR" sz="1200" dirty="0" smtClean="0">
                <a:solidFill>
                  <a:schemeClr val="tx1"/>
                </a:solidFill>
              </a:rPr>
              <a:t>(6.5~7.5</a:t>
            </a:r>
            <a:r>
              <a:rPr lang="ko-KR" altLang="en-US" sz="1200" dirty="0" smtClean="0">
                <a:solidFill>
                  <a:schemeClr val="tx1"/>
                </a:solidFill>
              </a:rPr>
              <a:t>억대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r>
              <a:rPr lang="ko-KR" altLang="en-US" sz="1200" dirty="0" smtClean="0">
                <a:solidFill>
                  <a:schemeClr val="tx1"/>
                </a:solidFill>
              </a:rPr>
              <a:t>은 평균시세 </a:t>
            </a:r>
            <a:r>
              <a:rPr lang="en-US" altLang="ko-KR" sz="1200" dirty="0" smtClean="0">
                <a:solidFill>
                  <a:schemeClr val="tx1"/>
                </a:solidFill>
              </a:rPr>
              <a:t>1-2</a:t>
            </a:r>
            <a:r>
              <a:rPr lang="ko-KR" altLang="en-US" sz="1200" dirty="0" smtClean="0">
                <a:solidFill>
                  <a:schemeClr val="tx1"/>
                </a:solidFill>
              </a:rPr>
              <a:t>억대 차이를 보인다</a:t>
            </a:r>
            <a:r>
              <a:rPr lang="en-US" altLang="ko-KR" sz="1200" dirty="0" smtClean="0">
                <a:solidFill>
                  <a:schemeClr val="tx1"/>
                </a:solidFill>
              </a:rPr>
              <a:t>.</a:t>
            </a:r>
          </a:p>
          <a:p>
            <a:endParaRPr lang="en-US" altLang="ko-KR" sz="1200" dirty="0" smtClean="0">
              <a:solidFill>
                <a:schemeClr val="tx1"/>
              </a:solidFill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목동 일대는 동탄역에서도 멀리 떨어져있을뿐 아니라 학원가라고 할만한 상권은 아니지만 동일 평형 시세대비 가격이 저렴하고 나름 초</a:t>
            </a:r>
            <a:r>
              <a:rPr lang="en-US" altLang="ko-KR" sz="1200" dirty="0" smtClean="0">
                <a:solidFill>
                  <a:schemeClr val="tx1"/>
                </a:solidFill>
              </a:rPr>
              <a:t>.</a:t>
            </a:r>
            <a:r>
              <a:rPr lang="ko-KR" altLang="en-US" sz="1200" dirty="0" smtClean="0">
                <a:solidFill>
                  <a:schemeClr val="tx1"/>
                </a:solidFill>
              </a:rPr>
              <a:t>중</a:t>
            </a:r>
            <a:r>
              <a:rPr lang="en-US" altLang="ko-KR" sz="1200" dirty="0" smtClean="0">
                <a:solidFill>
                  <a:schemeClr val="tx1"/>
                </a:solidFill>
              </a:rPr>
              <a:t>.</a:t>
            </a:r>
            <a:r>
              <a:rPr lang="ko-KR" altLang="en-US" sz="1200" dirty="0" smtClean="0">
                <a:solidFill>
                  <a:schemeClr val="tx1"/>
                </a:solidFill>
              </a:rPr>
              <a:t>고 학원과 편의시설이 골고루갖춰진 상권이 형성돼 있고 동탄</a:t>
            </a:r>
            <a:r>
              <a:rPr lang="en-US" altLang="ko-KR" sz="1200" dirty="0" smtClean="0">
                <a:solidFill>
                  <a:schemeClr val="tx1"/>
                </a:solidFill>
              </a:rPr>
              <a:t>2</a:t>
            </a:r>
            <a:r>
              <a:rPr lang="ko-KR" altLang="en-US" sz="1200" dirty="0" smtClean="0">
                <a:solidFill>
                  <a:schemeClr val="tx1"/>
                </a:solidFill>
              </a:rPr>
              <a:t>내서 가격이 저렴해 저학년 자녀를 둔 세대 수요가 있을것으로 예상된다</a:t>
            </a:r>
            <a:r>
              <a:rPr lang="en-US" altLang="ko-KR" sz="1200" dirty="0" smtClean="0">
                <a:solidFill>
                  <a:schemeClr val="tx1"/>
                </a:solidFill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endParaRPr lang="en-US" altLang="ko-KR" sz="12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31646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="" xmlns:a16="http://schemas.microsoft.com/office/drawing/2014/main" id="{3C48B64D-D8AC-1C81-F2B8-7F42EDCA9577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6036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단지 분석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3.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호수생활권  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4FC3DD2F-BBBE-FB7F-9794-3EE5BF313FC1}"/>
              </a:ext>
            </a:extLst>
          </p:cNvPr>
          <p:cNvSpPr/>
          <p:nvPr/>
        </p:nvSpPr>
        <p:spPr>
          <a:xfrm>
            <a:off x="7045062" y="4491047"/>
            <a:ext cx="5002144" cy="236695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동탄 </a:t>
            </a:r>
            <a:r>
              <a:rPr lang="en-US" altLang="ko-KR" sz="1200" dirty="0" smtClean="0">
                <a:solidFill>
                  <a:schemeClr val="tx1"/>
                </a:solidFill>
              </a:rPr>
              <a:t>2</a:t>
            </a:r>
            <a:r>
              <a:rPr lang="ko-KR" altLang="en-US" sz="1200" dirty="0" smtClean="0">
                <a:solidFill>
                  <a:schemeClr val="tx1"/>
                </a:solidFill>
              </a:rPr>
              <a:t>기 신도시 호수생활권에 있는 아파트들은 호수공원 상권을 중심으로 형성돼 있으며 부영 동네라고 생각할 만큼 부영 아파트들이 즐비하게 늘어서 있다</a:t>
            </a:r>
            <a:r>
              <a:rPr lang="en-US" altLang="ko-KR" sz="1200" dirty="0" smtClean="0">
                <a:solidFill>
                  <a:schemeClr val="tx1"/>
                </a:solidFill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</a:rPr>
              <a:t>그 중에서도 부영아파트 </a:t>
            </a:r>
            <a:r>
              <a:rPr lang="en-US" altLang="ko-KR" sz="1200" dirty="0" smtClean="0">
                <a:solidFill>
                  <a:schemeClr val="tx1"/>
                </a:solidFill>
              </a:rPr>
              <a:t>3</a:t>
            </a:r>
            <a:r>
              <a:rPr lang="ko-KR" altLang="en-US" sz="1200" dirty="0" smtClean="0">
                <a:solidFill>
                  <a:schemeClr val="tx1"/>
                </a:solidFill>
              </a:rPr>
              <a:t>단지와 </a:t>
            </a:r>
            <a:r>
              <a:rPr lang="en-US" altLang="ko-KR" sz="1200" dirty="0" smtClean="0">
                <a:solidFill>
                  <a:schemeClr val="tx1"/>
                </a:solidFill>
              </a:rPr>
              <a:t>4</a:t>
            </a:r>
            <a:r>
              <a:rPr lang="ko-KR" altLang="en-US" sz="1200" dirty="0" smtClean="0">
                <a:solidFill>
                  <a:schemeClr val="tx1"/>
                </a:solidFill>
              </a:rPr>
              <a:t>단지는 학교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학원가도 가깝고 주요 상권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편의시설도 가까워 최고 높은 수요와 시세를 자랑하고 있다</a:t>
            </a:r>
            <a:r>
              <a:rPr lang="en-US" altLang="ko-KR" sz="1200" dirty="0" smtClean="0">
                <a:solidFill>
                  <a:schemeClr val="tx1"/>
                </a:solidFill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</a:rPr>
              <a:t>특별히 부영</a:t>
            </a:r>
            <a:r>
              <a:rPr lang="en-US" altLang="ko-KR" sz="1200" dirty="0" smtClean="0">
                <a:solidFill>
                  <a:schemeClr val="tx1"/>
                </a:solidFill>
              </a:rPr>
              <a:t>4</a:t>
            </a:r>
            <a:r>
              <a:rPr lang="ko-KR" altLang="en-US" sz="1200" dirty="0" smtClean="0">
                <a:solidFill>
                  <a:schemeClr val="tx1"/>
                </a:solidFill>
              </a:rPr>
              <a:t>단지는 단지내 동간 거리와 조경이 </a:t>
            </a:r>
            <a:r>
              <a:rPr lang="en-US" altLang="ko-KR" sz="1200" dirty="0" smtClean="0">
                <a:solidFill>
                  <a:schemeClr val="tx1"/>
                </a:solidFill>
              </a:rPr>
              <a:t>5,6 </a:t>
            </a:r>
            <a:r>
              <a:rPr lang="ko-KR" altLang="en-US" sz="1200" dirty="0" smtClean="0">
                <a:solidFill>
                  <a:schemeClr val="tx1"/>
                </a:solidFill>
              </a:rPr>
              <a:t>단지에 비해 협소하고 답답한 느낌이 있으나 후문이 상가와 직통하므로 편리성이 뛰어난 장점이 있다</a:t>
            </a:r>
            <a:r>
              <a:rPr lang="en-US" altLang="ko-KR" sz="1200" dirty="0" smtClean="0">
                <a:solidFill>
                  <a:schemeClr val="tx1"/>
                </a:solidFill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</a:rPr>
              <a:t>호수공원 순환대로 길건너편 아파트들은 대로를 경계로 시세가 바로 </a:t>
            </a:r>
            <a:r>
              <a:rPr lang="en-US" altLang="ko-KR" sz="1200" dirty="0" smtClean="0">
                <a:solidFill>
                  <a:schemeClr val="tx1"/>
                </a:solidFill>
              </a:rPr>
              <a:t>1-2</a:t>
            </a:r>
            <a:r>
              <a:rPr lang="ko-KR" altLang="en-US" sz="1200" dirty="0" smtClean="0">
                <a:solidFill>
                  <a:schemeClr val="tx1"/>
                </a:solidFill>
              </a:rPr>
              <a:t>억 이상 차이가 나는데 그 중 길건너편에 바로 위치한 자연앤 푸르지오는 최신축이면서 호수상권을 바로 누릴수 있으므로 가격대가 부영</a:t>
            </a:r>
            <a:r>
              <a:rPr lang="en-US" altLang="ko-KR" sz="1200" dirty="0" smtClean="0">
                <a:solidFill>
                  <a:schemeClr val="tx1"/>
                </a:solidFill>
              </a:rPr>
              <a:t>4</a:t>
            </a:r>
            <a:r>
              <a:rPr lang="ko-KR" altLang="en-US" sz="1200" dirty="0" smtClean="0">
                <a:solidFill>
                  <a:schemeClr val="tx1"/>
                </a:solidFill>
              </a:rPr>
              <a:t>단지와 거의 동일하다</a:t>
            </a:r>
            <a:r>
              <a:rPr lang="en-US" altLang="ko-KR" sz="1200" dirty="0" smtClean="0">
                <a:solidFill>
                  <a:schemeClr val="tx1"/>
                </a:solidFill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</a:rPr>
              <a:t>호수공원 상권은 극장이나 유흥가는 물론 학원가도 골고루 갖춰져 있고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호수공원은 밤야경도 멋져서 가족단위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또는 휴양 등 다양한 연령층이 모두 즐길수 있다</a:t>
            </a:r>
            <a:r>
              <a:rPr lang="en-US" altLang="ko-KR" sz="1200" dirty="0" smtClean="0">
                <a:solidFill>
                  <a:schemeClr val="tx1"/>
                </a:solidFill>
              </a:rPr>
              <a:t>.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805" y="902584"/>
            <a:ext cx="6894419" cy="5703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타원 12"/>
          <p:cNvSpPr/>
          <p:nvPr/>
        </p:nvSpPr>
        <p:spPr>
          <a:xfrm>
            <a:off x="2716306" y="2303929"/>
            <a:ext cx="663388" cy="192741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호수공원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중심상권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38152" y="775855"/>
            <a:ext cx="3253848" cy="2440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3994" y="729672"/>
            <a:ext cx="2466110" cy="3288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77791" y="2519406"/>
            <a:ext cx="2574636" cy="1930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31646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97314"/>
            <a:ext cx="5136776" cy="3852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52D32DC6-91F9-D8A8-25A6-82BE66FD76B6}"/>
              </a:ext>
            </a:extLst>
          </p:cNvPr>
          <p:cNvSpPr/>
          <p:nvPr/>
        </p:nvSpPr>
        <p:spPr>
          <a:xfrm>
            <a:off x="0" y="0"/>
            <a:ext cx="12192000" cy="776574"/>
          </a:xfrm>
          <a:prstGeom prst="rect">
            <a:avLst/>
          </a:prstGeom>
          <a:solidFill>
            <a:srgbClr val="249E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35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94411" y="317372"/>
            <a:ext cx="6412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단지 분석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4. 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동탄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1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신도시 시범단지와 병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.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아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.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캐 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276163"/>
            <a:ext cx="3442449" cy="258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9741" y="803920"/>
            <a:ext cx="5414681" cy="406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96633" y="4166841"/>
            <a:ext cx="3756211" cy="2691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7763436" y="3173504"/>
            <a:ext cx="4276163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병점역 맞은 편에 위치한 최신축 병점역 아이파크캐슬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2600</a:t>
            </a:r>
            <a:r>
              <a:rPr lang="ko-KR" altLang="en-US" sz="1200" dirty="0" smtClean="0"/>
              <a:t>세대이상의 대단지만큼 황랑한 공간에 우뚝 솟아있다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최근 </a:t>
            </a:r>
            <a:r>
              <a:rPr lang="en-US" altLang="ko-KR" sz="1200" dirty="0" smtClean="0"/>
              <a:t>GTX-C</a:t>
            </a:r>
            <a:r>
              <a:rPr lang="ko-KR" altLang="en-US" sz="1200" dirty="0" smtClean="0"/>
              <a:t>연장 이슈가 있어 가격대가 </a:t>
            </a:r>
            <a:r>
              <a:rPr lang="en-US" altLang="ko-KR" sz="1200" dirty="0" smtClean="0"/>
              <a:t>8</a:t>
            </a:r>
            <a:r>
              <a:rPr lang="ko-KR" altLang="en-US" sz="1200" dirty="0" smtClean="0"/>
              <a:t>억까지 솟았다 주춤하고 있는데 화성시에서 연장을 위한 각종 노력들이 진행중이어 귀추가 주목되고 있다</a:t>
            </a:r>
            <a:r>
              <a:rPr lang="en-US" altLang="ko-KR" sz="1200" dirty="0" smtClean="0"/>
              <a:t>. </a:t>
            </a:r>
            <a:endParaRPr lang="ko-KR" alt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10443882" y="4975412"/>
            <a:ext cx="15060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병점역 복합타운개발호재와 </a:t>
            </a:r>
            <a:r>
              <a:rPr lang="en-US" altLang="ko-KR" sz="1200" dirty="0" smtClean="0"/>
              <a:t>GTX-C</a:t>
            </a:r>
            <a:r>
              <a:rPr lang="ko-KR" altLang="en-US" sz="1200" dirty="0" smtClean="0"/>
              <a:t>연장이슈로 지역주민들의 부동산 상승 기대심리가 커지고 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사진은 병점역 옆 건설중인 오피스텔 건물들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0" y="3668195"/>
            <a:ext cx="4184073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동탄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 시범마을 중심엔 센트럴공원이 있어 휴식과 놀이를 즐길 수 있으며 각종 행사들로 항상 인파가 붐빈다</a:t>
            </a:r>
            <a:r>
              <a:rPr lang="en-US" altLang="ko-KR" sz="1200" dirty="0" smtClean="0"/>
              <a:t>. 10</a:t>
            </a:r>
            <a:r>
              <a:rPr lang="ko-KR" altLang="en-US" sz="1200" dirty="0" smtClean="0"/>
              <a:t>월중 학생동아리 축제가 열리고 있는 중앙공원 모습과 그 뒤로 메타폴리스아파트와 시범단지들이 병풍처럼 둘려져있는 모습</a:t>
            </a:r>
            <a:endParaRPr lang="ko-KR" altLang="en-US" sz="1200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78374" y="4612392"/>
            <a:ext cx="3173438" cy="224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89406" y="779929"/>
            <a:ext cx="2788548" cy="3881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3451411" y="4509246"/>
            <a:ext cx="4231342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동탄</a:t>
            </a:r>
            <a:r>
              <a:rPr lang="en-US" altLang="ko-KR" sz="1100" dirty="0" smtClean="0"/>
              <a:t>1</a:t>
            </a:r>
            <a:r>
              <a:rPr lang="ko-KR" altLang="en-US" sz="1100" dirty="0" smtClean="0"/>
              <a:t>신도시에서는 중앙공원을 사이로 시범 다은마을이 중심이 되며 유보라메르디앙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포스코더샵</a:t>
            </a:r>
            <a:r>
              <a:rPr lang="en-US" altLang="ko-KR" sz="1100" dirty="0" smtClean="0"/>
              <a:t>,</a:t>
            </a:r>
            <a:r>
              <a:rPr lang="ko-KR" altLang="en-US" sz="1100" dirty="0" smtClean="0"/>
              <a:t>래미안</a:t>
            </a:r>
            <a:r>
              <a:rPr lang="en-US" altLang="ko-KR" sz="1100" dirty="0" smtClean="0"/>
              <a:t>,</a:t>
            </a:r>
            <a:r>
              <a:rPr lang="ko-KR" altLang="en-US" sz="1100" dirty="0" smtClean="0"/>
              <a:t>롯데캐슬에 해당된다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시세는 </a:t>
            </a:r>
            <a:r>
              <a:rPr lang="en-US" altLang="ko-KR" sz="1100" dirty="0" smtClean="0"/>
              <a:t>34</a:t>
            </a:r>
            <a:r>
              <a:rPr lang="ko-KR" altLang="en-US" sz="1100" dirty="0" smtClean="0"/>
              <a:t>평 기준 </a:t>
            </a:r>
            <a:r>
              <a:rPr lang="en-US" altLang="ko-KR" sz="1100" dirty="0" smtClean="0"/>
              <a:t>7-8</a:t>
            </a:r>
            <a:r>
              <a:rPr lang="ko-KR" altLang="en-US" sz="1100" dirty="0" smtClean="0"/>
              <a:t>억대를 형성한다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준신축에 해당되나 공원과 학군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상권을 두루 갖춘 쾌적한 실거주환경으로 선호도가 높다</a:t>
            </a:r>
            <a:r>
              <a:rPr lang="en-US" altLang="ko-KR" sz="1100" dirty="0" smtClean="0"/>
              <a:t>.</a:t>
            </a:r>
            <a:endParaRPr lang="ko-KR" altLang="en-US" sz="1100" dirty="0"/>
          </a:p>
        </p:txBody>
      </p:sp>
    </p:spTree>
    <p:extLst>
      <p:ext uri="{BB962C8B-B14F-4D97-AF65-F5344CB8AC3E}">
        <p14:creationId xmlns="" xmlns:p14="http://schemas.microsoft.com/office/powerpoint/2010/main" val="2190242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컴퓨터, 텍스트, 노트북, 실내이(가) 표시된 사진&#10;&#10;자동 생성된 설명">
            <a:extLst>
              <a:ext uri="{FF2B5EF4-FFF2-40B4-BE49-F238E27FC236}">
                <a16:creationId xmlns="" xmlns:a16="http://schemas.microsoft.com/office/drawing/2014/main" id="{05A47B9E-7216-837C-5C5E-35E6CEC7D4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colorTemperature colorTemp="6484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6357C885-F32F-4FA1-BCA8-31F719FADB39}"/>
              </a:ext>
            </a:extLst>
          </p:cNvPr>
          <p:cNvSpPr/>
          <p:nvPr/>
        </p:nvSpPr>
        <p:spPr>
          <a:xfrm>
            <a:off x="3667008" y="312475"/>
            <a:ext cx="10018691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kumimoji="1" lang="en-US" altLang="ko-KR" sz="2800" dirty="0" smtClean="0">
              <a:latin typeface="+mj-lt"/>
              <a:ea typeface="맑은 고딕" panose="020B0503020000020004" pitchFamily="50" charset="-127"/>
            </a:endParaRPr>
          </a:p>
          <a:p>
            <a:pPr algn="ctr"/>
            <a:endParaRPr kumimoji="1" lang="en-US" altLang="ko-KR" sz="2800" dirty="0" smtClean="0">
              <a:latin typeface="+mj-lt"/>
              <a:ea typeface="맑은 고딕" panose="020B0503020000020004" pitchFamily="50" charset="-127"/>
            </a:endParaRPr>
          </a:p>
          <a:p>
            <a:pPr algn="ctr"/>
            <a:endParaRPr kumimoji="1" lang="en-US" altLang="ko-KR" sz="2800" dirty="0" smtClean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en-US" altLang="ko-KR" sz="2800" dirty="0" smtClean="0">
                <a:latin typeface="+mj-lt"/>
                <a:ea typeface="맑은 고딕" panose="020B0503020000020004" pitchFamily="50" charset="-127"/>
              </a:rPr>
              <a:t>3</a:t>
            </a:r>
            <a:r>
              <a:rPr kumimoji="1" lang="ko-KR" altLang="en-US" sz="2800" dirty="0">
                <a:latin typeface="+mj-lt"/>
                <a:ea typeface="맑은 고딕" panose="020B0503020000020004" pitchFamily="50" charset="-127"/>
              </a:rPr>
              <a:t>주차 임장보고서를</a:t>
            </a:r>
            <a:endParaRPr kumimoji="1" lang="en-US" altLang="ko-KR" sz="2800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dirty="0">
                <a:latin typeface="+mj-lt"/>
                <a:ea typeface="맑은 고딕" panose="020B0503020000020004" pitchFamily="50" charset="-127"/>
              </a:rPr>
              <a:t>무사히 완성한 </a:t>
            </a:r>
            <a:r>
              <a:rPr kumimoji="1" lang="ko-KR" altLang="en-US" sz="2800" dirty="0" smtClean="0">
                <a:latin typeface="+mj-lt"/>
                <a:ea typeface="맑은 고딕" panose="020B0503020000020004" pitchFamily="50" charset="-127"/>
              </a:rPr>
              <a:t> 내 자신을 </a:t>
            </a:r>
            <a:endParaRPr kumimoji="1" lang="en-US" altLang="ko-KR" sz="2800" dirty="0" smtClean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dirty="0" smtClean="0">
                <a:latin typeface="+mj-lt"/>
                <a:ea typeface="맑은 고딕" panose="020B0503020000020004" pitchFamily="50" charset="-127"/>
              </a:rPr>
              <a:t>칭찬합니다</a:t>
            </a:r>
            <a:r>
              <a:rPr kumimoji="1" lang="en-US" altLang="ko-KR" sz="2800" dirty="0" smtClean="0">
                <a:latin typeface="+mj-lt"/>
                <a:ea typeface="맑은 고딕" panose="020B0503020000020004" pitchFamily="50" charset="-127"/>
              </a:rPr>
              <a:t>.^^</a:t>
            </a:r>
          </a:p>
          <a:p>
            <a:pPr algn="ctr"/>
            <a:endParaRPr kumimoji="1" lang="en-US" altLang="ko-KR" sz="2800" dirty="0" smtClean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dirty="0" smtClean="0">
                <a:latin typeface="+mj-lt"/>
                <a:ea typeface="맑은 고딕" panose="020B0503020000020004" pitchFamily="50" charset="-127"/>
              </a:rPr>
              <a:t>동지들</a:t>
            </a:r>
            <a:r>
              <a:rPr kumimoji="1" lang="en-US" altLang="ko-KR" sz="2800" dirty="0" smtClean="0">
                <a:latin typeface="+mj-lt"/>
                <a:ea typeface="맑은 고딕" panose="020B0503020000020004" pitchFamily="50" charset="-127"/>
              </a:rPr>
              <a:t>~</a:t>
            </a:r>
            <a:r>
              <a:rPr kumimoji="1" lang="ko-KR" altLang="en-US" sz="2800" dirty="0" smtClean="0">
                <a:latin typeface="+mj-lt"/>
                <a:ea typeface="맑은 고딕" panose="020B0503020000020004" pitchFamily="50" charset="-127"/>
              </a:rPr>
              <a:t>사랑하고 </a:t>
            </a:r>
            <a:r>
              <a:rPr kumimoji="1" lang="ko-KR" altLang="en-US" sz="2800" dirty="0" smtClean="0">
                <a:latin typeface="+mj-lt"/>
                <a:ea typeface="맑은 고딕" panose="020B0503020000020004" pitchFamily="50" charset="-127"/>
              </a:rPr>
              <a:t>축복합니다</a:t>
            </a:r>
            <a:r>
              <a:rPr kumimoji="1" lang="en-US" altLang="ko-KR" sz="2800" dirty="0" smtClean="0">
                <a:latin typeface="+mj-lt"/>
                <a:ea typeface="맑은 고딕" panose="020B0503020000020004" pitchFamily="50" charset="-127"/>
              </a:rPr>
              <a:t>.</a:t>
            </a:r>
          </a:p>
          <a:p>
            <a:pPr algn="ctr"/>
            <a:endParaRPr kumimoji="1" lang="en-US" altLang="ko-KR" sz="2800" dirty="0">
              <a:latin typeface="+mj-lt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algn="ctr"/>
            <a:r>
              <a:rPr kumimoji="1" lang="ko-KR" altLang="en-US" sz="2400" dirty="0">
                <a:solidFill>
                  <a:srgbClr val="C00000"/>
                </a:solidFill>
                <a:latin typeface="+mj-lt"/>
                <a:ea typeface="맑은 고딕" panose="020B0503020000020004" pitchFamily="50" charset="-127"/>
                <a:sym typeface="Wingdings" panose="05000000000000000000" pitchFamily="2" charset="2"/>
              </a:rPr>
              <a:t>혼자 가면 빨리 가지만</a:t>
            </a:r>
            <a:endParaRPr kumimoji="1" lang="en-US" altLang="ko-KR" sz="2400" dirty="0">
              <a:solidFill>
                <a:srgbClr val="C00000"/>
              </a:solidFill>
              <a:latin typeface="+mj-lt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algn="ctr"/>
            <a:r>
              <a:rPr kumimoji="1" lang="ko-KR" altLang="en-US" sz="2400" dirty="0">
                <a:solidFill>
                  <a:srgbClr val="C00000"/>
                </a:solidFill>
                <a:latin typeface="+mj-lt"/>
                <a:ea typeface="맑은 고딕" panose="020B0503020000020004" pitchFamily="50" charset="-127"/>
                <a:sym typeface="Wingdings" panose="05000000000000000000" pitchFamily="2" charset="2"/>
              </a:rPr>
              <a:t>함께 가면 </a:t>
            </a:r>
            <a:r>
              <a:rPr kumimoji="1" lang="ko-KR" altLang="en-US" sz="2400" dirty="0" smtClean="0">
                <a:solidFill>
                  <a:srgbClr val="C00000"/>
                </a:solidFill>
                <a:latin typeface="+mj-lt"/>
                <a:ea typeface="맑은 고딕" panose="020B0503020000020004" pitchFamily="50" charset="-127"/>
                <a:sym typeface="Wingdings" panose="05000000000000000000" pitchFamily="2" charset="2"/>
              </a:rPr>
              <a:t>멀리 갑니다 </a:t>
            </a:r>
            <a:r>
              <a:rPr kumimoji="1" lang="en-US" altLang="ko-KR" sz="2400" dirty="0">
                <a:solidFill>
                  <a:srgbClr val="C00000"/>
                </a:solidFill>
                <a:latin typeface="+mj-lt"/>
                <a:ea typeface="맑은 고딕" panose="020B0503020000020004" pitchFamily="50" charset="-127"/>
                <a:sym typeface="Wingdings" panose="05000000000000000000" pitchFamily="2" charset="2"/>
              </a:rPr>
              <a:t>^^ </a:t>
            </a:r>
            <a:endParaRPr kumimoji="1" lang="en-US" altLang="ko-KR" sz="2400" dirty="0" smtClean="0">
              <a:solidFill>
                <a:srgbClr val="C00000"/>
              </a:solidFill>
              <a:latin typeface="+mj-lt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algn="ctr"/>
            <a:r>
              <a:rPr kumimoji="1" lang="ko-KR" altLang="en-US" sz="2400" dirty="0" smtClean="0">
                <a:solidFill>
                  <a:srgbClr val="C00000"/>
                </a:solidFill>
                <a:latin typeface="+mj-lt"/>
                <a:ea typeface="맑은 고딕" panose="020B0503020000020004" pitchFamily="50" charset="-127"/>
                <a:sym typeface="Wingdings" panose="05000000000000000000" pitchFamily="2" charset="2"/>
              </a:rPr>
              <a:t>모두 화이팅</a:t>
            </a:r>
            <a:r>
              <a:rPr kumimoji="1" lang="en-US" altLang="ko-KR" sz="2400" dirty="0" smtClean="0">
                <a:solidFill>
                  <a:srgbClr val="C00000"/>
                </a:solidFill>
                <a:latin typeface="+mj-lt"/>
                <a:ea typeface="맑은 고딕" panose="020B0503020000020004" pitchFamily="50" charset="-127"/>
                <a:sym typeface="Wingdings" panose="05000000000000000000" pitchFamily="2" charset="2"/>
              </a:rPr>
              <a:t>!!</a:t>
            </a:r>
            <a:endParaRPr kumimoji="1" lang="en-US" altLang="ko-KR" sz="2400" dirty="0">
              <a:solidFill>
                <a:srgbClr val="C00000"/>
              </a:solidFill>
              <a:latin typeface="+mj-lt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algn="ctr"/>
            <a:endParaRPr kumimoji="1" lang="en-US" altLang="ko-KR" sz="2000" dirty="0">
              <a:latin typeface="+mj-lt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algn="ctr"/>
            <a:r>
              <a:rPr kumimoji="1" lang="ko-KR" altLang="en-US" sz="2000" dirty="0">
                <a:latin typeface="+mj-lt"/>
                <a:ea typeface="맑은 고딕" panose="020B0503020000020004" pitchFamily="50" charset="-127"/>
                <a:sym typeface="Wingdings" panose="05000000000000000000" pitchFamily="2" charset="2"/>
              </a:rPr>
              <a:t>월급쟁이부자들 </a:t>
            </a:r>
            <a:endParaRPr kumimoji="1" lang="en-US" altLang="ko-KR" sz="2000" dirty="0" smtClean="0">
              <a:latin typeface="+mj-lt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algn="ctr"/>
            <a:r>
              <a:rPr kumimoji="1" lang="ko-KR" altLang="en-US" sz="2000" dirty="0" smtClean="0">
                <a:latin typeface="+mj-lt"/>
                <a:ea typeface="맑은 고딕" panose="020B0503020000020004" pitchFamily="50" charset="-127"/>
                <a:sym typeface="Wingdings" panose="05000000000000000000" pitchFamily="2" charset="2"/>
              </a:rPr>
              <a:t>가치투</a:t>
            </a:r>
            <a:endParaRPr kumimoji="1" lang="en-US" altLang="ko-KR" sz="2000" dirty="0">
              <a:latin typeface="+mj-lt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9E9689C0-83B4-447A-900F-558581DE9FFB}"/>
              </a:ext>
            </a:extLst>
          </p:cNvPr>
          <p:cNvSpPr/>
          <p:nvPr/>
        </p:nvSpPr>
        <p:spPr>
          <a:xfrm>
            <a:off x="0" y="236106"/>
            <a:ext cx="5143500" cy="1077218"/>
          </a:xfrm>
          <a:prstGeom prst="rect">
            <a:avLst/>
          </a:prstGeom>
          <a:solidFill>
            <a:schemeClr val="tx1">
              <a:alpha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kumimoji="1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혼자 가면 빨리 가지만</a:t>
            </a:r>
            <a:endParaRPr kumimoji="1" lang="en-US" altLang="ko-KR" sz="3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함께 가면 멀리 간다</a:t>
            </a:r>
            <a:endParaRPr kumimoji="1" lang="en-US" altLang="ko-KR" sz="3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="" xmlns:a16="http://schemas.microsoft.com/office/drawing/2014/main" id="{CD7F0549-D2BF-415B-BFBD-BC4BA2583F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1020" y="6000635"/>
            <a:ext cx="1489834" cy="10527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84126114"/>
      </p:ext>
    </p:extLst>
  </p:cSld>
  <p:clrMapOvr>
    <a:masterClrMapping/>
  </p:clrMapOvr>
</p:sld>
</file>

<file path=ppt/theme/theme1.xml><?xml version="1.0" encoding="utf-8"?>
<a:theme xmlns:a="http://schemas.openxmlformats.org/drawingml/2006/main" name="샤샤샤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2">
      <a:majorFont>
        <a:latin typeface="나눔고딕"/>
        <a:ea typeface="나눔고딕"/>
        <a:cs typeface=""/>
      </a:majorFont>
      <a:minorFont>
        <a:latin typeface="나눔고딕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샤샤샤" id="{500ED639-4DA0-40AF-A941-A4385E37DAE9}" vid="{39EF2C26-8ABC-4263-A0EB-7CCEF40886D5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샤샤샤</Template>
  <TotalTime>27081</TotalTime>
  <Words>701</Words>
  <Application>Microsoft Office PowerPoint</Application>
  <PresentationFormat>사용자 지정</PresentationFormat>
  <Paragraphs>74</Paragraphs>
  <Slides>7</Slides>
  <Notes>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샤샤샤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월부 실전준비반 임장보고서 탬플릿</dc:title>
  <dc:creator>shasha</dc:creator>
  <cp:lastModifiedBy>Owner</cp:lastModifiedBy>
  <cp:revision>837</cp:revision>
  <dcterms:created xsi:type="dcterms:W3CDTF">2020-09-24T00:31:38Z</dcterms:created>
  <dcterms:modified xsi:type="dcterms:W3CDTF">2023-10-24T01:18:24Z</dcterms:modified>
</cp:coreProperties>
</file>