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4"/>
  </p:notesMasterIdLst>
  <p:sldIdLst>
    <p:sldId id="1351" r:id="rId2"/>
    <p:sldId id="1388" r:id="rId3"/>
    <p:sldId id="1390" r:id="rId4"/>
    <p:sldId id="1391" r:id="rId5"/>
    <p:sldId id="1394" r:id="rId6"/>
    <p:sldId id="1396" r:id="rId7"/>
    <p:sldId id="1395" r:id="rId8"/>
    <p:sldId id="3042" r:id="rId9"/>
    <p:sldId id="1420" r:id="rId10"/>
    <p:sldId id="1389" r:id="rId11"/>
    <p:sldId id="2708" r:id="rId12"/>
    <p:sldId id="2726" r:id="rId13"/>
    <p:sldId id="2727" r:id="rId14"/>
    <p:sldId id="2729" r:id="rId15"/>
    <p:sldId id="2713" r:id="rId16"/>
    <p:sldId id="2714" r:id="rId17"/>
    <p:sldId id="2687" r:id="rId18"/>
    <p:sldId id="1397" r:id="rId19"/>
    <p:sldId id="1398" r:id="rId20"/>
    <p:sldId id="1399" r:id="rId21"/>
    <p:sldId id="3043" r:id="rId22"/>
    <p:sldId id="1402" r:id="rId2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 junghyun" initials="kj" lastIdx="5" clrIdx="0"/>
  <p:cmAuthor id="2" name="김정현" initials="김정현" lastIdx="1" clrIdx="1"/>
  <p:cmAuthor id="3" name="ve7709" initials="v" lastIdx="2" clrIdx="2">
    <p:extLst>
      <p:ext uri="{19B8F6BF-5375-455C-9EA6-DF929625EA0E}">
        <p15:presenceInfo xmlns="" xmlns:p15="http://schemas.microsoft.com/office/powerpoint/2012/main" userId="ve7709" providerId="None"/>
      </p:ext>
    </p:extLst>
  </p:cmAuthor>
  <p:cmAuthor id="4" name="박주현" initials="박" lastIdx="1" clrIdx="3">
    <p:extLst>
      <p:ext uri="{19B8F6BF-5375-455C-9EA6-DF929625EA0E}">
        <p15:presenceInfo xmlns="" xmlns:p15="http://schemas.microsoft.com/office/powerpoint/2012/main" userId="박주현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357F7"/>
    <a:srgbClr val="72CED8"/>
    <a:srgbClr val="249EB3"/>
    <a:srgbClr val="00863D"/>
    <a:srgbClr val="1C788D"/>
    <a:srgbClr val="A8DDD7"/>
    <a:srgbClr val="E6E6E6"/>
    <a:srgbClr val="4588B1"/>
    <a:srgbClr val="45B1A4"/>
    <a:srgbClr val="F79E9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01" autoAdjust="0"/>
    <p:restoredTop sz="73759" autoAdjust="0"/>
  </p:normalViewPr>
  <p:slideViewPr>
    <p:cSldViewPr snapToGrid="0">
      <p:cViewPr varScale="1">
        <p:scale>
          <a:sx n="84" d="100"/>
          <a:sy n="84" d="100"/>
        </p:scale>
        <p:origin x="-1710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E6700-EC8D-4110-B9A7-6048D4D32FE5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C6963-EAAE-4151-8649-6C77087EA4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601647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dirty="0" smtClean="0"/>
              <a:t/>
            </a:r>
            <a:br>
              <a:rPr lang="ko-KR" altLang="en-US" dirty="0" smtClean="0"/>
            </a:b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7064031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7073969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화성시에 근무하는 직장인들의 소득은 </a:t>
            </a:r>
            <a:r>
              <a:rPr lang="en-US" altLang="ko-KR" dirty="0" smtClean="0"/>
              <a:t>s</a:t>
            </a:r>
            <a:r>
              <a:rPr lang="ko-KR" altLang="en-US" dirty="0" smtClean="0"/>
              <a:t>등급으로 고연봉자들이 많은 것으로 나타났다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0023391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백화점 </a:t>
            </a:r>
            <a:r>
              <a:rPr lang="en-US" altLang="ko-KR" dirty="0" smtClean="0"/>
              <a:t>– 1 (</a:t>
            </a:r>
            <a:r>
              <a:rPr lang="ko-KR" altLang="en-US" dirty="0" smtClean="0"/>
              <a:t>롯데백화점 동탄점</a:t>
            </a:r>
            <a:r>
              <a:rPr lang="en-US" altLang="ko-KR" dirty="0" smtClean="0"/>
              <a:t>)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대형 마트 </a:t>
            </a:r>
            <a:r>
              <a:rPr lang="en-US" altLang="ko-KR" dirty="0" smtClean="0"/>
              <a:t>– 6 (</a:t>
            </a:r>
            <a:r>
              <a:rPr lang="ko-KR" altLang="en-US" dirty="0" smtClean="0"/>
              <a:t>이마트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트레이더스</a:t>
            </a:r>
            <a:r>
              <a:rPr lang="en-US" altLang="ko-KR" dirty="0" smtClean="0"/>
              <a:t>, </a:t>
            </a:r>
            <a:r>
              <a:rPr lang="ko-KR" altLang="en-US" dirty="0" smtClean="0"/>
              <a:t>홈플러스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하나로마트</a:t>
            </a:r>
            <a:r>
              <a:rPr lang="en-US" altLang="ko-KR" dirty="0" smtClean="0"/>
              <a:t>, GS</a:t>
            </a:r>
            <a:r>
              <a:rPr lang="ko-KR" altLang="en-US" dirty="0" smtClean="0"/>
              <a:t>더프레시</a:t>
            </a:r>
            <a:r>
              <a:rPr lang="en-US" altLang="ko-KR" dirty="0" smtClean="0"/>
              <a:t>)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극장 </a:t>
            </a:r>
            <a:r>
              <a:rPr lang="en-US" altLang="ko-KR" dirty="0" smtClean="0"/>
              <a:t>-  3 (CGV2, </a:t>
            </a:r>
            <a:r>
              <a:rPr lang="ko-KR" altLang="en-US" dirty="0" smtClean="0"/>
              <a:t>매가박스</a:t>
            </a:r>
            <a:r>
              <a:rPr lang="en-US" altLang="ko-KR" dirty="0" smtClean="0"/>
              <a:t>1)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대형병원 </a:t>
            </a:r>
            <a:r>
              <a:rPr lang="en-US" altLang="ko-KR" dirty="0" smtClean="0"/>
              <a:t>– 2 (</a:t>
            </a:r>
            <a:r>
              <a:rPr lang="ko-KR" altLang="en-US" dirty="0" smtClean="0"/>
              <a:t>한림대 동탄성심병원</a:t>
            </a:r>
            <a:r>
              <a:rPr lang="en-US" altLang="ko-KR" dirty="0" smtClean="0"/>
              <a:t>, </a:t>
            </a:r>
            <a:r>
              <a:rPr lang="ko-KR" altLang="en-US" dirty="0" smtClean="0"/>
              <a:t>화성시 동탄보건소</a:t>
            </a:r>
            <a:r>
              <a:rPr lang="en-US" altLang="ko-KR" dirty="0" smtClean="0"/>
              <a:t>)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81AAAA35-6487-4667-B7CB-5952821D2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="" xmlns:a16="http://schemas.microsoft.com/office/drawing/2014/main" id="{5344FD1E-5C44-4196-B6B9-7117D9DAF6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3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3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ko-KR" altLang="en-US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14285CF8-2832-4412-B562-84D413101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9EF81C64-2360-408F-BEF1-EFA0C7A49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6762C518-6371-4888-81D9-D5A1B36D1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307244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F96570C1-5760-41BF-943B-0C88D1DC5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3DBF6493-0E70-4391-9296-B7344E3F8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8F9EF21D-9151-43AC-B0E9-CF6DB5472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4368F1B9-15D4-4771-A570-2F604BF7A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A34C139A-9AB8-436A-85FE-E5BD199A3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531881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8D3A5AAD-086B-45E9-A3FC-474F271CC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6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9D446A74-5E7E-45BA-A556-71A32E26F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1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8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6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32B9EAE5-9006-40F7-86B1-3CE04CBE4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9189A3D9-6CF7-44A7-A9CA-EF2B5D6B9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0AF3FD21-A059-44D6-9D35-3882CE148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32447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048627DE-A975-491D-9EDE-70A15B638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2A1C8C66-B9B3-4F30-955B-0EC0057F63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="" xmlns:a16="http://schemas.microsoft.com/office/drawing/2014/main" id="{DF89D3CD-A07C-437B-91C1-E5C3FB02F3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="" xmlns:a16="http://schemas.microsoft.com/office/drawing/2014/main" id="{D63DFF52-F91A-4754-BA83-77725683B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="" xmlns:a16="http://schemas.microsoft.com/office/drawing/2014/main" id="{836B4B19-172C-4A1F-8D37-819A60E48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="" xmlns:a16="http://schemas.microsoft.com/office/drawing/2014/main" id="{A76682E5-A17F-477E-A3C4-E903E8294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751367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035D057-5E31-4C81-AFCB-20171E3D0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D189D185-1AF0-4375-B8AC-CAFFD91893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="" xmlns:a16="http://schemas.microsoft.com/office/drawing/2014/main" id="{5FB622C5-0BC1-488D-8375-CF7D3452B8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="" xmlns:a16="http://schemas.microsoft.com/office/drawing/2014/main" id="{FE310083-9C07-471D-9F0D-60F4691563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8E30B10F-0351-4758-ACA7-D0AA62E127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="" xmlns:a16="http://schemas.microsoft.com/office/drawing/2014/main" id="{2ADB7454-750E-4FAE-961C-3DFDE22EF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="" xmlns:a16="http://schemas.microsoft.com/office/drawing/2014/main" id="{513DD667-C82F-4601-B010-1E12348CC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="" xmlns:a16="http://schemas.microsoft.com/office/drawing/2014/main" id="{BFE6D455-2931-4B16-B0AB-A5A8C0A6C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842605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659BD190-D03F-4C7E-AA89-23BC4DE5E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="" xmlns:a16="http://schemas.microsoft.com/office/drawing/2014/main" id="{C4BD248D-38D8-4B1E-AC31-A35F35FCD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="" xmlns:a16="http://schemas.microsoft.com/office/drawing/2014/main" id="{CEBA19A4-119F-4E6A-AF2B-D3852229B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="" xmlns:a16="http://schemas.microsoft.com/office/drawing/2014/main" id="{48F520E9-84E8-4E99-8460-8105A2E2C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34252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="" xmlns:a16="http://schemas.microsoft.com/office/drawing/2014/main" id="{E3BFC5DA-C318-4610-B946-8E4F87596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="" xmlns:a16="http://schemas.microsoft.com/office/drawing/2014/main" id="{0972ADA9-9365-466C-85A1-3A4B1B4B3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="" xmlns:a16="http://schemas.microsoft.com/office/drawing/2014/main" id="{1BE22761-FF56-4678-82C6-57989F814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696418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DE20DC09-8E45-46CE-B0BB-4B462BF10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A7A0663B-EBB7-4D41-84C0-E849B8CCF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3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5D4FF282-1B77-4647-A1D7-ACE4FD018D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83" indent="0">
              <a:buNone/>
              <a:defRPr sz="1051"/>
            </a:lvl2pPr>
            <a:lvl3pPr marL="685766" indent="0">
              <a:buNone/>
              <a:defRPr sz="900"/>
            </a:lvl3pPr>
            <a:lvl4pPr marL="1028649" indent="0">
              <a:buNone/>
              <a:defRPr sz="751"/>
            </a:lvl4pPr>
            <a:lvl5pPr marL="1371532" indent="0">
              <a:buNone/>
              <a:defRPr sz="751"/>
            </a:lvl5pPr>
            <a:lvl6pPr marL="1714414" indent="0">
              <a:buNone/>
              <a:defRPr sz="751"/>
            </a:lvl6pPr>
            <a:lvl7pPr marL="2057297" indent="0">
              <a:buNone/>
              <a:defRPr sz="751"/>
            </a:lvl7pPr>
            <a:lvl8pPr marL="2400180" indent="0">
              <a:buNone/>
              <a:defRPr sz="751"/>
            </a:lvl8pPr>
            <a:lvl9pPr marL="2743063" indent="0">
              <a:buNone/>
              <a:defRPr sz="75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="" xmlns:a16="http://schemas.microsoft.com/office/drawing/2014/main" id="{DC784DBA-FD11-4CB6-BFC8-CBD89AA17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="" xmlns:a16="http://schemas.microsoft.com/office/drawing/2014/main" id="{CD9B5B88-E0B8-4E02-9318-E3C792EC9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="" xmlns:a16="http://schemas.microsoft.com/office/drawing/2014/main" id="{52F10D54-3871-4B1B-94C5-3B0F4B120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75876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8F3ED6F6-FBE6-4F2F-917F-B085C45BA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580A69A1-7B09-48B6-843D-F129AAC229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3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883" indent="0">
              <a:buNone/>
              <a:defRPr sz="2100"/>
            </a:lvl2pPr>
            <a:lvl3pPr marL="685766" indent="0">
              <a:buNone/>
              <a:defRPr sz="1800"/>
            </a:lvl3pPr>
            <a:lvl4pPr marL="1028649" indent="0">
              <a:buNone/>
              <a:defRPr sz="1500"/>
            </a:lvl4pPr>
            <a:lvl5pPr marL="1371532" indent="0">
              <a:buNone/>
              <a:defRPr sz="1500"/>
            </a:lvl5pPr>
            <a:lvl6pPr marL="1714414" indent="0">
              <a:buNone/>
              <a:defRPr sz="1500"/>
            </a:lvl6pPr>
            <a:lvl7pPr marL="2057297" indent="0">
              <a:buNone/>
              <a:defRPr sz="1500"/>
            </a:lvl7pPr>
            <a:lvl8pPr marL="2400180" indent="0">
              <a:buNone/>
              <a:defRPr sz="1500"/>
            </a:lvl8pPr>
            <a:lvl9pPr marL="2743063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B2DBFBEF-D0DA-4F5F-A10E-2D007C1853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83" indent="0">
              <a:buNone/>
              <a:defRPr sz="1051"/>
            </a:lvl2pPr>
            <a:lvl3pPr marL="685766" indent="0">
              <a:buNone/>
              <a:defRPr sz="900"/>
            </a:lvl3pPr>
            <a:lvl4pPr marL="1028649" indent="0">
              <a:buNone/>
              <a:defRPr sz="751"/>
            </a:lvl4pPr>
            <a:lvl5pPr marL="1371532" indent="0">
              <a:buNone/>
              <a:defRPr sz="751"/>
            </a:lvl5pPr>
            <a:lvl6pPr marL="1714414" indent="0">
              <a:buNone/>
              <a:defRPr sz="751"/>
            </a:lvl6pPr>
            <a:lvl7pPr marL="2057297" indent="0">
              <a:buNone/>
              <a:defRPr sz="751"/>
            </a:lvl7pPr>
            <a:lvl8pPr marL="2400180" indent="0">
              <a:buNone/>
              <a:defRPr sz="751"/>
            </a:lvl8pPr>
            <a:lvl9pPr marL="2743063" indent="0">
              <a:buNone/>
              <a:defRPr sz="75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="" xmlns:a16="http://schemas.microsoft.com/office/drawing/2014/main" id="{0E88AFDE-A457-4BB4-807B-C077FE44A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="" xmlns:a16="http://schemas.microsoft.com/office/drawing/2014/main" id="{E8D06BA6-18E4-40F3-9C8A-3C2A0AFF2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="" xmlns:a16="http://schemas.microsoft.com/office/drawing/2014/main" id="{578E12ED-33E4-4F15-A1DD-DBF3F329B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90571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799E44DA-6FFB-408E-BB64-14E498620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="" xmlns:a16="http://schemas.microsoft.com/office/drawing/2014/main" id="{98C1A0E2-F652-423D-8AA7-47D37AA0B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E1C25D46-C89B-4342-80DD-911FCBC5D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BA30D24D-8599-46FB-86CF-94C5DEDFB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43E86BB8-AC17-499A-831E-72D596A91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572624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="" xmlns:a16="http://schemas.microsoft.com/office/drawing/2014/main" id="{A78A1905-5C4A-464E-8FA7-403D9938AF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="" xmlns:a16="http://schemas.microsoft.com/office/drawing/2014/main" id="{36F46877-2D8E-4A25-9847-3CFF2238A5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2ABF3EAB-8839-4FDA-AED5-58673AD17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170403BA-85DF-4BF5-B0AA-C9B1C12AB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E979D01D-A4F5-49D8-A370-14F702DC7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30805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="" xmlns:a16="http://schemas.microsoft.com/office/drawing/2014/main" id="{3B09B5C4-0CCB-46B6-90FF-8A68E3446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A8D121B9-45CF-4817-92C1-ED38ED182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8398AF4E-EB73-4ADE-8D78-C0B00F09A4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812C18E3-A64E-4F42-9570-406C27FEA4B9}" type="datetimeFigureOut">
              <a:rPr lang="ko-KR" altLang="en-US" smtClean="0"/>
              <a:pPr/>
              <a:t>2023-10-10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585FDF92-A6AB-44CC-B891-ACD130769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1CD39090-77A0-4F0A-8DC7-1F6029C39D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201BFCE9-736B-45DB-8A01-4A32CF531A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79399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766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171442" indent="-171442" algn="l" defTabSz="685766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514324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857207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200090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1542973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1885856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4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83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4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3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namu.wiki/w/%EB%8F%99%ED%83%84%EC%8B%A0%EB%8F%84%EC%8B%9C" TargetMode="External"/><Relationship Id="rId13" Type="http://schemas.openxmlformats.org/officeDocument/2006/relationships/hyperlink" Target="https://namu.wiki/w/%EC%88%98%EB%8F%84%EA%B6%8C%20%EC%A0%84%EC%B2%A0" TargetMode="External"/><Relationship Id="rId18" Type="http://schemas.openxmlformats.org/officeDocument/2006/relationships/hyperlink" Target="https://namu.wiki/w/GTX" TargetMode="External"/><Relationship Id="rId3" Type="http://schemas.openxmlformats.org/officeDocument/2006/relationships/hyperlink" Target="https://namu.wiki/w/%EA%B2%BD%EA%B8%B0%EB%8F%84" TargetMode="External"/><Relationship Id="rId21" Type="http://schemas.openxmlformats.org/officeDocument/2006/relationships/hyperlink" Target="https://namu.wiki/w/%EB%8F%99%ED%83%84%20%EB%8F%84%EC%8B%9C%EC%B2%A0%EB%8F%84%202%ED%98%B8%EC%84%A0" TargetMode="External"/><Relationship Id="rId7" Type="http://schemas.openxmlformats.org/officeDocument/2006/relationships/hyperlink" Target="https://namu.wiki/w/%EB%8F%99%ED%83%841%EC%8B%A0%EB%8F%84%EC%8B%9C" TargetMode="External"/><Relationship Id="rId12" Type="http://schemas.openxmlformats.org/officeDocument/2006/relationships/hyperlink" Target="https://namu.wiki/w/%EC%B6%9C%EC%82%B0%EC%9C%A8" TargetMode="External"/><Relationship Id="rId17" Type="http://schemas.openxmlformats.org/officeDocument/2006/relationships/hyperlink" Target="https://namu.wiki/w/%EC%88%98%EC%84%9C%EC%97%AD" TargetMode="External"/><Relationship Id="rId2" Type="http://schemas.openxmlformats.org/officeDocument/2006/relationships/notesSlide" Target="../notesSlides/notesSlide3.xml"/><Relationship Id="rId16" Type="http://schemas.openxmlformats.org/officeDocument/2006/relationships/hyperlink" Target="https://namu.wiki/w/SRT" TargetMode="External"/><Relationship Id="rId20" Type="http://schemas.openxmlformats.org/officeDocument/2006/relationships/hyperlink" Target="https://namu.wiki/w/%EB%8F%99%ED%83%84%20%EB%8F%84%EC%8B%9C%EC%B2%A0%EB%8F%84%201%ED%98%B8%EC%84%A0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namu.wiki/w/%EB%8F%99%ED%83%842%EC%8B%A0%EB%8F%84%EC%8B%9C" TargetMode="External"/><Relationship Id="rId11" Type="http://schemas.openxmlformats.org/officeDocument/2006/relationships/hyperlink" Target="https://namu.wiki/w/%EC%82%BC%EC%84%B1%EB%94%94%EC%8A%A4%ED%94%8C%EB%A0%88%EC%9D%B4" TargetMode="External"/><Relationship Id="rId5" Type="http://schemas.openxmlformats.org/officeDocument/2006/relationships/hyperlink" Target="https://namu.wiki/w/2%EA%B8%B0%20%EC%8B%A0%EB%8F%84%EC%8B%9C" TargetMode="External"/><Relationship Id="rId15" Type="http://schemas.openxmlformats.org/officeDocument/2006/relationships/hyperlink" Target="https://namu.wiki/w/%EB%8F%99%ED%83%84%EC%97%AD" TargetMode="External"/><Relationship Id="rId23" Type="http://schemas.openxmlformats.org/officeDocument/2006/relationships/hyperlink" Target="https://namu.wiki/w/%EB%B6%84%EB%8B%B9%EC%84%A0" TargetMode="External"/><Relationship Id="rId10" Type="http://schemas.openxmlformats.org/officeDocument/2006/relationships/hyperlink" Target="https://namu.wiki/w/%EC%82%BC%EC%84%B1%EC%A0%84%EC%9E%90" TargetMode="External"/><Relationship Id="rId19" Type="http://schemas.openxmlformats.org/officeDocument/2006/relationships/hyperlink" Target="https://namu.wiki/w/%EC%82%BC%EC%84%B1%EC%97%AD" TargetMode="External"/><Relationship Id="rId4" Type="http://schemas.openxmlformats.org/officeDocument/2006/relationships/hyperlink" Target="https://namu.wiki/w/%ED%99%94%EC%84%B1%EC%8B%9C" TargetMode="External"/><Relationship Id="rId9" Type="http://schemas.openxmlformats.org/officeDocument/2006/relationships/hyperlink" Target="https://namu.wiki/w/%EC%96%B4%EB%A6%B0%EC%9D%B4" TargetMode="External"/><Relationship Id="rId14" Type="http://schemas.openxmlformats.org/officeDocument/2006/relationships/hyperlink" Target="https://namu.wiki/w/%EB%B3%91%EC%A0%90%EC%97%AD" TargetMode="External"/><Relationship Id="rId22" Type="http://schemas.openxmlformats.org/officeDocument/2006/relationships/hyperlink" Target="https://namu.wiki/w/%EB%8F%99%ED%83%84%EC%9D%B8%EB%8D%95%EC%9B%90%EC%84%A0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kosis.kr/index" TargetMode="External"/><Relationship Id="rId2" Type="http://schemas.openxmlformats.org/officeDocument/2006/relationships/hyperlink" Target="https://cafe.naver.com/wecando7/3763886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afe.naver.com/wecando7/4550033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9E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92AAAEFD-BA50-4820-ABB3-6A5F579821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부제 2">
            <a:extLst>
              <a:ext uri="{FF2B5EF4-FFF2-40B4-BE49-F238E27FC236}">
                <a16:creationId xmlns="" xmlns:a16="http://schemas.microsoft.com/office/drawing/2014/main" id="{22EB9CCD-2E19-478B-A745-B2AB453DAED9}"/>
              </a:ext>
            </a:extLst>
          </p:cNvPr>
          <p:cNvSpPr txBox="1">
            <a:spLocks/>
          </p:cNvSpPr>
          <p:nvPr/>
        </p:nvSpPr>
        <p:spPr>
          <a:xfrm>
            <a:off x="4969479" y="4941992"/>
            <a:ext cx="6894931" cy="12458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46" indent="-171446" algn="l" defTabSz="685783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514337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857228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1200120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1543012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1885903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ko-KR" sz="1800" b="1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kumimoji="1" lang="ko-KR" altLang="en-US" sz="1800" b="1" dirty="0">
                <a:solidFill>
                  <a:schemeClr val="bg1"/>
                </a:solidFill>
              </a:rPr>
              <a:t>월급쟁이부자들</a:t>
            </a:r>
            <a:endParaRPr kumimoji="1" lang="en-US" altLang="ko-KR" sz="1800" b="1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kumimoji="1" lang="ko-KR" altLang="en-US" sz="1800" b="1" dirty="0">
                <a:solidFill>
                  <a:schemeClr val="bg1"/>
                </a:solidFill>
              </a:rPr>
              <a:t>실전준비반 </a:t>
            </a:r>
            <a:r>
              <a:rPr kumimoji="1" lang="en-US" altLang="ko-KR" sz="1800" b="1" dirty="0" smtClean="0">
                <a:solidFill>
                  <a:schemeClr val="bg1"/>
                </a:solidFill>
              </a:rPr>
              <a:t>46</a:t>
            </a:r>
            <a:r>
              <a:rPr kumimoji="1" lang="ko-KR" altLang="en-US" sz="1800" b="1" dirty="0" smtClean="0">
                <a:solidFill>
                  <a:schemeClr val="bg1"/>
                </a:solidFill>
              </a:rPr>
              <a:t>기 </a:t>
            </a:r>
            <a:r>
              <a:rPr kumimoji="1" lang="en-US" altLang="ko-KR" sz="1800" b="1" dirty="0" smtClean="0">
                <a:solidFill>
                  <a:schemeClr val="bg1"/>
                </a:solidFill>
              </a:rPr>
              <a:t>95</a:t>
            </a:r>
            <a:r>
              <a:rPr kumimoji="1" lang="ko-KR" altLang="en-US" sz="1800" b="1" dirty="0" smtClean="0">
                <a:solidFill>
                  <a:schemeClr val="bg1"/>
                </a:solidFill>
              </a:rPr>
              <a:t>조</a:t>
            </a:r>
            <a:endParaRPr kumimoji="1" lang="en-US" altLang="ko-KR" sz="1800" b="1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kumimoji="1" lang="ko-KR" altLang="en-US" sz="1800" b="1" dirty="0" smtClean="0">
                <a:solidFill>
                  <a:schemeClr val="bg1"/>
                </a:solidFill>
              </a:rPr>
              <a:t>가치투</a:t>
            </a:r>
            <a:endParaRPr kumimoji="1" lang="en-US" altLang="ko-KR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618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chemeClr val="bg1"/>
                </a:solidFill>
              </a:rPr>
              <a:t>목차 및 주차별 작성 일정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0F2B6CC-23FC-4436-9864-529D3FFCBC34}"/>
              </a:ext>
            </a:extLst>
          </p:cNvPr>
          <p:cNvSpPr txBox="1"/>
          <p:nvPr/>
        </p:nvSpPr>
        <p:spPr>
          <a:xfrm>
            <a:off x="8385699" y="3212090"/>
            <a:ext cx="4573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1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지역 개요 및 입지분석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98D4E6CD-F953-402B-A717-F8A844BCEA06}"/>
              </a:ext>
            </a:extLst>
          </p:cNvPr>
          <p:cNvSpPr txBox="1"/>
          <p:nvPr/>
        </p:nvSpPr>
        <p:spPr>
          <a:xfrm>
            <a:off x="9576208" y="3790221"/>
            <a:ext cx="4573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2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시세 분석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038AED8E-E9A9-454B-A1AB-A5A9E8680851}"/>
              </a:ext>
            </a:extLst>
          </p:cNvPr>
          <p:cNvSpPr txBox="1"/>
          <p:nvPr/>
        </p:nvSpPr>
        <p:spPr>
          <a:xfrm>
            <a:off x="8861388" y="4378876"/>
            <a:ext cx="4573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3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시세 및 단지 분석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="" xmlns:a16="http://schemas.microsoft.com/office/drawing/2014/main" id="{4CF9EBA1-2008-40F6-85E5-D84E08FEF6D7}"/>
              </a:ext>
            </a:extLst>
          </p:cNvPr>
          <p:cNvCxnSpPr>
            <a:cxnSpLocks/>
          </p:cNvCxnSpPr>
          <p:nvPr/>
        </p:nvCxnSpPr>
        <p:spPr>
          <a:xfrm>
            <a:off x="2051851" y="3539115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="" xmlns:a16="http://schemas.microsoft.com/office/drawing/2014/main" id="{95006623-3B07-AC1E-2B78-A54658EB6E39}"/>
              </a:ext>
            </a:extLst>
          </p:cNvPr>
          <p:cNvCxnSpPr>
            <a:cxnSpLocks/>
          </p:cNvCxnSpPr>
          <p:nvPr/>
        </p:nvCxnSpPr>
        <p:spPr>
          <a:xfrm>
            <a:off x="2051851" y="4104853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="" xmlns:a16="http://schemas.microsoft.com/office/drawing/2014/main" id="{DC6F8FC8-3186-0C9C-A129-C2FEDF571AF5}"/>
              </a:ext>
            </a:extLst>
          </p:cNvPr>
          <p:cNvCxnSpPr>
            <a:cxnSpLocks/>
          </p:cNvCxnSpPr>
          <p:nvPr/>
        </p:nvCxnSpPr>
        <p:spPr>
          <a:xfrm>
            <a:off x="2043601" y="4717430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="" xmlns:a16="http://schemas.microsoft.com/office/drawing/2014/main" id="{0338E640-E8E5-04F1-07DE-F535DAAF19FE}"/>
              </a:ext>
            </a:extLst>
          </p:cNvPr>
          <p:cNvCxnSpPr>
            <a:cxnSpLocks/>
          </p:cNvCxnSpPr>
          <p:nvPr/>
        </p:nvCxnSpPr>
        <p:spPr>
          <a:xfrm>
            <a:off x="2043601" y="6105103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73CC5144-5278-E2E2-EBD3-D7B3C187D581}"/>
              </a:ext>
            </a:extLst>
          </p:cNvPr>
          <p:cNvSpPr txBox="1"/>
          <p:nvPr/>
        </p:nvSpPr>
        <p:spPr>
          <a:xfrm>
            <a:off x="9020359" y="5746854"/>
            <a:ext cx="4573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4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임장보고서 결론 </a:t>
            </a:r>
          </a:p>
        </p:txBody>
      </p:sp>
      <p:graphicFrame>
        <p:nvGraphicFramePr>
          <p:cNvPr id="14" name="표 13">
            <a:extLst>
              <a:ext uri="{FF2B5EF4-FFF2-40B4-BE49-F238E27FC236}">
                <a16:creationId xmlns="" xmlns:a16="http://schemas.microsoft.com/office/drawing/2014/main" id="{C5370CD0-7316-475A-B3CC-807D89559F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08417"/>
              </p:ext>
            </p:extLst>
          </p:nvPr>
        </p:nvGraphicFramePr>
        <p:xfrm>
          <a:off x="2060318" y="1354221"/>
          <a:ext cx="5911850" cy="4739813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2955925">
                  <a:extLst>
                    <a:ext uri="{9D8B030D-6E8A-4147-A177-3AD203B41FA5}">
                      <a16:colId xmlns="" xmlns:a16="http://schemas.microsoft.com/office/drawing/2014/main" val="4228558074"/>
                    </a:ext>
                  </a:extLst>
                </a:gridCol>
                <a:gridCol w="2955925">
                  <a:extLst>
                    <a:ext uri="{9D8B030D-6E8A-4147-A177-3AD203B41FA5}">
                      <a16:colId xmlns="" xmlns:a16="http://schemas.microsoft.com/office/drawing/2014/main" val="3028835864"/>
                    </a:ext>
                  </a:extLst>
                </a:gridCol>
              </a:tblGrid>
              <a:tr h="53508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지역개요 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지역개요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122468904"/>
                  </a:ext>
                </a:extLst>
              </a:tr>
              <a:tr h="267541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입지분석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입지 평가 기준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943291791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직장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653735732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교통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25658839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학군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853969491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환경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988448943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16737540"/>
                  </a:ext>
                </a:extLst>
              </a:tr>
              <a:tr h="26754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시세분석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구별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TOP10 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아파트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452663448"/>
                  </a:ext>
                </a:extLst>
              </a:tr>
              <a:tr h="2802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동별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시세지도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298112593"/>
                  </a:ext>
                </a:extLst>
              </a:tr>
              <a:tr h="616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단지분석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단지별 입지분석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178616911"/>
                  </a:ext>
                </a:extLst>
              </a:tr>
              <a:tr h="290393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결론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투자기준표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651663633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입지분석표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6893488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생활권별 입지분석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64860747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저평가 단지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705163252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지역 총평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0047913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490236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4230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개요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–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동탄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 2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신도시 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D3268D6-5EDB-5950-0E4C-D1025268FE2B}"/>
              </a:ext>
            </a:extLst>
          </p:cNvPr>
          <p:cNvSpPr txBox="1"/>
          <p:nvPr/>
        </p:nvSpPr>
        <p:spPr>
          <a:xfrm>
            <a:off x="559097" y="1786195"/>
            <a:ext cx="5136203" cy="2931572"/>
          </a:xfrm>
          <a:prstGeom prst="rect">
            <a:avLst/>
          </a:prstGeom>
          <a:solidFill>
            <a:schemeClr val="bg1">
              <a:alpha val="46000"/>
            </a:schemeClr>
          </a:solid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지리적 </a:t>
            </a:r>
            <a:r>
              <a:rPr kumimoji="1"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위치</a:t>
            </a:r>
            <a:endParaRPr kumimoji="1" lang="en-US" altLang="ko-KR" sz="24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kumimoji="1"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ko-KR" altLang="en-US" sz="1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강남에서 동탄까지 약 </a:t>
            </a:r>
            <a:r>
              <a:rPr kumimoji="1" lang="en-US" altLang="ko-KR" sz="1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37km </a:t>
            </a:r>
            <a:r>
              <a:rPr kumimoji="1" lang="ko-KR" altLang="en-US" sz="1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떨어져 있음</a:t>
            </a:r>
            <a:r>
              <a:rPr kumimoji="1" lang="en-US" altLang="ko-KR" sz="1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kumimoji="1" lang="en-US" altLang="ko-KR" sz="1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ko-KR" altLang="en-US" sz="1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교통편</a:t>
            </a:r>
            <a:r>
              <a:rPr kumimoji="1" lang="en-US" altLang="ko-KR" sz="1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Srt </a:t>
            </a:r>
            <a:r>
              <a:rPr kumimoji="1" lang="ko-KR" altLang="en-US" sz="1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로 수서역에서 동탄역까지 </a:t>
            </a:r>
            <a:r>
              <a:rPr kumimoji="1" lang="en-US" altLang="ko-KR" sz="1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34</a:t>
            </a:r>
            <a:r>
              <a:rPr kumimoji="1" lang="ko-KR" altLang="en-US" sz="1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분 소요</a:t>
            </a:r>
            <a:r>
              <a:rPr kumimoji="1" lang="en-US" altLang="ko-KR" sz="1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kumimoji="1" lang="ko-KR" altLang="en-US" sz="1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광역버스</a:t>
            </a:r>
            <a:r>
              <a:rPr kumimoji="1" lang="en-US" altLang="ko-KR" sz="1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(M4434)</a:t>
            </a:r>
            <a:r>
              <a:rPr kumimoji="1" lang="ko-KR" altLang="en-US" sz="1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로 강남역에서 동탄역</a:t>
            </a:r>
            <a:r>
              <a:rPr kumimoji="1" lang="en-US" altLang="ko-KR" sz="1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1" lang="ko-KR" altLang="en-US" sz="1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롯데캐슬</a:t>
            </a:r>
            <a:r>
              <a:rPr kumimoji="1" lang="en-US" altLang="ko-KR" sz="1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kumimoji="1" lang="ko-KR" altLang="en-US" sz="1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까지       약</a:t>
            </a:r>
            <a:r>
              <a:rPr kumimoji="1" lang="en-US" altLang="ko-KR" sz="1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kumimoji="1" lang="ko-KR" altLang="en-US" sz="1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시간 소요</a:t>
            </a:r>
            <a:r>
              <a:rPr kumimoji="1" lang="en-US" altLang="ko-KR" sz="1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endParaRPr kumimoji="1" lang="en-US" altLang="ko-KR" sz="15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kumimoji="1" lang="en-US" altLang="ko-KR" sz="1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kumimoji="1" lang="ko-KR" altLang="en-US" sz="15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kumimoji="1"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172C4563-C55F-4ACA-9C37-BB7DAF3D36CB}"/>
              </a:ext>
            </a:extLst>
          </p:cNvPr>
          <p:cNvSpPr txBox="1"/>
          <p:nvPr/>
        </p:nvSpPr>
        <p:spPr>
          <a:xfrm>
            <a:off x="0" y="861101"/>
            <a:ext cx="2724727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지리적 위치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8" name="그림 17" descr="KakaoMap_20231007_21441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28717" y="1151466"/>
            <a:ext cx="5834305" cy="4707467"/>
          </a:xfrm>
          <a:prstGeom prst="rect">
            <a:avLst/>
          </a:prstGeom>
        </p:spPr>
      </p:pic>
      <p:sp>
        <p:nvSpPr>
          <p:cNvPr id="19" name="타원 18"/>
          <p:cNvSpPr/>
          <p:nvPr/>
        </p:nvSpPr>
        <p:spPr>
          <a:xfrm>
            <a:off x="7450668" y="1546578"/>
            <a:ext cx="711200" cy="440267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강남</a:t>
            </a:r>
            <a:endParaRPr lang="ko-KR" altLang="en-US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7778044" y="5655733"/>
            <a:ext cx="688623" cy="5531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동탄</a:t>
            </a:r>
            <a:endParaRPr lang="en-US" altLang="ko-KR" dirty="0" smtClean="0"/>
          </a:p>
        </p:txBody>
      </p:sp>
    </p:spTree>
    <p:extLst>
      <p:ext uri="{BB962C8B-B14F-4D97-AF65-F5344CB8AC3E}">
        <p14:creationId xmlns="" xmlns:p14="http://schemas.microsoft.com/office/powerpoint/2010/main" val="4132162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90EC004-FF18-4108-8687-DAE12D1D1CF8}"/>
              </a:ext>
            </a:extLst>
          </p:cNvPr>
          <p:cNvSpPr txBox="1"/>
          <p:nvPr/>
        </p:nvSpPr>
        <p:spPr>
          <a:xfrm>
            <a:off x="0" y="861101"/>
            <a:ext cx="898595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화성시 동탄</a:t>
            </a:r>
            <a:r>
              <a:rPr kumimoji="1" lang="en-US" altLang="ko-KR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 신도시 지역 개요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08001" y="1638786"/>
            <a:ext cx="113340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hlinkClick r:id="rId3" tooltip="경기도"/>
              </a:rPr>
              <a:t>경기도</a:t>
            </a:r>
            <a:r>
              <a:rPr lang="ko-KR" altLang="en-US" dirty="0" smtClean="0"/>
              <a:t> </a:t>
            </a:r>
            <a:r>
              <a:rPr lang="ko-KR" altLang="en-US" dirty="0" smtClean="0">
                <a:hlinkClick r:id="rId4" tooltip="화성시"/>
              </a:rPr>
              <a:t>화성시</a:t>
            </a:r>
            <a:r>
              <a:rPr lang="ko-KR" altLang="en-US" dirty="0" smtClean="0"/>
              <a:t> 동탄면 일대에 조성된 </a:t>
            </a:r>
            <a:r>
              <a:rPr lang="en-US" altLang="ko-KR" dirty="0" smtClean="0">
                <a:hlinkClick r:id="rId5" tooltip="2기 신도시"/>
              </a:rPr>
              <a:t>2</a:t>
            </a:r>
            <a:r>
              <a:rPr lang="ko-KR" altLang="en-US" dirty="0" smtClean="0">
                <a:hlinkClick r:id="rId5" tooltip="2기 신도시"/>
              </a:rPr>
              <a:t>기 신도시</a:t>
            </a:r>
            <a:r>
              <a:rPr lang="en-US" altLang="ko-KR" dirty="0" smtClean="0"/>
              <a:t>. </a:t>
            </a:r>
            <a:r>
              <a:rPr lang="ko-KR" altLang="en-US" dirty="0" smtClean="0"/>
              <a:t>약 </a:t>
            </a:r>
            <a:r>
              <a:rPr lang="en-US" altLang="ko-KR" dirty="0" smtClean="0"/>
              <a:t>24k㎡</a:t>
            </a:r>
            <a:r>
              <a:rPr lang="en-US" altLang="ko-KR" baseline="30000" dirty="0" smtClean="0">
                <a:hlinkClick r:id="rId6"/>
              </a:rPr>
              <a:t>[6]</a:t>
            </a:r>
            <a:r>
              <a:rPr lang="en-US" altLang="ko-KR" dirty="0" smtClean="0"/>
              <a:t>, 30</a:t>
            </a:r>
            <a:r>
              <a:rPr lang="ko-KR" altLang="en-US" dirty="0" smtClean="0"/>
              <a:t>만명 </a:t>
            </a:r>
            <a:r>
              <a:rPr lang="en-US" altLang="ko-KR" dirty="0" smtClean="0"/>
              <a:t>12</a:t>
            </a:r>
            <a:r>
              <a:rPr lang="ko-KR" altLang="en-US" dirty="0" smtClean="0"/>
              <a:t>만 가구를 목표로 개발된 신도시이다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현재 영천동</a:t>
            </a:r>
            <a:r>
              <a:rPr lang="en-US" altLang="ko-KR" dirty="0" smtClean="0"/>
              <a:t>, </a:t>
            </a:r>
            <a:r>
              <a:rPr lang="ko-KR" altLang="en-US" dirty="0" smtClean="0"/>
              <a:t>오산동</a:t>
            </a:r>
            <a:r>
              <a:rPr lang="en-US" altLang="ko-KR" dirty="0" smtClean="0"/>
              <a:t>, </a:t>
            </a:r>
            <a:r>
              <a:rPr lang="ko-KR" altLang="en-US" dirty="0" smtClean="0"/>
              <a:t>청계동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신동</a:t>
            </a:r>
            <a:r>
              <a:rPr lang="en-US" altLang="ko-KR" dirty="0" smtClean="0"/>
              <a:t>, </a:t>
            </a:r>
            <a:r>
              <a:rPr lang="ko-KR" altLang="en-US" dirty="0" smtClean="0"/>
              <a:t>중동</a:t>
            </a:r>
            <a:r>
              <a:rPr lang="en-US" altLang="ko-KR" dirty="0" smtClean="0"/>
              <a:t>, </a:t>
            </a:r>
            <a:r>
              <a:rPr lang="ko-KR" altLang="en-US" dirty="0" smtClean="0"/>
              <a:t>목동</a:t>
            </a:r>
            <a:r>
              <a:rPr lang="en-US" altLang="ko-KR" dirty="0" smtClean="0"/>
              <a:t>, </a:t>
            </a:r>
            <a:r>
              <a:rPr lang="ko-KR" altLang="en-US" dirty="0" smtClean="0"/>
              <a:t>산척동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방교동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장지동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금곡동</a:t>
            </a:r>
            <a:r>
              <a:rPr lang="en-US" altLang="ko-KR" dirty="0" smtClean="0"/>
              <a:t>, </a:t>
            </a:r>
            <a:r>
              <a:rPr lang="ko-KR" altLang="en-US" dirty="0" smtClean="0"/>
              <a:t>송동</a:t>
            </a:r>
            <a:r>
              <a:rPr lang="en-US" altLang="ko-KR" dirty="0" smtClean="0"/>
              <a:t>(</a:t>
            </a:r>
            <a:r>
              <a:rPr lang="ko-KR" altLang="en-US" dirty="0" smtClean="0"/>
              <a:t>행정동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동탄</a:t>
            </a:r>
            <a:r>
              <a:rPr lang="en-US" altLang="ko-KR" dirty="0" smtClean="0"/>
              <a:t>4·5·6·7·8·9</a:t>
            </a:r>
            <a:r>
              <a:rPr lang="ko-KR" altLang="en-US" dirty="0" smtClean="0"/>
              <a:t>동</a:t>
            </a:r>
            <a:r>
              <a:rPr lang="en-US" altLang="ko-KR" dirty="0" smtClean="0"/>
              <a:t>)</a:t>
            </a:r>
            <a:r>
              <a:rPr lang="ko-KR" altLang="en-US" dirty="0" smtClean="0"/>
              <a:t>으로 나뉘어 있다</a:t>
            </a:r>
            <a:r>
              <a:rPr lang="en-US" altLang="ko-KR" dirty="0" smtClean="0"/>
              <a:t>.</a:t>
            </a:r>
            <a:r>
              <a:rPr lang="ko-KR" altLang="en-US" dirty="0" smtClean="0"/>
              <a:t/>
            </a:r>
            <a:br>
              <a:rPr lang="ko-KR" altLang="en-US" dirty="0" smtClean="0"/>
            </a:br>
            <a:r>
              <a:rPr lang="ko-KR" altLang="en-US" dirty="0" smtClean="0">
                <a:hlinkClick r:id="rId7" tooltip="동탄1신도시"/>
              </a:rPr>
              <a:t>동탄</a:t>
            </a:r>
            <a:r>
              <a:rPr lang="en-US" altLang="ko-KR" dirty="0" smtClean="0">
                <a:hlinkClick r:id="rId7" tooltip="동탄1신도시"/>
              </a:rPr>
              <a:t>1</a:t>
            </a:r>
            <a:r>
              <a:rPr lang="ko-KR" altLang="en-US" dirty="0" smtClean="0">
                <a:hlinkClick r:id="rId7" tooltip="동탄1신도시"/>
              </a:rPr>
              <a:t>신도시</a:t>
            </a:r>
            <a:r>
              <a:rPr lang="ko-KR" altLang="en-US" dirty="0" smtClean="0"/>
              <a:t>와 동탄</a:t>
            </a:r>
            <a:r>
              <a:rPr lang="en-US" altLang="ko-KR" dirty="0" smtClean="0"/>
              <a:t>2</a:t>
            </a:r>
            <a:r>
              <a:rPr lang="ko-KR" altLang="en-US" dirty="0" smtClean="0"/>
              <a:t>신도시는 별개로 지정된 신도시이다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즉</a:t>
            </a:r>
            <a:r>
              <a:rPr lang="en-US" altLang="ko-KR" dirty="0" smtClean="0"/>
              <a:t>, </a:t>
            </a:r>
            <a:r>
              <a:rPr lang="ko-KR" altLang="en-US" dirty="0" smtClean="0">
                <a:hlinkClick r:id="rId8" tooltip="동탄신도시"/>
              </a:rPr>
              <a:t>동탄신도시</a:t>
            </a:r>
            <a:r>
              <a:rPr lang="ko-KR" altLang="en-US" dirty="0" smtClean="0"/>
              <a:t> 전체가 </a:t>
            </a:r>
            <a:r>
              <a:rPr lang="en-US" altLang="ko-KR" dirty="0" smtClean="0"/>
              <a:t>1</a:t>
            </a:r>
            <a:r>
              <a:rPr lang="ko-KR" altLang="en-US" dirty="0" smtClean="0"/>
              <a:t>단계</a:t>
            </a:r>
            <a:r>
              <a:rPr lang="en-US" altLang="ko-KR" dirty="0" smtClean="0"/>
              <a:t>, 2</a:t>
            </a:r>
            <a:r>
              <a:rPr lang="ko-KR" altLang="en-US" dirty="0" smtClean="0"/>
              <a:t>단계로 조성된 것이 아닌</a:t>
            </a:r>
            <a:r>
              <a:rPr lang="en-US" altLang="ko-KR" dirty="0" smtClean="0"/>
              <a:t>, 1</a:t>
            </a:r>
            <a:r>
              <a:rPr lang="ko-KR" altLang="en-US" dirty="0" smtClean="0"/>
              <a:t>신도시 따로 </a:t>
            </a:r>
            <a:r>
              <a:rPr lang="en-US" altLang="ko-KR" dirty="0" smtClean="0"/>
              <a:t>2</a:t>
            </a:r>
            <a:r>
              <a:rPr lang="ko-KR" altLang="en-US" dirty="0" smtClean="0"/>
              <a:t>신도시 따로 고시되었다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>
            <a:off x="417690" y="3251200"/>
            <a:ext cx="115711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인구 구성이 특히 영유아</a:t>
            </a:r>
            <a:r>
              <a:rPr lang="en-US" altLang="ko-KR" dirty="0" smtClean="0"/>
              <a:t>, </a:t>
            </a:r>
            <a:r>
              <a:rPr lang="ko-KR" altLang="en-US" dirty="0" smtClean="0">
                <a:hlinkClick r:id="rId9" tooltip="어린이"/>
              </a:rPr>
              <a:t>어린이</a:t>
            </a:r>
            <a:r>
              <a:rPr lang="en-US" altLang="ko-KR" dirty="0" smtClean="0"/>
              <a:t>(6</a:t>
            </a:r>
            <a:r>
              <a:rPr lang="ko-KR" altLang="en-US" dirty="0" smtClean="0"/>
              <a:t>세</a:t>
            </a:r>
            <a:r>
              <a:rPr lang="en-US" altLang="ko-KR" dirty="0" smtClean="0"/>
              <a:t>~12</a:t>
            </a:r>
            <a:r>
              <a:rPr lang="ko-KR" altLang="en-US" dirty="0" smtClean="0"/>
              <a:t>세</a:t>
            </a:r>
            <a:r>
              <a:rPr lang="en-US" altLang="ko-KR" dirty="0" smtClean="0"/>
              <a:t>) </a:t>
            </a:r>
            <a:r>
              <a:rPr lang="ko-KR" altLang="en-US" dirty="0" smtClean="0"/>
              <a:t>계층의 인구 비율이 타 동네보다 상당히 높은 편이다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신도시 조성으로 인한 이주 효과</a:t>
            </a:r>
            <a:r>
              <a:rPr lang="en-US" altLang="ko-KR" dirty="0" smtClean="0"/>
              <a:t>, </a:t>
            </a:r>
            <a:r>
              <a:rPr lang="ko-KR" altLang="en-US" dirty="0" smtClean="0"/>
              <a:t>그리고 화성과 기흥에 위치한 </a:t>
            </a:r>
            <a:r>
              <a:rPr lang="ko-KR" altLang="en-US" dirty="0" smtClean="0">
                <a:hlinkClick r:id="rId10" tooltip="삼성전자"/>
              </a:rPr>
              <a:t>삼성전자</a:t>
            </a:r>
            <a:r>
              <a:rPr lang="en-US" altLang="ko-KR" dirty="0" smtClean="0"/>
              <a:t>, </a:t>
            </a:r>
            <a:r>
              <a:rPr lang="ko-KR" altLang="en-US" dirty="0" smtClean="0">
                <a:hlinkClick r:id="rId11" tooltip="삼성디스플레이"/>
              </a:rPr>
              <a:t>삼성디스플레이</a:t>
            </a:r>
            <a:r>
              <a:rPr lang="ko-KR" altLang="en-US" dirty="0" smtClean="0"/>
              <a:t> 관련 산업단지에 근무하는 젊은 주민들의 영향이 제일 크다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게다가 </a:t>
            </a:r>
            <a:r>
              <a:rPr lang="ko-KR" altLang="en-US" dirty="0" smtClean="0">
                <a:hlinkClick r:id="rId12" tooltip="출산율"/>
              </a:rPr>
              <a:t>출산율</a:t>
            </a:r>
            <a:r>
              <a:rPr lang="ko-KR" altLang="en-US" dirty="0" smtClean="0"/>
              <a:t>도 손에 꼽힐 정도로 높은 수준</a:t>
            </a:r>
            <a:r>
              <a:rPr lang="en-US" altLang="ko-KR" dirty="0" smtClean="0"/>
              <a:t>. </a:t>
            </a:r>
            <a:r>
              <a:rPr lang="ko-KR" altLang="en-US" dirty="0" smtClean="0"/>
              <a:t>아이를 키우는 주부들의 경우 인터넷 상을 통한 친목이나 생활 정보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자녀 교육과 관련된 정보 교환이 빠른 편이며 이 지역 주부들로 이루어진 인터넷 카페들 또한 상당히 유명하다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23554" name="AutoShape 2" descr="attachment/동탄신도시...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519290" y="4622084"/>
            <a:ext cx="1122115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hlinkClick r:id="rId13" tooltip="수도권 전철"/>
              </a:rPr>
              <a:t>수도권 전철</a:t>
            </a:r>
            <a:r>
              <a:rPr lang="ko-KR" altLang="en-US" dirty="0" smtClean="0"/>
              <a:t>의 경우 대부분 </a:t>
            </a:r>
            <a:r>
              <a:rPr lang="ko-KR" altLang="en-US" dirty="0" smtClean="0">
                <a:hlinkClick r:id="rId14" tooltip="병점역"/>
              </a:rPr>
              <a:t>병점역</a:t>
            </a:r>
            <a:r>
              <a:rPr lang="ko-KR" altLang="en-US" dirty="0" smtClean="0"/>
              <a:t>을 이용한다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경유하는 버스노선도 많고 중앙버스전용차로 정류장을 이용하는 노선도 많아 병점역으로의 이동이 가능하다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병점역은 급행열차가 정차하기에 서울</a:t>
            </a:r>
            <a:r>
              <a:rPr lang="en-US" altLang="ko-KR" dirty="0" smtClean="0"/>
              <a:t>(</a:t>
            </a:r>
            <a:r>
              <a:rPr lang="ko-KR" altLang="en-US" dirty="0" smtClean="0"/>
              <a:t>구로</a:t>
            </a:r>
            <a:r>
              <a:rPr lang="en-US" altLang="ko-KR" dirty="0" smtClean="0"/>
              <a:t>)</a:t>
            </a:r>
            <a:r>
              <a:rPr lang="ko-KR" altLang="en-US" dirty="0" smtClean="0"/>
              <a:t>방향은 </a:t>
            </a:r>
            <a:r>
              <a:rPr lang="en-US" altLang="ko-KR" dirty="0" smtClean="0"/>
              <a:t>M</a:t>
            </a:r>
            <a:r>
              <a:rPr lang="ko-KR" altLang="en-US" dirty="0" smtClean="0"/>
              <a:t>버스보다 더 빠르게 이동할 수 있다</a:t>
            </a:r>
            <a:r>
              <a:rPr lang="en-US" altLang="ko-KR" dirty="0" smtClean="0"/>
              <a:t>. </a:t>
            </a:r>
            <a:r>
              <a:rPr lang="ko-KR" altLang="en-US" dirty="0" smtClean="0">
                <a:hlinkClick r:id="rId15" tooltip="동탄역"/>
              </a:rPr>
              <a:t>동탄역</a:t>
            </a:r>
            <a:r>
              <a:rPr lang="ko-KR" altLang="en-US" dirty="0" smtClean="0"/>
              <a:t>에서 </a:t>
            </a:r>
            <a:r>
              <a:rPr lang="en-US" altLang="ko-KR" dirty="0" smtClean="0">
                <a:hlinkClick r:id="rId16" tooltip="SRT"/>
              </a:rPr>
              <a:t>SRT</a:t>
            </a:r>
            <a:r>
              <a:rPr lang="ko-KR" altLang="en-US" dirty="0" smtClean="0"/>
              <a:t>를 이용하여 </a:t>
            </a:r>
            <a:r>
              <a:rPr lang="ko-KR" altLang="en-US" dirty="0" smtClean="0">
                <a:hlinkClick r:id="rId17" tooltip="수서역"/>
              </a:rPr>
              <a:t>수서역</a:t>
            </a:r>
            <a:r>
              <a:rPr lang="ko-KR" altLang="en-US" dirty="0" smtClean="0"/>
              <a:t>에서 전철로 환승하는게 가장 빠르다</a:t>
            </a:r>
            <a:r>
              <a:rPr lang="en-US" altLang="ko-KR" baseline="30000" dirty="0" smtClean="0">
                <a:hlinkClick r:id="rId6"/>
              </a:rPr>
              <a:t>[20]</a:t>
            </a:r>
            <a:r>
              <a:rPr lang="ko-KR" altLang="en-US" dirty="0" smtClean="0"/>
              <a:t>  향후에 </a:t>
            </a:r>
            <a:r>
              <a:rPr lang="en-US" altLang="ko-KR" dirty="0" smtClean="0">
                <a:hlinkClick r:id="rId18" tooltip="GTX"/>
              </a:rPr>
              <a:t>GTX</a:t>
            </a:r>
            <a:r>
              <a:rPr lang="ko-KR" altLang="en-US" dirty="0" smtClean="0"/>
              <a:t>가 개통되면 </a:t>
            </a:r>
            <a:r>
              <a:rPr lang="en-US" altLang="ko-KR" dirty="0" smtClean="0"/>
              <a:t>GTX</a:t>
            </a:r>
            <a:r>
              <a:rPr lang="ko-KR" altLang="en-US" dirty="0" smtClean="0"/>
              <a:t>이용하여 </a:t>
            </a:r>
            <a:r>
              <a:rPr lang="ko-KR" altLang="en-US" dirty="0" smtClean="0">
                <a:hlinkClick r:id="rId19" tooltip="삼성역"/>
              </a:rPr>
              <a:t>삼성역</a:t>
            </a:r>
            <a:r>
              <a:rPr lang="ko-KR" altLang="en-US" dirty="0" smtClean="0"/>
              <a:t>으로 가장 빨리 이동할 수 있다</a:t>
            </a:r>
            <a:r>
              <a:rPr lang="en-US" altLang="ko-KR" dirty="0" smtClean="0"/>
              <a:t>.</a:t>
            </a:r>
            <a:br>
              <a:rPr lang="en-US" altLang="ko-KR" dirty="0" smtClean="0"/>
            </a:br>
            <a:r>
              <a:rPr lang="ko-KR" altLang="en-US" dirty="0" smtClean="0"/>
              <a:t>시내 철도교통은 </a:t>
            </a:r>
            <a:r>
              <a:rPr lang="ko-KR" altLang="en-US" dirty="0" smtClean="0">
                <a:hlinkClick r:id="rId20" tooltip="동탄 도시철도 1호선"/>
              </a:rPr>
              <a:t>동탄 도시철도 </a:t>
            </a:r>
            <a:r>
              <a:rPr lang="en-US" altLang="ko-KR" dirty="0" smtClean="0">
                <a:hlinkClick r:id="rId20" tooltip="동탄 도시철도 1호선"/>
              </a:rPr>
              <a:t>1</a:t>
            </a:r>
            <a:r>
              <a:rPr lang="ko-KR" altLang="en-US" dirty="0" smtClean="0">
                <a:hlinkClick r:id="rId20" tooltip="동탄 도시철도 1호선"/>
              </a:rPr>
              <a:t>호선</a:t>
            </a:r>
            <a:r>
              <a:rPr lang="ko-KR" altLang="en-US" dirty="0" smtClean="0"/>
              <a:t>과 </a:t>
            </a:r>
            <a:r>
              <a:rPr lang="ko-KR" altLang="en-US" dirty="0" smtClean="0">
                <a:hlinkClick r:id="rId21" tooltip="동탄 도시철도 2호선"/>
              </a:rPr>
              <a:t>동탄 도시철도 </a:t>
            </a:r>
            <a:r>
              <a:rPr lang="en-US" altLang="ko-KR" dirty="0" smtClean="0">
                <a:hlinkClick r:id="rId21" tooltip="동탄 도시철도 2호선"/>
              </a:rPr>
              <a:t>2</a:t>
            </a:r>
            <a:r>
              <a:rPr lang="ko-KR" altLang="en-US" dirty="0" smtClean="0">
                <a:hlinkClick r:id="rId21" tooltip="동탄 도시철도 2호선"/>
              </a:rPr>
              <a:t>호선</a:t>
            </a:r>
            <a:r>
              <a:rPr lang="ko-KR" altLang="en-US" dirty="0" smtClean="0"/>
              <a:t>이 </a:t>
            </a:r>
            <a:r>
              <a:rPr lang="en-US" altLang="ko-KR" dirty="0" smtClean="0"/>
              <a:t>2024</a:t>
            </a:r>
            <a:r>
              <a:rPr lang="ko-KR" altLang="en-US" dirty="0" smtClean="0"/>
              <a:t>년 초 착공예정이다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또한 동탄역에서 시종착하는 </a:t>
            </a:r>
            <a:r>
              <a:rPr lang="ko-KR" altLang="en-US" dirty="0" smtClean="0">
                <a:hlinkClick r:id="rId22" tooltip="동탄인덕원선"/>
              </a:rPr>
              <a:t>동탄인덕원선</a:t>
            </a:r>
            <a:r>
              <a:rPr lang="ko-KR" altLang="en-US" dirty="0" smtClean="0"/>
              <a:t>이 공사 중이다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또한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용인시와 오산시에서 추진중인 </a:t>
            </a:r>
            <a:r>
              <a:rPr lang="ko-KR" altLang="en-US" dirty="0" smtClean="0">
                <a:hlinkClick r:id="rId23" tooltip="분당선"/>
              </a:rPr>
              <a:t>분당선</a:t>
            </a:r>
            <a:r>
              <a:rPr lang="ko-KR" altLang="en-US" dirty="0" smtClean="0"/>
              <a:t> 연장도 동탄역과 동탄호수공원을 경유할 것으로 보인다</a:t>
            </a:r>
            <a:r>
              <a:rPr lang="en-US" altLang="ko-KR" dirty="0" smtClean="0"/>
              <a:t>. </a:t>
            </a:r>
          </a:p>
        </p:txBody>
      </p:sp>
    </p:spTree>
    <p:extLst>
      <p:ext uri="{BB962C8B-B14F-4D97-AF65-F5344CB8AC3E}">
        <p14:creationId xmlns="" xmlns:p14="http://schemas.microsoft.com/office/powerpoint/2010/main" val="819789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="" xmlns:a16="http://schemas.microsoft.com/office/drawing/2014/main" id="{54AF287D-AED2-E9BC-EB14-9DD064ACC8BA}"/>
              </a:ext>
            </a:extLst>
          </p:cNvPr>
          <p:cNvSpPr/>
          <p:nvPr/>
        </p:nvSpPr>
        <p:spPr>
          <a:xfrm>
            <a:off x="214489" y="500630"/>
            <a:ext cx="2590800" cy="12830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 smtClean="0"/>
              <a:t>✅ 동탄</a:t>
            </a:r>
            <a:r>
              <a:rPr lang="en-US" altLang="ko-KR" sz="2400" b="1" dirty="0" smtClean="0"/>
              <a:t>2</a:t>
            </a:r>
            <a:r>
              <a:rPr lang="ko-KR" altLang="en-US" sz="2400" b="1" dirty="0" smtClean="0"/>
              <a:t>기 신도시    </a:t>
            </a:r>
            <a:endParaRPr lang="en-US" altLang="ko-KR" sz="2400" b="1" dirty="0" smtClean="0"/>
          </a:p>
          <a:p>
            <a:r>
              <a:rPr lang="ko-KR" altLang="en-US" sz="2400" b="1" dirty="0" smtClean="0"/>
              <a:t>지적 </a:t>
            </a:r>
            <a:r>
              <a:rPr lang="ko-KR" altLang="en-US" sz="2400" b="1" dirty="0"/>
              <a:t>편집도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18899" y="428979"/>
            <a:ext cx="8823148" cy="6271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916650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34E23226-7B39-4B8E-B062-B589537F2C4A}"/>
              </a:ext>
            </a:extLst>
          </p:cNvPr>
          <p:cNvSpPr/>
          <p:nvPr/>
        </p:nvSpPr>
        <p:spPr>
          <a:xfrm>
            <a:off x="0" y="860161"/>
            <a:ext cx="3490986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</a:t>
            </a:r>
            <a:r>
              <a:rPr lang="ko-KR" altLang="en-US" sz="2400" b="1" dirty="0" err="1"/>
              <a:t>동별</a:t>
            </a:r>
            <a:r>
              <a:rPr lang="ko-KR" altLang="en-US" sz="2400" b="1" dirty="0"/>
              <a:t> 인구수 </a:t>
            </a:r>
            <a:r>
              <a:rPr lang="ko-KR" altLang="en-US" sz="2400" b="1" dirty="0" err="1"/>
              <a:t>세대수</a:t>
            </a:r>
            <a:r>
              <a:rPr lang="ko-KR" altLang="en-US" sz="2400" b="1" dirty="0"/>
              <a:t> 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0451" y="819150"/>
            <a:ext cx="8324850" cy="603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930677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="" xmlns:a16="http://schemas.microsoft.com/office/drawing/2014/main" id="{9DD11B5E-64CF-11FE-5C83-4995768C9F11}"/>
              </a:ext>
            </a:extLst>
          </p:cNvPr>
          <p:cNvSpPr/>
          <p:nvPr/>
        </p:nvSpPr>
        <p:spPr>
          <a:xfrm>
            <a:off x="0" y="913888"/>
            <a:ext cx="3164541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✅연령별 인구 비중</a:t>
            </a:r>
          </a:p>
        </p:txBody>
      </p:sp>
      <p:pic>
        <p:nvPicPr>
          <p:cNvPr id="1028" name="Picture 4" descr="C:\Users\Owner\Desktop\화성시 인구 연령별 구성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3158" y="1548694"/>
            <a:ext cx="11536363" cy="4457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535210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개요 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="" xmlns:a16="http://schemas.microsoft.com/office/drawing/2014/main" id="{9DD11B5E-64CF-11FE-5C83-4995768C9F11}"/>
              </a:ext>
            </a:extLst>
          </p:cNvPr>
          <p:cNvSpPr/>
          <p:nvPr/>
        </p:nvSpPr>
        <p:spPr>
          <a:xfrm>
            <a:off x="0" y="776574"/>
            <a:ext cx="2025570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인구 이동</a:t>
            </a:r>
          </a:p>
        </p:txBody>
      </p:sp>
      <p:pic>
        <p:nvPicPr>
          <p:cNvPr id="8194" name="Picture 2" descr="C:\Users\Owner\Desktop\화성시 인구전출입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9870" y="895149"/>
            <a:ext cx="9940219" cy="56659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29340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</a:rPr>
              <a:t>지역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개요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-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생활권 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3045" y="857626"/>
            <a:ext cx="9406290" cy="6000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타원 14"/>
          <p:cNvSpPr/>
          <p:nvPr/>
        </p:nvSpPr>
        <p:spPr>
          <a:xfrm>
            <a:off x="5689599" y="2111022"/>
            <a:ext cx="1286935" cy="126435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동탄역역세권</a:t>
            </a:r>
            <a:endParaRPr lang="en-US" altLang="ko-KR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200" b="1" dirty="0" smtClean="0">
                <a:solidFill>
                  <a:schemeClr val="tx1"/>
                </a:solidFill>
              </a:rPr>
              <a:t>(SRT, GTX)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7281333" y="1501422"/>
            <a:ext cx="1174045" cy="11740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11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상권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1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육아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,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교육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,</a:t>
            </a:r>
          </a:p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생활편의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)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6321778" y="5407377"/>
            <a:ext cx="1332089" cy="1219200"/>
          </a:xfrm>
          <a:prstGeom prst="ellipse">
            <a:avLst/>
          </a:prstGeom>
          <a:solidFill>
            <a:srgbClr val="F357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호수</a:t>
            </a:r>
            <a:endParaRPr lang="en-US" altLang="ko-KR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2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휴식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유흥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생활편의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20" name="타원 19"/>
          <p:cNvSpPr/>
          <p:nvPr/>
        </p:nvSpPr>
        <p:spPr>
          <a:xfrm>
            <a:off x="8184444" y="3736623"/>
            <a:ext cx="936978" cy="925688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목동</a:t>
            </a:r>
            <a:endParaRPr lang="en-US" altLang="ko-KR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1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생활편의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,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독립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적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)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6171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graphicFrame>
        <p:nvGraphicFramePr>
          <p:cNvPr id="2" name="표 1">
            <a:extLst>
              <a:ext uri="{FF2B5EF4-FFF2-40B4-BE49-F238E27FC236}">
                <a16:creationId xmlns="" xmlns:a16="http://schemas.microsoft.com/office/drawing/2014/main" id="{AEA84D27-3B2F-2868-68B7-FD16B266EA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02285910"/>
              </p:ext>
            </p:extLst>
          </p:nvPr>
        </p:nvGraphicFramePr>
        <p:xfrm>
          <a:off x="663851" y="1558208"/>
          <a:ext cx="9201617" cy="4819443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182732">
                  <a:extLst>
                    <a:ext uri="{9D8B030D-6E8A-4147-A177-3AD203B41FA5}">
                      <a16:colId xmlns="" xmlns:a16="http://schemas.microsoft.com/office/drawing/2014/main" val="2186221530"/>
                    </a:ext>
                  </a:extLst>
                </a:gridCol>
                <a:gridCol w="1475351">
                  <a:extLst>
                    <a:ext uri="{9D8B030D-6E8A-4147-A177-3AD203B41FA5}">
                      <a16:colId xmlns="" xmlns:a16="http://schemas.microsoft.com/office/drawing/2014/main" val="1943774524"/>
                    </a:ext>
                  </a:extLst>
                </a:gridCol>
                <a:gridCol w="1527858">
                  <a:extLst>
                    <a:ext uri="{9D8B030D-6E8A-4147-A177-3AD203B41FA5}">
                      <a16:colId xmlns="" xmlns:a16="http://schemas.microsoft.com/office/drawing/2014/main" val="2997163041"/>
                    </a:ext>
                  </a:extLst>
                </a:gridCol>
                <a:gridCol w="1446836">
                  <a:extLst>
                    <a:ext uri="{9D8B030D-6E8A-4147-A177-3AD203B41FA5}">
                      <a16:colId xmlns="" xmlns:a16="http://schemas.microsoft.com/office/drawing/2014/main" val="2212171377"/>
                    </a:ext>
                  </a:extLst>
                </a:gridCol>
                <a:gridCol w="1551007">
                  <a:extLst>
                    <a:ext uri="{9D8B030D-6E8A-4147-A177-3AD203B41FA5}">
                      <a16:colId xmlns="" xmlns:a16="http://schemas.microsoft.com/office/drawing/2014/main" val="1502957917"/>
                    </a:ext>
                  </a:extLst>
                </a:gridCol>
                <a:gridCol w="2017833">
                  <a:extLst>
                    <a:ext uri="{9D8B030D-6E8A-4147-A177-3AD203B41FA5}">
                      <a16:colId xmlns="" xmlns:a16="http://schemas.microsoft.com/office/drawing/2014/main" val="1214392640"/>
                    </a:ext>
                  </a:extLst>
                </a:gridCol>
              </a:tblGrid>
              <a:tr h="4443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등급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직장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교통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학군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환경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공급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2153979579"/>
                  </a:ext>
                </a:extLst>
              </a:tr>
              <a:tr h="6719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/>
                        <a:t>기준</a:t>
                      </a:r>
                    </a:p>
                  </a:txBody>
                  <a:tcPr marL="68580" marR="68580" marT="34290" marB="34290" anchor="ctr">
                    <a:solidFill>
                      <a:srgbClr val="249EB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종사자수</a:t>
                      </a:r>
                    </a:p>
                  </a:txBody>
                  <a:tcPr marL="68580" marR="68580" marT="34290" marB="34290" anchor="ctr">
                    <a:solidFill>
                      <a:srgbClr val="249EB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업무지구</a:t>
                      </a:r>
                      <a:endParaRPr lang="en-US" altLang="ko-KR" sz="1600" b="1" dirty="0"/>
                    </a:p>
                    <a:p>
                      <a:pPr algn="ctr" latinLnBrk="1"/>
                      <a:r>
                        <a:rPr lang="ko-KR" altLang="en-US" sz="1600" b="1" dirty="0"/>
                        <a:t>접근성</a:t>
                      </a:r>
                    </a:p>
                  </a:txBody>
                  <a:tcPr marL="68580" marR="68580" marT="34290" marB="34290" anchor="ctr">
                    <a:solidFill>
                      <a:srgbClr val="249EB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학업성취도</a:t>
                      </a:r>
                    </a:p>
                  </a:txBody>
                  <a:tcPr marL="68580" marR="68580" marT="34290" marB="34290" anchor="ctr">
                    <a:solidFill>
                      <a:srgbClr val="249EB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편의시설</a:t>
                      </a:r>
                      <a:endParaRPr lang="en-US" altLang="ko-KR" sz="1600" b="1" dirty="0"/>
                    </a:p>
                    <a:p>
                      <a:pPr algn="ctr" latinLnBrk="1"/>
                      <a:r>
                        <a:rPr lang="en-US" altLang="ko-KR" sz="1600" b="1" dirty="0"/>
                        <a:t>(</a:t>
                      </a:r>
                      <a:r>
                        <a:rPr lang="ko-KR" altLang="en-US" sz="1600" b="1" dirty="0"/>
                        <a:t>백화점</a:t>
                      </a:r>
                      <a:r>
                        <a:rPr lang="en-US" altLang="ko-KR" sz="1600" b="1" dirty="0"/>
                        <a:t>, </a:t>
                      </a:r>
                      <a:r>
                        <a:rPr lang="ko-KR" altLang="en-US" sz="1600" b="1" dirty="0"/>
                        <a:t>마트</a:t>
                      </a:r>
                      <a:r>
                        <a:rPr lang="en-US" altLang="ko-KR" sz="1600" b="1" dirty="0"/>
                        <a:t>)</a:t>
                      </a:r>
                      <a:endParaRPr lang="ko-KR" altLang="en-US" sz="1600" b="1" dirty="0"/>
                    </a:p>
                  </a:txBody>
                  <a:tcPr marL="68580" marR="68580" marT="34290" marB="34290" anchor="ctr">
                    <a:solidFill>
                      <a:srgbClr val="249EB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3</a:t>
                      </a:r>
                      <a:r>
                        <a:rPr lang="ko-KR" altLang="en-US" sz="1600" b="1" dirty="0"/>
                        <a:t>년 예정공급평균</a:t>
                      </a:r>
                    </a:p>
                  </a:txBody>
                  <a:tcPr marL="68580" marR="68580" marT="34290" marB="34290" anchor="ctr">
                    <a:solidFill>
                      <a:srgbClr val="249EB3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18836752"/>
                  </a:ext>
                </a:extLst>
              </a:tr>
              <a:tr h="97321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3600" b="1" dirty="0"/>
                        <a:t>S</a:t>
                      </a:r>
                      <a:endParaRPr lang="ko-KR" altLang="en-US" sz="36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종사자수</a:t>
                      </a:r>
                      <a:endParaRPr lang="en-US" altLang="ko-KR" sz="1600" b="1" dirty="0"/>
                    </a:p>
                    <a:p>
                      <a:pPr algn="ctr" latinLnBrk="1"/>
                      <a:r>
                        <a:rPr lang="ko-KR" altLang="en-US" sz="1600" b="1" dirty="0"/>
                        <a:t> </a:t>
                      </a:r>
                      <a:r>
                        <a:rPr lang="en-US" altLang="ko-KR" sz="1600" b="1" dirty="0"/>
                        <a:t>30</a:t>
                      </a:r>
                      <a:r>
                        <a:rPr lang="ko-KR" altLang="en-US" sz="1600" b="1" dirty="0"/>
                        <a:t>만명 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강남 </a:t>
                      </a:r>
                      <a:r>
                        <a:rPr lang="en-US" altLang="ko-KR" sz="1600" b="1" dirty="0"/>
                        <a:t>30</a:t>
                      </a:r>
                      <a:r>
                        <a:rPr lang="ko-KR" altLang="en-US" sz="1600" b="1" dirty="0"/>
                        <a:t>분 </a:t>
                      </a:r>
                      <a:endParaRPr lang="en-US" altLang="ko-KR" sz="1600" b="1" dirty="0"/>
                    </a:p>
                    <a:p>
                      <a:pPr algn="ctr" latinLnBrk="1"/>
                      <a:r>
                        <a:rPr lang="ko-KR" altLang="en-US" sz="1600" b="1" dirty="0"/>
                        <a:t>이내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95% 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3</a:t>
                      </a:r>
                      <a:r>
                        <a:rPr lang="ko-KR" altLang="en-US" sz="1600" b="1" dirty="0"/>
                        <a:t>개 이상</a:t>
                      </a:r>
                      <a:endParaRPr lang="en-US" altLang="ko-KR" sz="16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백화점 </a:t>
                      </a:r>
                      <a:endParaRPr lang="en-US" altLang="ko-KR" sz="1600" b="1" dirty="0"/>
                    </a:p>
                    <a:p>
                      <a:pPr algn="ctr" latinLnBrk="1"/>
                      <a:r>
                        <a:rPr lang="en-US" altLang="ko-KR" sz="1600" b="1" dirty="0"/>
                        <a:t>2</a:t>
                      </a:r>
                      <a:r>
                        <a:rPr lang="ko-KR" altLang="en-US" sz="1600" b="1" dirty="0"/>
                        <a:t>개 이상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인구 </a:t>
                      </a:r>
                      <a:r>
                        <a:rPr lang="en-US" altLang="ko-KR" sz="1600" b="1" dirty="0"/>
                        <a:t>0.25%</a:t>
                      </a:r>
                      <a:r>
                        <a:rPr lang="ko-KR" altLang="en-US" sz="1600" b="1" dirty="0"/>
                        <a:t>이내</a:t>
                      </a:r>
                      <a:endParaRPr lang="en-US" altLang="ko-KR" sz="1600" b="1" dirty="0"/>
                    </a:p>
                    <a:p>
                      <a:pPr algn="ctr" latinLnBrk="1"/>
                      <a:r>
                        <a:rPr lang="en-US" altLang="ko-KR" sz="1400" b="1" dirty="0"/>
                        <a:t>(</a:t>
                      </a:r>
                      <a:r>
                        <a:rPr lang="ko-KR" altLang="en-US" sz="1400" b="1" dirty="0"/>
                        <a:t>적정수요 </a:t>
                      </a:r>
                      <a:r>
                        <a:rPr lang="en-US" altLang="ko-KR" sz="1400" b="1" dirty="0"/>
                        <a:t>0.5</a:t>
                      </a:r>
                      <a:r>
                        <a:rPr lang="ko-KR" altLang="en-US" sz="1400" b="1" dirty="0"/>
                        <a:t>배 이하</a:t>
                      </a:r>
                      <a:r>
                        <a:rPr lang="en-US" altLang="ko-KR" sz="1400" b="1" dirty="0"/>
                        <a:t>)</a:t>
                      </a:r>
                      <a:endParaRPr lang="ko-KR" altLang="en-US" sz="1400" b="1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641436706"/>
                  </a:ext>
                </a:extLst>
              </a:tr>
              <a:tr h="98536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3600" b="1" dirty="0"/>
                        <a:t>A</a:t>
                      </a:r>
                      <a:endParaRPr lang="ko-KR" altLang="en-US" sz="3600" b="1" dirty="0"/>
                    </a:p>
                  </a:txBody>
                  <a:tcPr marL="68580" marR="68580" marT="34290" marB="34290" anchor="ctr"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20</a:t>
                      </a:r>
                      <a:r>
                        <a:rPr lang="ko-KR" altLang="en-US" sz="1600" b="1" dirty="0"/>
                        <a:t>만명 이상</a:t>
                      </a:r>
                    </a:p>
                  </a:txBody>
                  <a:tcPr marL="68580" marR="68580" marT="34290" marB="34290" anchor="ctr"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강남 </a:t>
                      </a:r>
                      <a:r>
                        <a:rPr lang="en-US" altLang="ko-KR" sz="1600" b="1" dirty="0"/>
                        <a:t>1</a:t>
                      </a:r>
                      <a:r>
                        <a:rPr lang="ko-KR" altLang="en-US" sz="1600" b="1" dirty="0"/>
                        <a:t>시간</a:t>
                      </a:r>
                      <a:r>
                        <a:rPr lang="en-US" altLang="ko-KR" sz="1600" b="1" dirty="0"/>
                        <a:t> </a:t>
                      </a:r>
                      <a:r>
                        <a:rPr lang="ko-KR" altLang="en-US" sz="1600" b="1" dirty="0"/>
                        <a:t>및 </a:t>
                      </a:r>
                      <a:endParaRPr lang="en-US" altLang="ko-KR" sz="1600" b="1" dirty="0"/>
                    </a:p>
                    <a:p>
                      <a:pPr algn="ctr" latinLnBrk="1"/>
                      <a:r>
                        <a:rPr lang="ko-KR" altLang="en-US" sz="1600" b="1" dirty="0"/>
                        <a:t>부도심 </a:t>
                      </a:r>
                      <a:endParaRPr lang="en-US" altLang="ko-KR" sz="1600" b="1" dirty="0"/>
                    </a:p>
                    <a:p>
                      <a:pPr algn="ctr" latinLnBrk="1"/>
                      <a:r>
                        <a:rPr lang="en-US" altLang="ko-KR" sz="1600" b="1" dirty="0"/>
                        <a:t>30</a:t>
                      </a:r>
                      <a:r>
                        <a:rPr lang="ko-KR" altLang="en-US" sz="1600" b="1" dirty="0"/>
                        <a:t>분 이내</a:t>
                      </a:r>
                    </a:p>
                  </a:txBody>
                  <a:tcPr marL="68580" marR="68580" marT="34290" marB="34290" anchor="ctr"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90% 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3</a:t>
                      </a:r>
                      <a:r>
                        <a:rPr lang="ko-KR" altLang="en-US" sz="1600" b="1" dirty="0"/>
                        <a:t>개 이상</a:t>
                      </a:r>
                    </a:p>
                  </a:txBody>
                  <a:tcPr marL="68580" marR="68580" marT="34290" marB="34290" anchor="ctr"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백화점 </a:t>
                      </a:r>
                      <a:endParaRPr lang="en-US" altLang="ko-KR" sz="1600" b="1" dirty="0"/>
                    </a:p>
                    <a:p>
                      <a:pPr algn="ctr" latinLnBrk="1"/>
                      <a:r>
                        <a:rPr lang="en-US" altLang="ko-KR" sz="1600" b="1" dirty="0"/>
                        <a:t>1</a:t>
                      </a:r>
                      <a:r>
                        <a:rPr lang="ko-KR" altLang="en-US" sz="1600" b="1" dirty="0"/>
                        <a:t>개 이상</a:t>
                      </a:r>
                    </a:p>
                  </a:txBody>
                  <a:tcPr marL="68580" marR="68580" marT="34290" marB="34290" anchor="ctr"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인구</a:t>
                      </a:r>
                      <a:r>
                        <a:rPr lang="en-US" altLang="ko-KR" sz="1600" b="1" dirty="0"/>
                        <a:t>0.5% </a:t>
                      </a:r>
                      <a:r>
                        <a:rPr lang="ko-KR" altLang="en-US" sz="1600" b="1" dirty="0"/>
                        <a:t>이내</a:t>
                      </a:r>
                      <a:endParaRPr lang="en-US" altLang="ko-KR" sz="1400" b="1" dirty="0"/>
                    </a:p>
                    <a:p>
                      <a:pPr marL="0" marR="0" lvl="0" indent="0" algn="ctr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/>
                        <a:t>(</a:t>
                      </a:r>
                      <a:r>
                        <a:rPr lang="ko-KR" altLang="en-US" sz="1400" b="1" dirty="0"/>
                        <a:t>적정수요 </a:t>
                      </a:r>
                      <a:r>
                        <a:rPr lang="en-US" altLang="ko-KR" sz="1400" b="1" dirty="0"/>
                        <a:t>1</a:t>
                      </a:r>
                      <a:r>
                        <a:rPr lang="ko-KR" altLang="en-US" sz="1400" b="1" dirty="0"/>
                        <a:t>배 이내</a:t>
                      </a:r>
                      <a:r>
                        <a:rPr lang="en-US" altLang="ko-KR" sz="1400" b="1" dirty="0"/>
                        <a:t>)</a:t>
                      </a:r>
                      <a:endParaRPr lang="ko-KR" altLang="en-US" sz="1400" b="1" dirty="0"/>
                    </a:p>
                  </a:txBody>
                  <a:tcPr marL="68580" marR="68580" marT="34290" marB="34290" anchor="ctr">
                    <a:solidFill>
                      <a:schemeClr val="accent5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6371368"/>
                  </a:ext>
                </a:extLst>
              </a:tr>
              <a:tr h="9934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3600" b="1" dirty="0"/>
                        <a:t>B</a:t>
                      </a:r>
                      <a:endParaRPr lang="ko-KR" altLang="en-US" sz="3600" b="1" dirty="0"/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10</a:t>
                      </a:r>
                      <a:r>
                        <a:rPr lang="ko-KR" altLang="en-US" sz="1600" b="1" dirty="0"/>
                        <a:t>만명 이상</a:t>
                      </a: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부도심 </a:t>
                      </a:r>
                      <a:endParaRPr lang="en-US" altLang="ko-KR" sz="1600" b="1" dirty="0"/>
                    </a:p>
                    <a:p>
                      <a:pPr algn="ctr" latinLnBrk="1"/>
                      <a:r>
                        <a:rPr lang="en-US" altLang="ko-KR" sz="1600" b="1" dirty="0"/>
                        <a:t>1</a:t>
                      </a:r>
                      <a:r>
                        <a:rPr lang="ko-KR" altLang="en-US" sz="1600" b="1" dirty="0"/>
                        <a:t>시간 이내</a:t>
                      </a: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85%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3</a:t>
                      </a:r>
                      <a:r>
                        <a:rPr lang="ko-KR" altLang="en-US" sz="1600" b="1" dirty="0"/>
                        <a:t>개</a:t>
                      </a:r>
                      <a:r>
                        <a:rPr lang="en-US" altLang="ko-KR" sz="1600" b="1" dirty="0"/>
                        <a:t> </a:t>
                      </a:r>
                      <a:r>
                        <a:rPr lang="ko-KR" altLang="en-US" sz="1600" b="1" dirty="0"/>
                        <a:t>이상</a:t>
                      </a: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대형마트 </a:t>
                      </a:r>
                      <a:endParaRPr lang="en-US" altLang="ko-KR" sz="1600" b="1" dirty="0"/>
                    </a:p>
                    <a:p>
                      <a:pPr algn="ctr" latinLnBrk="1"/>
                      <a:r>
                        <a:rPr lang="en-US" altLang="ko-KR" sz="1600" b="1" dirty="0"/>
                        <a:t>1</a:t>
                      </a:r>
                      <a:r>
                        <a:rPr lang="ko-KR" altLang="en-US" sz="1600" b="1" dirty="0"/>
                        <a:t>개 이상</a:t>
                      </a: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인구</a:t>
                      </a:r>
                      <a:r>
                        <a:rPr lang="en-US" altLang="ko-KR" sz="1600" b="1" dirty="0"/>
                        <a:t>1.0% </a:t>
                      </a:r>
                      <a:r>
                        <a:rPr lang="ko-KR" altLang="en-US" sz="1600" b="1" dirty="0"/>
                        <a:t>이내</a:t>
                      </a:r>
                      <a:endParaRPr lang="en-US" altLang="ko-KR" sz="1400" b="1" dirty="0"/>
                    </a:p>
                    <a:p>
                      <a:pPr marL="0" marR="0" lvl="0" indent="0" algn="ctr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/>
                        <a:t>(</a:t>
                      </a:r>
                      <a:r>
                        <a:rPr lang="ko-KR" altLang="en-US" sz="1400" b="1" dirty="0"/>
                        <a:t>적정수요 </a:t>
                      </a:r>
                      <a:r>
                        <a:rPr lang="en-US" altLang="ko-KR" sz="1400" b="1" dirty="0"/>
                        <a:t>2</a:t>
                      </a:r>
                      <a:r>
                        <a:rPr lang="ko-KR" altLang="en-US" sz="1400" b="1" dirty="0"/>
                        <a:t>배 이내</a:t>
                      </a:r>
                      <a:r>
                        <a:rPr lang="en-US" altLang="ko-KR" sz="1400" b="1" dirty="0"/>
                        <a:t>)</a:t>
                      </a:r>
                      <a:endParaRPr lang="ko-KR" altLang="en-US" sz="1600" b="1" dirty="0"/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71202629"/>
                  </a:ext>
                </a:extLst>
              </a:tr>
              <a:tr h="7511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3600" b="1" dirty="0"/>
                        <a:t>C</a:t>
                      </a:r>
                      <a:endParaRPr lang="ko-KR" altLang="en-US" sz="3600" b="1" dirty="0"/>
                    </a:p>
                  </a:txBody>
                  <a:tcPr marL="68580" marR="68580" marT="34290" marB="3429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10</a:t>
                      </a:r>
                      <a:r>
                        <a:rPr lang="ko-KR" altLang="en-US" sz="1600" b="1" dirty="0"/>
                        <a:t>만명 이하</a:t>
                      </a:r>
                      <a:endParaRPr lang="en-US" altLang="ko-KR" sz="1600" b="1" dirty="0"/>
                    </a:p>
                  </a:txBody>
                  <a:tcPr marL="68580" marR="68580" marT="34290" marB="3429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부도심</a:t>
                      </a:r>
                      <a:endParaRPr lang="en-US" altLang="ko-KR" sz="1600" b="1" dirty="0"/>
                    </a:p>
                    <a:p>
                      <a:pPr algn="ctr" latinLnBrk="1"/>
                      <a:r>
                        <a:rPr lang="en-US" altLang="ko-KR" sz="1600" b="1" dirty="0"/>
                        <a:t>1</a:t>
                      </a:r>
                      <a:r>
                        <a:rPr lang="ko-KR" altLang="en-US" sz="1600" b="1" dirty="0"/>
                        <a:t>시간 이상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/>
                        <a:t>85% </a:t>
                      </a:r>
                    </a:p>
                    <a:p>
                      <a:pPr algn="ctr" latinLnBrk="1"/>
                      <a:r>
                        <a:rPr lang="en-US" altLang="ko-KR" sz="1600" b="1" dirty="0"/>
                        <a:t>3</a:t>
                      </a:r>
                      <a:r>
                        <a:rPr lang="ko-KR" altLang="en-US" sz="1600" b="1" dirty="0"/>
                        <a:t>개 미만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없음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/>
                        <a:t>인구</a:t>
                      </a:r>
                      <a:r>
                        <a:rPr lang="en-US" altLang="ko-KR" sz="1600" b="1" dirty="0"/>
                        <a:t>1.0% </a:t>
                      </a:r>
                      <a:r>
                        <a:rPr lang="ko-KR" altLang="en-US" sz="1600" b="1" dirty="0"/>
                        <a:t>초과</a:t>
                      </a:r>
                      <a:endParaRPr lang="en-US" altLang="ko-KR" sz="1400" b="1" dirty="0"/>
                    </a:p>
                    <a:p>
                      <a:pPr marL="0" marR="0" lvl="0" indent="0" algn="ctr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/>
                        <a:t>(</a:t>
                      </a:r>
                      <a:r>
                        <a:rPr lang="ko-KR" altLang="en-US" sz="1400" b="1" dirty="0"/>
                        <a:t>적정수요 </a:t>
                      </a:r>
                      <a:r>
                        <a:rPr lang="en-US" altLang="ko-KR" sz="1400" b="1" dirty="0"/>
                        <a:t>2</a:t>
                      </a:r>
                      <a:r>
                        <a:rPr lang="ko-KR" altLang="en-US" sz="1400" b="1" dirty="0"/>
                        <a:t>배 초과</a:t>
                      </a:r>
                      <a:r>
                        <a:rPr lang="en-US" altLang="ko-KR" sz="1400" b="1" dirty="0"/>
                        <a:t>)</a:t>
                      </a:r>
                      <a:endParaRPr lang="ko-KR" altLang="en-US" sz="1600" b="1" dirty="0"/>
                    </a:p>
                  </a:txBody>
                  <a:tcPr marL="68580" marR="68580" marT="34290" marB="3429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63591685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="" xmlns:a16="http://schemas.microsoft.com/office/drawing/2014/main" id="{D8C193B1-39C5-E546-04B7-03726C61703A}"/>
              </a:ext>
            </a:extLst>
          </p:cNvPr>
          <p:cNvSpPr/>
          <p:nvPr/>
        </p:nvSpPr>
        <p:spPr>
          <a:xfrm>
            <a:off x="10004365" y="931716"/>
            <a:ext cx="1967643" cy="1651253"/>
          </a:xfrm>
          <a:prstGeom prst="rect">
            <a:avLst/>
          </a:prstGeom>
          <a:solidFill>
            <a:schemeClr val="bg1">
              <a:alpha val="99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tx1"/>
                </a:solidFill>
              </a:rPr>
              <a:t>수도권 입지평가는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algn="ctr"/>
            <a:r>
              <a:rPr lang="ko-KR" altLang="en-US" sz="1600" dirty="0">
                <a:solidFill>
                  <a:schemeClr val="tx1"/>
                </a:solidFill>
              </a:rPr>
              <a:t>직장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교통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학군</a:t>
            </a:r>
            <a:r>
              <a:rPr lang="en-US" altLang="ko-KR" sz="1600" dirty="0">
                <a:solidFill>
                  <a:schemeClr val="tx1"/>
                </a:solidFill>
              </a:rPr>
              <a:t>,</a:t>
            </a:r>
          </a:p>
          <a:p>
            <a:pPr algn="ctr"/>
            <a:r>
              <a:rPr lang="ko-KR" altLang="en-US" sz="1600" dirty="0">
                <a:solidFill>
                  <a:schemeClr val="tx1"/>
                </a:solidFill>
              </a:rPr>
              <a:t>환경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공급으로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algn="ctr"/>
            <a:r>
              <a:rPr lang="en-US" altLang="ko-KR" sz="1600" dirty="0">
                <a:solidFill>
                  <a:schemeClr val="tx1"/>
                </a:solidFill>
              </a:rPr>
              <a:t>‘</a:t>
            </a:r>
            <a:r>
              <a:rPr lang="ko-KR" altLang="en-US" sz="1600" dirty="0">
                <a:solidFill>
                  <a:schemeClr val="tx1"/>
                </a:solidFill>
              </a:rPr>
              <a:t>구 단위</a:t>
            </a:r>
            <a:r>
              <a:rPr lang="en-US" altLang="ko-KR" sz="1600" dirty="0">
                <a:solidFill>
                  <a:schemeClr val="tx1"/>
                </a:solidFill>
              </a:rPr>
              <a:t>’ </a:t>
            </a:r>
            <a:r>
              <a:rPr lang="ko-KR" altLang="en-US" sz="1600" dirty="0">
                <a:solidFill>
                  <a:schemeClr val="tx1"/>
                </a:solidFill>
              </a:rPr>
              <a:t>로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algn="ctr"/>
            <a:r>
              <a:rPr lang="ko-KR" altLang="en-US" sz="1600" dirty="0">
                <a:solidFill>
                  <a:schemeClr val="tx1"/>
                </a:solidFill>
              </a:rPr>
              <a:t>평가합니다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B9B89626-BA08-DBEA-5F1D-48B662351376}"/>
              </a:ext>
            </a:extLst>
          </p:cNvPr>
          <p:cNvSpPr/>
          <p:nvPr/>
        </p:nvSpPr>
        <p:spPr>
          <a:xfrm>
            <a:off x="0" y="931716"/>
            <a:ext cx="4433104" cy="4616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수도권 입지 등급 </a:t>
            </a:r>
            <a:r>
              <a:rPr lang="en-US" altLang="ko-KR" sz="2400" b="1" dirty="0"/>
              <a:t>(</a:t>
            </a:r>
            <a:r>
              <a:rPr lang="ko-KR" altLang="en-US" sz="2400" b="1" dirty="0"/>
              <a:t>구 단위</a:t>
            </a:r>
            <a:r>
              <a:rPr lang="en-US" altLang="ko-KR" sz="2400" b="1" dirty="0"/>
              <a:t>)</a:t>
            </a:r>
            <a:endParaRPr lang="ko-KR" altLang="en-US" sz="2400" b="1" dirty="0"/>
          </a:p>
        </p:txBody>
      </p:sp>
    </p:spTree>
    <p:extLst>
      <p:ext uri="{BB962C8B-B14F-4D97-AF65-F5344CB8AC3E}">
        <p14:creationId xmlns="" xmlns:p14="http://schemas.microsoft.com/office/powerpoint/2010/main" val="3488533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1AD0D514-E02C-C543-485C-85AE8FA2E316}"/>
              </a:ext>
            </a:extLst>
          </p:cNvPr>
          <p:cNvSpPr/>
          <p:nvPr/>
        </p:nvSpPr>
        <p:spPr>
          <a:xfrm>
            <a:off x="0" y="829898"/>
            <a:ext cx="4069976" cy="4616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 지방 입지 등급 </a:t>
            </a:r>
            <a:r>
              <a:rPr lang="en-US" altLang="ko-KR" sz="2400" b="1" dirty="0"/>
              <a:t>(</a:t>
            </a:r>
            <a:r>
              <a:rPr lang="ko-KR" altLang="en-US" sz="2400" b="1" dirty="0"/>
              <a:t>구 단위</a:t>
            </a:r>
            <a:r>
              <a:rPr lang="en-US" altLang="ko-KR" sz="2400" dirty="0"/>
              <a:t>)</a:t>
            </a:r>
            <a:endParaRPr lang="ko-KR" altLang="en-US" sz="2400" dirty="0"/>
          </a:p>
        </p:txBody>
      </p:sp>
      <p:graphicFrame>
        <p:nvGraphicFramePr>
          <p:cNvPr id="8" name="표 7">
            <a:extLst>
              <a:ext uri="{FF2B5EF4-FFF2-40B4-BE49-F238E27FC236}">
                <a16:creationId xmlns="" xmlns:a16="http://schemas.microsoft.com/office/drawing/2014/main" id="{4BFC4B90-733D-4462-BB63-ECF373A83D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37472233"/>
              </p:ext>
            </p:extLst>
          </p:nvPr>
        </p:nvGraphicFramePr>
        <p:xfrm>
          <a:off x="982131" y="1354000"/>
          <a:ext cx="10227737" cy="4541249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935092">
                  <a:extLst>
                    <a:ext uri="{9D8B030D-6E8A-4147-A177-3AD203B41FA5}">
                      <a16:colId xmlns="" xmlns:a16="http://schemas.microsoft.com/office/drawing/2014/main" val="2186221530"/>
                    </a:ext>
                  </a:extLst>
                </a:gridCol>
                <a:gridCol w="1484281">
                  <a:extLst>
                    <a:ext uri="{9D8B030D-6E8A-4147-A177-3AD203B41FA5}">
                      <a16:colId xmlns="" xmlns:a16="http://schemas.microsoft.com/office/drawing/2014/main" val="1943774524"/>
                    </a:ext>
                  </a:extLst>
                </a:gridCol>
                <a:gridCol w="1414938">
                  <a:extLst>
                    <a:ext uri="{9D8B030D-6E8A-4147-A177-3AD203B41FA5}">
                      <a16:colId xmlns="" xmlns:a16="http://schemas.microsoft.com/office/drawing/2014/main" val="2997163041"/>
                    </a:ext>
                  </a:extLst>
                </a:gridCol>
                <a:gridCol w="1563420">
                  <a:extLst>
                    <a:ext uri="{9D8B030D-6E8A-4147-A177-3AD203B41FA5}">
                      <a16:colId xmlns="" xmlns:a16="http://schemas.microsoft.com/office/drawing/2014/main" val="2212171377"/>
                    </a:ext>
                  </a:extLst>
                </a:gridCol>
                <a:gridCol w="1457861">
                  <a:extLst>
                    <a:ext uri="{9D8B030D-6E8A-4147-A177-3AD203B41FA5}">
                      <a16:colId xmlns="" xmlns:a16="http://schemas.microsoft.com/office/drawing/2014/main" val="1502957917"/>
                    </a:ext>
                  </a:extLst>
                </a:gridCol>
                <a:gridCol w="1788881">
                  <a:extLst>
                    <a:ext uri="{9D8B030D-6E8A-4147-A177-3AD203B41FA5}">
                      <a16:colId xmlns="" xmlns:a16="http://schemas.microsoft.com/office/drawing/2014/main" val="1214392640"/>
                    </a:ext>
                  </a:extLst>
                </a:gridCol>
                <a:gridCol w="1583264">
                  <a:extLst>
                    <a:ext uri="{9D8B030D-6E8A-4147-A177-3AD203B41FA5}">
                      <a16:colId xmlns="" xmlns:a16="http://schemas.microsoft.com/office/drawing/2014/main" val="3508616448"/>
                    </a:ext>
                  </a:extLst>
                </a:gridCol>
              </a:tblGrid>
              <a:tr h="7914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구분</a:t>
                      </a:r>
                    </a:p>
                  </a:txBody>
                  <a:tcPr anchor="ctr" anchorCtr="1">
                    <a:solidFill>
                      <a:srgbClr val="1C788D">
                        <a:alpha val="2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인구</a:t>
                      </a:r>
                      <a:endParaRPr lang="en-US" altLang="ko-KR" sz="1600" dirty="0"/>
                    </a:p>
                    <a:p>
                      <a:pPr algn="ctr" latinLnBrk="1"/>
                      <a:r>
                        <a:rPr lang="en-US" altLang="ko-KR" sz="1400" dirty="0"/>
                        <a:t>(</a:t>
                      </a:r>
                      <a:r>
                        <a:rPr lang="ko-KR" altLang="en-US" sz="1400" dirty="0"/>
                        <a:t>시 단위</a:t>
                      </a:r>
                      <a:r>
                        <a:rPr lang="en-US" altLang="ko-KR" sz="1400" dirty="0"/>
                        <a:t>)</a:t>
                      </a:r>
                      <a:endParaRPr lang="ko-KR" altLang="en-US" sz="1400" dirty="0"/>
                    </a:p>
                  </a:txBody>
                  <a:tcPr anchor="ctr" anchorCtr="1">
                    <a:solidFill>
                      <a:srgbClr val="1C788D">
                        <a:alpha val="2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직장</a:t>
                      </a:r>
                      <a:endParaRPr lang="en-US" altLang="ko-KR" sz="1600" dirty="0"/>
                    </a:p>
                    <a:p>
                      <a:pPr algn="ctr" latinLnBrk="1"/>
                      <a:r>
                        <a:rPr lang="en-US" altLang="ko-KR" sz="1400" dirty="0"/>
                        <a:t>(</a:t>
                      </a:r>
                      <a:r>
                        <a:rPr lang="ko-KR" altLang="en-US" sz="1400" dirty="0" err="1"/>
                        <a:t>구단위</a:t>
                      </a:r>
                      <a:r>
                        <a:rPr lang="en-US" altLang="ko-KR" sz="1400" dirty="0"/>
                        <a:t>/</a:t>
                      </a:r>
                    </a:p>
                    <a:p>
                      <a:pPr algn="ctr" latinLnBrk="1"/>
                      <a:r>
                        <a:rPr lang="ko-KR" altLang="en-US" sz="1400" dirty="0"/>
                        <a:t>종사자수</a:t>
                      </a:r>
                      <a:r>
                        <a:rPr lang="en-US" altLang="ko-KR" sz="1400" dirty="0"/>
                        <a:t>)</a:t>
                      </a:r>
                      <a:endParaRPr lang="ko-KR" altLang="en-US" sz="1400" dirty="0"/>
                    </a:p>
                  </a:txBody>
                  <a:tcPr anchor="ctr" anchorCtr="1">
                    <a:solidFill>
                      <a:srgbClr val="1C788D">
                        <a:alpha val="2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학군</a:t>
                      </a:r>
                      <a:endParaRPr lang="en-US" altLang="ko-KR" sz="1600" dirty="0"/>
                    </a:p>
                    <a:p>
                      <a:pPr algn="ctr" latinLnBrk="1"/>
                      <a:r>
                        <a:rPr lang="en-US" altLang="ko-KR" sz="1400" dirty="0"/>
                        <a:t>(</a:t>
                      </a:r>
                      <a:r>
                        <a:rPr lang="ko-KR" altLang="en-US" sz="1400" dirty="0"/>
                        <a:t>구 단위</a:t>
                      </a:r>
                      <a:r>
                        <a:rPr lang="en-US" altLang="ko-KR" sz="1400" dirty="0"/>
                        <a:t>)</a:t>
                      </a:r>
                      <a:endParaRPr lang="ko-KR" altLang="en-US" sz="1600" dirty="0"/>
                    </a:p>
                  </a:txBody>
                  <a:tcPr anchor="ctr" anchorCtr="1">
                    <a:solidFill>
                      <a:srgbClr val="1C788D">
                        <a:alpha val="2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환경</a:t>
                      </a:r>
                      <a:endParaRPr lang="en-US" altLang="ko-KR" sz="1400" dirty="0"/>
                    </a:p>
                    <a:p>
                      <a:pPr marL="0" marR="0" lvl="0" indent="0" algn="ctr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/>
                        <a:t>(</a:t>
                      </a:r>
                      <a:r>
                        <a:rPr lang="ko-KR" altLang="en-US" sz="1400" dirty="0"/>
                        <a:t>구 단위</a:t>
                      </a:r>
                      <a:r>
                        <a:rPr lang="en-US" altLang="ko-KR" sz="1400" dirty="0"/>
                        <a:t>)</a:t>
                      </a:r>
                      <a:endParaRPr lang="ko-KR" altLang="en-US" sz="2000" dirty="0"/>
                    </a:p>
                  </a:txBody>
                  <a:tcPr anchor="ctr" anchorCtr="1">
                    <a:solidFill>
                      <a:srgbClr val="1C788D">
                        <a:alpha val="2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/>
                        <a:t>공급</a:t>
                      </a:r>
                      <a:endParaRPr lang="en-US" altLang="ko-KR" sz="1800" b="1" dirty="0"/>
                    </a:p>
                    <a:p>
                      <a:pPr algn="ctr" latinLnBrk="1"/>
                      <a:r>
                        <a:rPr lang="en-US" altLang="ko-KR" sz="1400" b="1" dirty="0"/>
                        <a:t>(3</a:t>
                      </a:r>
                      <a:r>
                        <a:rPr lang="ko-KR" altLang="en-US" sz="1400" b="1" dirty="0"/>
                        <a:t>년 예정공급평균</a:t>
                      </a:r>
                      <a:r>
                        <a:rPr lang="en-US" altLang="ko-KR" sz="1400" b="1" dirty="0"/>
                        <a:t>)</a:t>
                      </a:r>
                      <a:endParaRPr lang="ko-KR" altLang="en-US" sz="1400" b="1" dirty="0"/>
                    </a:p>
                  </a:txBody>
                  <a:tcPr marL="68580" marR="68580" marT="34290" marB="34290" anchor="ctr">
                    <a:solidFill>
                      <a:srgbClr val="1C788D">
                        <a:alpha val="2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교통</a:t>
                      </a:r>
                      <a:r>
                        <a:rPr lang="en-US" altLang="ko-KR" sz="1600" dirty="0"/>
                        <a:t/>
                      </a:r>
                      <a:br>
                        <a:rPr lang="en-US" altLang="ko-KR" sz="1600" dirty="0"/>
                      </a:br>
                      <a:r>
                        <a:rPr lang="en-US" altLang="ko-KR" sz="1400" dirty="0"/>
                        <a:t>(</a:t>
                      </a:r>
                      <a:r>
                        <a:rPr lang="ko-KR" altLang="en-US" sz="1400" dirty="0"/>
                        <a:t>업무지구 접근성</a:t>
                      </a:r>
                      <a:r>
                        <a:rPr lang="en-US" altLang="ko-KR" sz="1400" dirty="0"/>
                        <a:t>)</a:t>
                      </a:r>
                      <a:endParaRPr lang="ko-KR" altLang="en-US" sz="1600" dirty="0"/>
                    </a:p>
                  </a:txBody>
                  <a:tcPr anchor="ctr" anchorCtr="1">
                    <a:solidFill>
                      <a:srgbClr val="1C788D">
                        <a:alpha val="27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3979579"/>
                  </a:ext>
                </a:extLst>
              </a:tr>
              <a:tr h="10259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800" b="1" dirty="0"/>
                        <a:t>S</a:t>
                      </a:r>
                      <a:endParaRPr lang="ko-KR" altLang="en-US" sz="2800" b="1" dirty="0"/>
                    </a:p>
                  </a:txBody>
                  <a:tcPr anchor="ctr" anchorCtr="1">
                    <a:solidFill>
                      <a:schemeClr val="bg2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en-US" altLang="ko-KR" sz="1600" b="1" dirty="0"/>
                        <a:t>300</a:t>
                      </a:r>
                      <a:r>
                        <a:rPr lang="ko-KR" altLang="en-US" sz="1600" b="1" dirty="0"/>
                        <a:t>만명</a:t>
                      </a:r>
                      <a:endParaRPr lang="en-US" altLang="ko-KR" sz="1600" b="1" dirty="0"/>
                    </a:p>
                    <a:p>
                      <a:pPr lvl="1" algn="ctr" latinLnBrk="1"/>
                      <a:r>
                        <a:rPr lang="ko-KR" altLang="en-US" sz="1600" b="1" dirty="0"/>
                        <a:t> 이상</a:t>
                      </a:r>
                    </a:p>
                  </a:txBody>
                  <a:tcPr marL="0" marR="324000" anchor="ctr" anchorCtr="1">
                    <a:solidFill>
                      <a:schemeClr val="bg2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en-US" altLang="ko-KR" sz="1600" b="1" dirty="0"/>
                        <a:t>30</a:t>
                      </a:r>
                      <a:r>
                        <a:rPr lang="ko-KR" altLang="en-US" sz="1600" b="1" dirty="0"/>
                        <a:t>만명 </a:t>
                      </a:r>
                      <a:endParaRPr lang="en-US" altLang="ko-KR" sz="1600" b="1" dirty="0"/>
                    </a:p>
                    <a:p>
                      <a:pPr lvl="1" algn="ctr" latinLnBrk="1"/>
                      <a:r>
                        <a:rPr lang="ko-KR" altLang="en-US" sz="1600" b="1" dirty="0"/>
                        <a:t>이상</a:t>
                      </a:r>
                    </a:p>
                  </a:txBody>
                  <a:tcPr marL="0" marR="324000" anchor="ctr" anchorCtr="1">
                    <a:solidFill>
                      <a:schemeClr val="bg2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en-US" altLang="ko-KR" sz="1600" b="1" dirty="0"/>
                        <a:t>95%</a:t>
                      </a:r>
                    </a:p>
                    <a:p>
                      <a:pPr lvl="1" algn="ctr" latinLnBrk="1"/>
                      <a:r>
                        <a:rPr lang="en-US" altLang="ko-KR" sz="1600" b="1" dirty="0"/>
                        <a:t>3</a:t>
                      </a:r>
                      <a:r>
                        <a:rPr lang="ko-KR" altLang="en-US" sz="1600" b="1" dirty="0"/>
                        <a:t>개 이상</a:t>
                      </a:r>
                      <a:endParaRPr lang="ko-KR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324000" anchor="ctr" anchorCtr="1">
                    <a:solidFill>
                      <a:schemeClr val="bg2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ko-KR" altLang="en-US" sz="1600" b="1" dirty="0"/>
                        <a:t>백화점 </a:t>
                      </a:r>
                      <a:endParaRPr lang="en-US" altLang="ko-KR" sz="1600" b="1" dirty="0"/>
                    </a:p>
                    <a:p>
                      <a:pPr lvl="1" algn="ctr" latinLnBrk="1"/>
                      <a:r>
                        <a:rPr lang="en-US" altLang="ko-KR" sz="1600" b="1" dirty="0"/>
                        <a:t>2</a:t>
                      </a:r>
                      <a:r>
                        <a:rPr lang="ko-KR" altLang="en-US" sz="1600" b="1" dirty="0"/>
                        <a:t>개 이상</a:t>
                      </a:r>
                      <a:endParaRPr lang="ko-KR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marL="0" marR="324000" anchor="ctr" anchorCtr="1">
                    <a:solidFill>
                      <a:schemeClr val="bg2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atin typeface="+mn-lt"/>
                        </a:rPr>
                        <a:t>인구 </a:t>
                      </a:r>
                      <a:r>
                        <a:rPr lang="en-US" altLang="ko-KR" sz="1400" b="1" dirty="0">
                          <a:latin typeface="+mn-lt"/>
                        </a:rPr>
                        <a:t>0.25%</a:t>
                      </a:r>
                      <a:r>
                        <a:rPr lang="ko-KR" altLang="en-US" sz="1400" b="1" dirty="0">
                          <a:latin typeface="+mn-lt"/>
                        </a:rPr>
                        <a:t>이내</a:t>
                      </a:r>
                      <a:endParaRPr lang="en-US" altLang="ko-KR" sz="1400" b="1" dirty="0">
                        <a:latin typeface="+mn-lt"/>
                      </a:endParaRPr>
                    </a:p>
                    <a:p>
                      <a:pPr algn="ctr" latinLnBrk="1"/>
                      <a:r>
                        <a:rPr lang="en-US" altLang="ko-KR" sz="1400" b="1" dirty="0">
                          <a:latin typeface="+mn-lt"/>
                        </a:rPr>
                        <a:t>(</a:t>
                      </a:r>
                      <a:r>
                        <a:rPr lang="ko-KR" altLang="en-US" sz="1400" b="1" dirty="0">
                          <a:latin typeface="+mn-lt"/>
                        </a:rPr>
                        <a:t>적정수요 </a:t>
                      </a:r>
                      <a:r>
                        <a:rPr lang="en-US" altLang="ko-KR" sz="1400" b="1" dirty="0">
                          <a:latin typeface="+mn-lt"/>
                        </a:rPr>
                        <a:t>0.5</a:t>
                      </a:r>
                      <a:r>
                        <a:rPr lang="ko-KR" altLang="en-US" sz="1400" b="1" dirty="0">
                          <a:latin typeface="+mn-lt"/>
                        </a:rPr>
                        <a:t>배 이하</a:t>
                      </a:r>
                      <a:r>
                        <a:rPr lang="en-US" altLang="ko-KR" sz="1400" b="1" dirty="0">
                          <a:latin typeface="+mn-lt"/>
                        </a:rPr>
                        <a:t>)</a:t>
                      </a:r>
                      <a:endParaRPr lang="ko-KR" altLang="en-US" sz="1400" b="1" dirty="0">
                        <a:latin typeface="+mn-lt"/>
                      </a:endParaRPr>
                    </a:p>
                  </a:txBody>
                  <a:tcPr marL="68580" marR="68580" marT="34290" marB="34290" anchor="ctr">
                    <a:solidFill>
                      <a:schemeClr val="bg2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ko-KR" altLang="en-US" sz="1600" b="1" dirty="0" err="1"/>
                        <a:t>자차</a:t>
                      </a:r>
                      <a:endParaRPr lang="en-US" altLang="ko-KR" sz="1600" b="1" dirty="0"/>
                    </a:p>
                    <a:p>
                      <a:pPr lvl="1" algn="ctr" latinLnBrk="1"/>
                      <a:r>
                        <a:rPr lang="en-US" altLang="ko-KR" sz="1600" b="1" dirty="0"/>
                        <a:t>10</a:t>
                      </a:r>
                      <a:r>
                        <a:rPr lang="ko-KR" altLang="en-US" sz="1600" b="1" dirty="0"/>
                        <a:t>분 이내</a:t>
                      </a:r>
                    </a:p>
                  </a:txBody>
                  <a:tcPr marL="0" marR="324000" anchor="ctr" anchorCtr="1">
                    <a:solidFill>
                      <a:schemeClr val="bg2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18836752"/>
                  </a:ext>
                </a:extLst>
              </a:tr>
              <a:tr h="8520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800" b="1" baseline="0" dirty="0"/>
                        <a:t>A </a:t>
                      </a:r>
                      <a:endParaRPr lang="ko-KR" altLang="en-US" sz="2800" b="1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200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만명 </a:t>
                      </a:r>
                      <a:endParaRPr lang="en-US" altLang="ko-KR" sz="1600" b="1" dirty="0">
                        <a:solidFill>
                          <a:schemeClr val="tx1"/>
                        </a:solidFill>
                      </a:endParaRPr>
                    </a:p>
                    <a:p>
                      <a:pPr lvl="1" algn="ctr" latinLnBrk="1"/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이상</a:t>
                      </a:r>
                    </a:p>
                  </a:txBody>
                  <a:tcPr marL="0" marR="324000" anchor="ctr" anchorCtr="1"/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만명 </a:t>
                      </a:r>
                      <a:endParaRPr lang="en-US" altLang="ko-KR" sz="1600" b="1" dirty="0">
                        <a:solidFill>
                          <a:schemeClr val="tx1"/>
                        </a:solidFill>
                      </a:endParaRPr>
                    </a:p>
                    <a:p>
                      <a:pPr lvl="1" algn="ctr" latinLnBrk="1"/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이상</a:t>
                      </a:r>
                    </a:p>
                  </a:txBody>
                  <a:tcPr marL="0" marR="324000" anchor="ctr" anchorCtr="1"/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90%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altLang="ko-KR" sz="1600" b="1" dirty="0">
                        <a:solidFill>
                          <a:schemeClr val="tx1"/>
                        </a:solidFill>
                      </a:endParaRPr>
                    </a:p>
                    <a:p>
                      <a:pPr lvl="1" algn="ctr" latinLnBrk="1"/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개 이상</a:t>
                      </a:r>
                    </a:p>
                  </a:txBody>
                  <a:tcPr marL="0" marR="324000" anchor="ctr" anchorCtr="1"/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백화점 </a:t>
                      </a:r>
                      <a:endParaRPr lang="en-US" altLang="ko-KR" sz="1600" b="1" dirty="0">
                        <a:solidFill>
                          <a:schemeClr val="tx1"/>
                        </a:solidFill>
                      </a:endParaRPr>
                    </a:p>
                    <a:p>
                      <a:pPr lvl="1" algn="ctr" latinLnBrk="1"/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개 이상</a:t>
                      </a:r>
                    </a:p>
                  </a:txBody>
                  <a:tcPr marL="0" marR="324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atin typeface="+mn-lt"/>
                        </a:rPr>
                        <a:t>인구</a:t>
                      </a:r>
                      <a:r>
                        <a:rPr lang="en-US" altLang="ko-KR" sz="1400" b="1" dirty="0">
                          <a:latin typeface="+mn-lt"/>
                        </a:rPr>
                        <a:t>0.5% </a:t>
                      </a:r>
                      <a:r>
                        <a:rPr lang="ko-KR" altLang="en-US" sz="1400" b="1" dirty="0">
                          <a:latin typeface="+mn-lt"/>
                        </a:rPr>
                        <a:t>이내</a:t>
                      </a:r>
                      <a:endParaRPr lang="en-US" altLang="ko-KR" sz="1400" b="1" dirty="0">
                        <a:latin typeface="+mn-lt"/>
                      </a:endParaRPr>
                    </a:p>
                    <a:p>
                      <a:pPr marL="0" marR="0" lvl="0" indent="0" algn="ctr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latin typeface="+mn-lt"/>
                        </a:rPr>
                        <a:t>(</a:t>
                      </a:r>
                      <a:r>
                        <a:rPr lang="ko-KR" altLang="en-US" sz="1400" b="1" dirty="0">
                          <a:latin typeface="+mn-lt"/>
                        </a:rPr>
                        <a:t>적정수요 </a:t>
                      </a:r>
                      <a:r>
                        <a:rPr lang="en-US" altLang="ko-KR" sz="1400" b="1" dirty="0">
                          <a:latin typeface="+mn-lt"/>
                        </a:rPr>
                        <a:t>1</a:t>
                      </a:r>
                      <a:r>
                        <a:rPr lang="ko-KR" altLang="en-US" sz="1400" b="1" dirty="0">
                          <a:latin typeface="+mn-lt"/>
                        </a:rPr>
                        <a:t>배 이내</a:t>
                      </a:r>
                      <a:r>
                        <a:rPr lang="en-US" altLang="ko-KR" sz="1400" b="1" dirty="0">
                          <a:latin typeface="+mn-lt"/>
                        </a:rPr>
                        <a:t>)</a:t>
                      </a:r>
                      <a:endParaRPr lang="ko-KR" altLang="en-US" sz="1400" b="1" dirty="0">
                        <a:latin typeface="+mn-lt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ko-KR" altLang="en-US" sz="1600" b="1" dirty="0" err="1">
                          <a:solidFill>
                            <a:schemeClr val="tx1"/>
                          </a:solidFill>
                        </a:rPr>
                        <a:t>자차</a:t>
                      </a:r>
                      <a:endParaRPr lang="en-US" altLang="ko-KR" sz="1600" b="1" dirty="0">
                        <a:solidFill>
                          <a:schemeClr val="tx1"/>
                        </a:solidFill>
                      </a:endParaRPr>
                    </a:p>
                    <a:p>
                      <a:pPr lvl="1" algn="ctr" latinLnBrk="1"/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분 이내</a:t>
                      </a:r>
                    </a:p>
                  </a:txBody>
                  <a:tcPr marL="0" marR="324000" anchor="ctr" anchorCtr="1"/>
                </a:tc>
                <a:extLst>
                  <a:ext uri="{0D108BD9-81ED-4DB2-BD59-A6C34878D82A}">
                    <a16:rowId xmlns="" xmlns:a16="http://schemas.microsoft.com/office/drawing/2014/main" val="641436706"/>
                  </a:ext>
                </a:extLst>
              </a:tr>
              <a:tr h="10259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800" b="1" dirty="0"/>
                        <a:t>B</a:t>
                      </a:r>
                      <a:endParaRPr lang="ko-KR" altLang="en-US" sz="2800" b="1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100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만명 이상</a:t>
                      </a:r>
                    </a:p>
                  </a:txBody>
                  <a:tcPr marL="0" marR="324000" anchor="ctr" anchorCtr="1"/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만명 </a:t>
                      </a:r>
                      <a:endParaRPr lang="en-US" altLang="ko-KR" sz="1600" b="1" dirty="0">
                        <a:solidFill>
                          <a:schemeClr val="tx1"/>
                        </a:solidFill>
                      </a:endParaRPr>
                    </a:p>
                    <a:p>
                      <a:pPr lvl="1" algn="ctr" latinLnBrk="1"/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이상</a:t>
                      </a:r>
                    </a:p>
                  </a:txBody>
                  <a:tcPr marL="0" marR="324000" anchor="ctr" anchorCtr="1"/>
                </a:tc>
                <a:tc>
                  <a:txBody>
                    <a:bodyPr/>
                    <a:lstStyle/>
                    <a:p>
                      <a:pPr marL="45720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85%</a:t>
                      </a:r>
                    </a:p>
                    <a:p>
                      <a:pPr marL="457200" marR="0" lvl="1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개 이상</a:t>
                      </a:r>
                      <a:endParaRPr lang="en-US" altLang="ko-KR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324000" anchor="ctr" anchorCtr="1"/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대형마트</a:t>
                      </a:r>
                      <a:endParaRPr lang="en-US" altLang="ko-KR" sz="1600" b="1" dirty="0">
                        <a:solidFill>
                          <a:schemeClr val="tx1"/>
                        </a:solidFill>
                      </a:endParaRPr>
                    </a:p>
                    <a:p>
                      <a:pPr lvl="1" algn="ctr" latinLnBrk="1"/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개 이상</a:t>
                      </a:r>
                    </a:p>
                  </a:txBody>
                  <a:tcPr marL="0" marR="324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atin typeface="+mn-lt"/>
                        </a:rPr>
                        <a:t>인구</a:t>
                      </a:r>
                      <a:r>
                        <a:rPr lang="en-US" altLang="ko-KR" sz="1400" b="1" dirty="0">
                          <a:latin typeface="+mn-lt"/>
                        </a:rPr>
                        <a:t>1.0% </a:t>
                      </a:r>
                      <a:r>
                        <a:rPr lang="ko-KR" altLang="en-US" sz="1400" b="1" dirty="0">
                          <a:latin typeface="+mn-lt"/>
                        </a:rPr>
                        <a:t>이내</a:t>
                      </a:r>
                      <a:endParaRPr lang="en-US" altLang="ko-KR" sz="1400" b="1" dirty="0">
                        <a:latin typeface="+mn-lt"/>
                      </a:endParaRPr>
                    </a:p>
                    <a:p>
                      <a:pPr marL="0" marR="0" lvl="0" indent="0" algn="ctr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latin typeface="+mn-lt"/>
                        </a:rPr>
                        <a:t>(</a:t>
                      </a:r>
                      <a:r>
                        <a:rPr lang="ko-KR" altLang="en-US" sz="1400" b="1" dirty="0">
                          <a:latin typeface="+mn-lt"/>
                        </a:rPr>
                        <a:t>적정수요 </a:t>
                      </a:r>
                      <a:r>
                        <a:rPr lang="en-US" altLang="ko-KR" sz="1400" b="1" dirty="0">
                          <a:latin typeface="+mn-lt"/>
                        </a:rPr>
                        <a:t>2</a:t>
                      </a:r>
                      <a:r>
                        <a:rPr lang="ko-KR" altLang="en-US" sz="1400" b="1" dirty="0">
                          <a:latin typeface="+mn-lt"/>
                        </a:rPr>
                        <a:t>배 이내</a:t>
                      </a:r>
                      <a:r>
                        <a:rPr lang="en-US" altLang="ko-KR" sz="1400" b="1" dirty="0">
                          <a:latin typeface="+mn-lt"/>
                        </a:rPr>
                        <a:t>)</a:t>
                      </a:r>
                      <a:endParaRPr lang="ko-KR" altLang="en-US" sz="1400" b="1" dirty="0">
                        <a:latin typeface="+mn-lt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ko-KR" altLang="en-US" sz="1600" b="1" dirty="0" err="1">
                          <a:solidFill>
                            <a:schemeClr val="tx1"/>
                          </a:solidFill>
                        </a:rPr>
                        <a:t>자차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30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분 이내</a:t>
                      </a:r>
                    </a:p>
                  </a:txBody>
                  <a:tcPr marL="0" marR="324000" anchor="ctr" anchorCtr="1"/>
                </a:tc>
                <a:extLst>
                  <a:ext uri="{0D108BD9-81ED-4DB2-BD59-A6C34878D82A}">
                    <a16:rowId xmlns="" xmlns:a16="http://schemas.microsoft.com/office/drawing/2014/main" val="316371368"/>
                  </a:ext>
                </a:extLst>
              </a:tr>
              <a:tr h="8459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800" b="1" dirty="0"/>
                        <a:t>C</a:t>
                      </a:r>
                      <a:endParaRPr lang="ko-KR" altLang="en-US" sz="2800" b="1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만명 </a:t>
                      </a:r>
                      <a:endParaRPr lang="en-US" altLang="ko-KR" sz="1600" b="1" dirty="0">
                        <a:solidFill>
                          <a:schemeClr val="tx1"/>
                        </a:solidFill>
                      </a:endParaRPr>
                    </a:p>
                    <a:p>
                      <a:pPr lvl="1" algn="ctr" latinLnBrk="1"/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이상</a:t>
                      </a:r>
                    </a:p>
                  </a:txBody>
                  <a:tcPr marL="0" marR="324000" anchor="ctr" anchorCtr="1"/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만명 </a:t>
                      </a:r>
                      <a:endParaRPr lang="en-US" altLang="ko-KR" sz="1600" b="1" dirty="0">
                        <a:solidFill>
                          <a:schemeClr val="tx1"/>
                        </a:solidFill>
                      </a:endParaRPr>
                    </a:p>
                    <a:p>
                      <a:pPr lvl="1" algn="ctr" latinLnBrk="1"/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이하</a:t>
                      </a:r>
                    </a:p>
                  </a:txBody>
                  <a:tcPr marL="0" marR="324000" anchor="ctr" anchorCtr="1"/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85%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altLang="ko-KR" sz="1600" b="1" dirty="0">
                        <a:solidFill>
                          <a:schemeClr val="tx1"/>
                        </a:solidFill>
                      </a:endParaRPr>
                    </a:p>
                    <a:p>
                      <a:pPr lvl="1" algn="ctr" latinLnBrk="1"/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개 미만</a:t>
                      </a:r>
                    </a:p>
                  </a:txBody>
                  <a:tcPr marL="0" marR="324000" anchor="ctr" anchorCtr="1"/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없음</a:t>
                      </a:r>
                      <a:endParaRPr lang="en-US" altLang="ko-KR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324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atin typeface="+mn-lt"/>
                        </a:rPr>
                        <a:t>인구</a:t>
                      </a:r>
                      <a:r>
                        <a:rPr lang="en-US" altLang="ko-KR" sz="1400" b="1" dirty="0">
                          <a:latin typeface="+mn-lt"/>
                        </a:rPr>
                        <a:t>1.0% </a:t>
                      </a:r>
                      <a:r>
                        <a:rPr lang="ko-KR" altLang="en-US" sz="1400" b="1" dirty="0">
                          <a:latin typeface="+mn-lt"/>
                        </a:rPr>
                        <a:t>초과</a:t>
                      </a:r>
                      <a:endParaRPr lang="en-US" altLang="ko-KR" sz="1400" b="1" dirty="0">
                        <a:latin typeface="+mn-lt"/>
                      </a:endParaRPr>
                    </a:p>
                    <a:p>
                      <a:pPr marL="0" marR="0" lvl="0" indent="0" algn="ctr" defTabSz="6857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latin typeface="+mn-lt"/>
                        </a:rPr>
                        <a:t>(</a:t>
                      </a:r>
                      <a:r>
                        <a:rPr lang="ko-KR" altLang="en-US" sz="1400" b="1" dirty="0">
                          <a:latin typeface="+mn-lt"/>
                        </a:rPr>
                        <a:t>적정수요 </a:t>
                      </a:r>
                      <a:r>
                        <a:rPr lang="en-US" altLang="ko-KR" sz="1400" b="1" dirty="0">
                          <a:latin typeface="+mn-lt"/>
                        </a:rPr>
                        <a:t>2</a:t>
                      </a:r>
                      <a:r>
                        <a:rPr lang="ko-KR" altLang="en-US" sz="1400" b="1" dirty="0">
                          <a:latin typeface="+mn-lt"/>
                        </a:rPr>
                        <a:t>배 초과</a:t>
                      </a:r>
                      <a:r>
                        <a:rPr lang="en-US" altLang="ko-KR" sz="1400" b="1" dirty="0">
                          <a:latin typeface="+mn-lt"/>
                        </a:rPr>
                        <a:t>)</a:t>
                      </a:r>
                      <a:endParaRPr lang="ko-KR" altLang="en-US" sz="1400" b="1" dirty="0">
                        <a:latin typeface="+mn-lt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1" algn="ctr" latinLnBrk="1"/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그 외</a:t>
                      </a:r>
                      <a:endParaRPr lang="en-US" altLang="ko-KR" sz="1600" b="1" dirty="0">
                        <a:solidFill>
                          <a:schemeClr val="tx1"/>
                        </a:solidFill>
                      </a:endParaRPr>
                    </a:p>
                    <a:p>
                      <a:pPr lvl="1" algn="ctr" latinLnBrk="1"/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600" b="1" dirty="0" err="1">
                          <a:solidFill>
                            <a:schemeClr val="tx1"/>
                          </a:solidFill>
                        </a:rPr>
                        <a:t>자차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30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분 초과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324000" anchor="ctr" anchorCtr="1"/>
                </a:tc>
                <a:extLst>
                  <a:ext uri="{0D108BD9-81ED-4DB2-BD59-A6C34878D82A}">
                    <a16:rowId xmlns="" xmlns:a16="http://schemas.microsoft.com/office/drawing/2014/main" val="1671202629"/>
                  </a:ext>
                </a:extLst>
              </a:tr>
            </a:tbl>
          </a:graphicData>
        </a:graphic>
      </p:graphicFrame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8284AA38-77E4-2AA4-3A45-DD568AA0BA48}"/>
              </a:ext>
            </a:extLst>
          </p:cNvPr>
          <p:cNvSpPr/>
          <p:nvPr/>
        </p:nvSpPr>
        <p:spPr>
          <a:xfrm>
            <a:off x="970492" y="5969001"/>
            <a:ext cx="10227738" cy="806555"/>
          </a:xfrm>
          <a:prstGeom prst="rect">
            <a:avLst/>
          </a:prstGeom>
          <a:solidFill>
            <a:schemeClr val="bg1"/>
          </a:solidFill>
          <a:ln w="222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지방은 수도권 보다 교통 중요성이 낮고 지역별로 개별성이 강합니다</a:t>
            </a:r>
            <a:r>
              <a:rPr lang="en-US" altLang="ko-KR" dirty="0">
                <a:solidFill>
                  <a:schemeClr val="tx1"/>
                </a:solidFill>
              </a:rPr>
              <a:t>.</a:t>
            </a:r>
            <a:r>
              <a:rPr lang="ko-KR" altLang="en-US" dirty="0">
                <a:solidFill>
                  <a:schemeClr val="tx1"/>
                </a:solidFill>
              </a:rPr>
              <a:t> </a:t>
            </a:r>
            <a:endParaRPr lang="en-US" altLang="ko-KR" dirty="0">
              <a:solidFill>
                <a:schemeClr val="tx1"/>
              </a:solidFill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</a:rPr>
              <a:t>교통이 중요한 지역이 있고</a:t>
            </a:r>
            <a:r>
              <a:rPr lang="en-US" altLang="ko-KR" dirty="0">
                <a:solidFill>
                  <a:schemeClr val="tx1"/>
                </a:solidFill>
              </a:rPr>
              <a:t>(</a:t>
            </a:r>
            <a:r>
              <a:rPr lang="ko-KR" altLang="en-US" dirty="0">
                <a:solidFill>
                  <a:schemeClr val="tx1"/>
                </a:solidFill>
              </a:rPr>
              <a:t>광역시 일부</a:t>
            </a:r>
            <a:r>
              <a:rPr lang="en-US" altLang="ko-KR" dirty="0">
                <a:solidFill>
                  <a:schemeClr val="tx1"/>
                </a:solidFill>
              </a:rPr>
              <a:t>) </a:t>
            </a:r>
            <a:r>
              <a:rPr lang="ko-KR" altLang="en-US" dirty="0">
                <a:solidFill>
                  <a:schemeClr val="tx1"/>
                </a:solidFill>
              </a:rPr>
              <a:t>그렇지 않은 지역이 있습니다</a:t>
            </a:r>
            <a:r>
              <a:rPr lang="en-US" altLang="ko-KR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="" xmlns:p14="http://schemas.microsoft.com/office/powerpoint/2010/main" val="4767376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1AD0D514-E02C-C543-485C-85AE8FA2E316}"/>
              </a:ext>
            </a:extLst>
          </p:cNvPr>
          <p:cNvSpPr/>
          <p:nvPr/>
        </p:nvSpPr>
        <p:spPr>
          <a:xfrm>
            <a:off x="0" y="829898"/>
            <a:ext cx="1434353" cy="4616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/>
              <a:t>✅ 직장</a:t>
            </a:r>
            <a:endParaRPr lang="ko-KR" alt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B87EEE9-FBA8-4179-B6E8-E95C67FEA52F}"/>
              </a:ext>
            </a:extLst>
          </p:cNvPr>
          <p:cNvSpPr txBox="1"/>
          <p:nvPr/>
        </p:nvSpPr>
        <p:spPr>
          <a:xfrm>
            <a:off x="7122376" y="1322766"/>
            <a:ext cx="5178669" cy="25317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>
                <a:solidFill>
                  <a:srgbClr val="000000"/>
                </a:solidFill>
                <a:latin typeface="+mj-lt"/>
              </a:rPr>
              <a:t>★추천</a:t>
            </a:r>
            <a:r>
              <a:rPr lang="ko-KR" alt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altLang="ko-KR" dirty="0">
                <a:solidFill>
                  <a:srgbClr val="000000"/>
                </a:solidFill>
                <a:latin typeface="+mj-lt"/>
              </a:rPr>
              <a:t>[</a:t>
            </a:r>
            <a:r>
              <a:rPr lang="ko-KR" altLang="en-US" dirty="0" err="1">
                <a:solidFill>
                  <a:srgbClr val="000000"/>
                </a:solidFill>
                <a:latin typeface="+mj-lt"/>
              </a:rPr>
              <a:t>수면양발님</a:t>
            </a:r>
            <a:r>
              <a:rPr lang="en-US" altLang="ko-KR" dirty="0">
                <a:solidFill>
                  <a:srgbClr val="000000"/>
                </a:solidFill>
                <a:latin typeface="+mj-lt"/>
              </a:rPr>
              <a:t>] </a:t>
            </a:r>
            <a:r>
              <a:rPr lang="ko-KR" altLang="en-US" dirty="0">
                <a:solidFill>
                  <a:srgbClr val="000000"/>
                </a:solidFill>
                <a:latin typeface="+mj-lt"/>
              </a:rPr>
              <a:t>수도권 일자리 정리</a:t>
            </a:r>
            <a:r>
              <a:rPr lang="en-US" altLang="ko-KR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altLang="ko-KR" dirty="0">
                <a:solidFill>
                  <a:srgbClr val="000000"/>
                </a:solidFill>
                <a:latin typeface="+mj-lt"/>
                <a:hlinkClick r:id="rId2"/>
              </a:rPr>
              <a:t>https://cafe.naver.com/wecando7/3763886</a:t>
            </a:r>
            <a:endParaRPr lang="en-US" altLang="ko-KR" dirty="0">
              <a:solidFill>
                <a:srgbClr val="000000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ko-KR" altLang="en-US" b="1" dirty="0">
                <a:latin typeface="+mj-lt"/>
              </a:rPr>
              <a:t>직접 찾고 싶다면</a:t>
            </a:r>
            <a:r>
              <a:rPr lang="en-US" altLang="ko-KR" b="1" dirty="0">
                <a:latin typeface="+mj-lt"/>
              </a:rPr>
              <a:t>? </a:t>
            </a:r>
            <a:r>
              <a:rPr lang="ko-KR" altLang="en-US" b="1" dirty="0">
                <a:latin typeface="+mj-lt"/>
              </a:rPr>
              <a:t>기초 데이터 찾는 방법</a:t>
            </a:r>
            <a:r>
              <a:rPr lang="en-US" altLang="ko-KR" b="1" dirty="0">
                <a:latin typeface="+mj-lt"/>
              </a:rPr>
              <a:t> : </a:t>
            </a: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+mj-lt"/>
              </a:rPr>
              <a:t>“</a:t>
            </a:r>
            <a:r>
              <a:rPr lang="ko-KR" altLang="en-US" dirty="0" err="1">
                <a:latin typeface="+mj-lt"/>
                <a:hlinkClick r:id="rId3"/>
              </a:rPr>
              <a:t>국가통계포털</a:t>
            </a:r>
            <a:r>
              <a:rPr lang="ko-KR" altLang="en-US" dirty="0">
                <a:latin typeface="+mj-lt"/>
              </a:rPr>
              <a:t> </a:t>
            </a:r>
            <a:r>
              <a:rPr lang="en-US" altLang="ko-KR" dirty="0">
                <a:latin typeface="+mj-lt"/>
              </a:rPr>
              <a:t>–</a:t>
            </a:r>
            <a:r>
              <a:rPr lang="ko-KR" altLang="en-US" dirty="0">
                <a:latin typeface="+mj-lt"/>
              </a:rPr>
              <a:t>국내통계</a:t>
            </a:r>
            <a:r>
              <a:rPr lang="en-US" altLang="ko-KR" dirty="0">
                <a:latin typeface="+mj-lt"/>
              </a:rPr>
              <a:t>-</a:t>
            </a:r>
            <a:r>
              <a:rPr lang="ko-KR" altLang="en-US" dirty="0">
                <a:latin typeface="+mj-lt"/>
              </a:rPr>
              <a:t>기관별통계</a:t>
            </a:r>
            <a:r>
              <a:rPr lang="en-US" altLang="ko-KR" dirty="0">
                <a:latin typeface="+mj-lt"/>
              </a:rPr>
              <a:t>-</a:t>
            </a:r>
          </a:p>
          <a:p>
            <a:pPr>
              <a:lnSpc>
                <a:spcPct val="150000"/>
              </a:lnSpc>
            </a:pPr>
            <a:r>
              <a:rPr lang="ko-KR" altLang="en-US" dirty="0">
                <a:latin typeface="+mj-lt"/>
              </a:rPr>
              <a:t>지역자치단체</a:t>
            </a:r>
            <a:r>
              <a:rPr lang="en-US" altLang="ko-KR" dirty="0">
                <a:latin typeface="+mj-lt"/>
              </a:rPr>
              <a:t>-</a:t>
            </a:r>
            <a:r>
              <a:rPr lang="ko-KR" altLang="en-US" dirty="0">
                <a:latin typeface="+mj-lt"/>
              </a:rPr>
              <a:t>해당지역</a:t>
            </a:r>
            <a:r>
              <a:rPr lang="en-US" altLang="ko-KR" dirty="0">
                <a:latin typeface="+mj-lt"/>
              </a:rPr>
              <a:t>(</a:t>
            </a:r>
            <a:r>
              <a:rPr lang="ko-KR" altLang="en-US" dirty="0">
                <a:latin typeface="+mj-lt"/>
              </a:rPr>
              <a:t>시</a:t>
            </a:r>
            <a:r>
              <a:rPr lang="en-US" altLang="ko-KR" dirty="0">
                <a:latin typeface="+mj-lt"/>
              </a:rPr>
              <a:t>/</a:t>
            </a:r>
            <a:r>
              <a:rPr lang="ko-KR" altLang="en-US" dirty="0">
                <a:latin typeface="+mj-lt"/>
              </a:rPr>
              <a:t>군</a:t>
            </a:r>
            <a:r>
              <a:rPr lang="en-US" altLang="ko-KR" dirty="0">
                <a:latin typeface="+mj-lt"/>
              </a:rPr>
              <a:t>/</a:t>
            </a:r>
            <a:r>
              <a:rPr lang="ko-KR" altLang="en-US" dirty="0">
                <a:latin typeface="+mj-lt"/>
              </a:rPr>
              <a:t>구</a:t>
            </a:r>
            <a:r>
              <a:rPr lang="en-US" altLang="ko-KR" dirty="0">
                <a:latin typeface="+mj-lt"/>
              </a:rPr>
              <a:t>) –</a:t>
            </a:r>
            <a:r>
              <a:rPr lang="ko-KR" altLang="en-US" dirty="0">
                <a:latin typeface="+mj-lt"/>
              </a:rPr>
              <a:t> 기본통계</a:t>
            </a:r>
            <a:r>
              <a:rPr lang="en-US" altLang="ko-KR" dirty="0">
                <a:latin typeface="+mj-lt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+mj-lt"/>
              </a:rPr>
              <a:t>-</a:t>
            </a:r>
            <a:r>
              <a:rPr lang="ko-KR" altLang="en-US" dirty="0">
                <a:latin typeface="+mj-lt"/>
              </a:rPr>
              <a:t> 사업체</a:t>
            </a:r>
            <a:r>
              <a:rPr lang="en-US" altLang="ko-KR" dirty="0">
                <a:latin typeface="+mj-lt"/>
              </a:rPr>
              <a:t>- </a:t>
            </a:r>
            <a:r>
              <a:rPr lang="ko-KR" altLang="en-US" dirty="0">
                <a:latin typeface="+mj-lt"/>
              </a:rPr>
              <a:t>종사자규모별 사업체 수 및 종사자수</a:t>
            </a:r>
            <a:r>
              <a:rPr lang="en-US" altLang="ko-KR" dirty="0">
                <a:solidFill>
                  <a:srgbClr val="000000"/>
                </a:solidFill>
                <a:latin typeface="+mj-lt"/>
              </a:rPr>
              <a:t> </a:t>
            </a:r>
            <a:endParaRPr lang="en-US" altLang="ko-KR" sz="1500" dirty="0">
              <a:solidFill>
                <a:srgbClr val="000000"/>
              </a:solidFill>
              <a:latin typeface="+mj-lt"/>
            </a:endParaRPr>
          </a:p>
        </p:txBody>
      </p:sp>
      <p:graphicFrame>
        <p:nvGraphicFramePr>
          <p:cNvPr id="11" name="표 10">
            <a:extLst>
              <a:ext uri="{FF2B5EF4-FFF2-40B4-BE49-F238E27FC236}">
                <a16:creationId xmlns="" xmlns:a16="http://schemas.microsoft.com/office/drawing/2014/main" id="{34C1F378-5748-4397-82A8-9569C67615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76783488"/>
              </p:ext>
            </p:extLst>
          </p:nvPr>
        </p:nvGraphicFramePr>
        <p:xfrm>
          <a:off x="548424" y="1462215"/>
          <a:ext cx="6441439" cy="4982733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483412">
                  <a:extLst>
                    <a:ext uri="{9D8B030D-6E8A-4147-A177-3AD203B41FA5}">
                      <a16:colId xmlns="" xmlns:a16="http://schemas.microsoft.com/office/drawing/2014/main" val="3389205675"/>
                    </a:ext>
                  </a:extLst>
                </a:gridCol>
                <a:gridCol w="898347">
                  <a:extLst>
                    <a:ext uri="{9D8B030D-6E8A-4147-A177-3AD203B41FA5}">
                      <a16:colId xmlns="" xmlns:a16="http://schemas.microsoft.com/office/drawing/2014/main" val="446125756"/>
                    </a:ext>
                  </a:extLst>
                </a:gridCol>
                <a:gridCol w="927097">
                  <a:extLst>
                    <a:ext uri="{9D8B030D-6E8A-4147-A177-3AD203B41FA5}">
                      <a16:colId xmlns="" xmlns:a16="http://schemas.microsoft.com/office/drawing/2014/main" val="695454870"/>
                    </a:ext>
                  </a:extLst>
                </a:gridCol>
                <a:gridCol w="830583">
                  <a:extLst>
                    <a:ext uri="{9D8B030D-6E8A-4147-A177-3AD203B41FA5}">
                      <a16:colId xmlns="" xmlns:a16="http://schemas.microsoft.com/office/drawing/2014/main" val="3205465541"/>
                    </a:ext>
                  </a:extLst>
                </a:gridCol>
                <a:gridCol w="792480">
                  <a:extLst>
                    <a:ext uri="{9D8B030D-6E8A-4147-A177-3AD203B41FA5}">
                      <a16:colId xmlns="" xmlns:a16="http://schemas.microsoft.com/office/drawing/2014/main" val="880862494"/>
                    </a:ext>
                  </a:extLst>
                </a:gridCol>
                <a:gridCol w="802640">
                  <a:extLst>
                    <a:ext uri="{9D8B030D-6E8A-4147-A177-3AD203B41FA5}">
                      <a16:colId xmlns="" xmlns:a16="http://schemas.microsoft.com/office/drawing/2014/main" val="1014663818"/>
                    </a:ext>
                  </a:extLst>
                </a:gridCol>
                <a:gridCol w="589280">
                  <a:extLst>
                    <a:ext uri="{9D8B030D-6E8A-4147-A177-3AD203B41FA5}">
                      <a16:colId xmlns="" xmlns:a16="http://schemas.microsoft.com/office/drawing/2014/main" val="1351855364"/>
                    </a:ext>
                  </a:extLst>
                </a:gridCol>
                <a:gridCol w="1117600">
                  <a:extLst>
                    <a:ext uri="{9D8B030D-6E8A-4147-A177-3AD203B41FA5}">
                      <a16:colId xmlns="" xmlns:a16="http://schemas.microsoft.com/office/drawing/2014/main" val="1875458425"/>
                    </a:ext>
                  </a:extLst>
                </a:gridCol>
              </a:tblGrid>
              <a:tr h="50237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순위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사업체 수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종사자 수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500</a:t>
                      </a:r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 이상</a:t>
                      </a:r>
                      <a:b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사업체수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인구수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비율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직장 등급</a:t>
                      </a:r>
                      <a:b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종사자 기준</a:t>
                      </a:r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31509938"/>
                  </a:ext>
                </a:extLst>
              </a:tr>
              <a:tr h="2008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강남구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71,027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698,840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109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533,042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6209061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화성시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66,767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492,031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887,015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92250637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서초구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46,940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438,985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412,279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718049113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60,127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392,568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122,499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7754943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영등포구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42,370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373,478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84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376,837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71046849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송파구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48,644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341,201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47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658,338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180756027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성남시 분당구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32,971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304,421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484,183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24722276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부천시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61,147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297,595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806,067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86425864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종로구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39,679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260,446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144,683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55541005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강서구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39,458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257,494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574,315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98779714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마포구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37,290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247,276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368,905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934371430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금천구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33,814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242,686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230,811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53040384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안산시 단원구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34,224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237,016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302,058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455487977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인천시 남동구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41,071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235,674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518,272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10619523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평택시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37,539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234,439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564,288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473563517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구로구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38,756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225,668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396,754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778305789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시흥시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43,361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210,182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512,030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10823646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인천시 서구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36,650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201,729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555,380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563377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파주시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32,368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192,653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483,245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480389530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성동구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28,343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178,243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285,990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973085965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김포시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34,269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176,235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486,508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01950296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남양주시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39,232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174,878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733,798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477645083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안양 동안구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27,668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171,868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308,867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3812697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인천시 부평구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32,420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155,411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486,765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371804405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용인시 기흥구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20,920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152,822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441,742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047410556"/>
                  </a:ext>
                </a:extLst>
              </a:tr>
              <a:tr h="17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수원시 영통구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18,659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152,580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363,422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5447780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513222AF-7300-4BE3-B3AE-D90C02D52F41}"/>
              </a:ext>
            </a:extLst>
          </p:cNvPr>
          <p:cNvSpPr txBox="1"/>
          <p:nvPr/>
        </p:nvSpPr>
        <p:spPr>
          <a:xfrm>
            <a:off x="7122376" y="3930674"/>
            <a:ext cx="4869801" cy="1477328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인사이트💡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인구 수 대비 종사자 비중이 높을 수록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(100%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근접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업무지구에 가깝고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50%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이하 일수록 베드타운에 가까워요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베드타운인 경우에는 좋은 직장으로 빠르게 접근하기 위한 교통이 더 중요하겠죠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 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31D91433-BCC9-4D9A-B9DE-B424166DA0FF}"/>
              </a:ext>
            </a:extLst>
          </p:cNvPr>
          <p:cNvSpPr/>
          <p:nvPr/>
        </p:nvSpPr>
        <p:spPr>
          <a:xfrm>
            <a:off x="3694922" y="1454779"/>
            <a:ext cx="783772" cy="46166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B42AB9B1-2BCA-4911-B374-0FC066DB373A}"/>
              </a:ext>
            </a:extLst>
          </p:cNvPr>
          <p:cNvSpPr/>
          <p:nvPr/>
        </p:nvSpPr>
        <p:spPr>
          <a:xfrm>
            <a:off x="2873828" y="1454779"/>
            <a:ext cx="783772" cy="46166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="" xmlns:a16="http://schemas.microsoft.com/office/drawing/2014/main" id="{C78179A0-F054-4103-8DE0-7B1A83B98DF8}"/>
              </a:ext>
            </a:extLst>
          </p:cNvPr>
          <p:cNvSpPr/>
          <p:nvPr/>
        </p:nvSpPr>
        <p:spPr>
          <a:xfrm>
            <a:off x="3694923" y="829837"/>
            <a:ext cx="783772" cy="583517"/>
          </a:xfrm>
          <a:prstGeom prst="rect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직장의 질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="" xmlns:a16="http://schemas.microsoft.com/office/drawing/2014/main" id="{707B3012-EE77-4BA9-947F-3D3DBCD7761C}"/>
              </a:ext>
            </a:extLst>
          </p:cNvPr>
          <p:cNvSpPr/>
          <p:nvPr/>
        </p:nvSpPr>
        <p:spPr>
          <a:xfrm>
            <a:off x="2873828" y="829836"/>
            <a:ext cx="783772" cy="583517"/>
          </a:xfrm>
          <a:prstGeom prst="rect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직장의 양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="" xmlns:a16="http://schemas.microsoft.com/office/drawing/2014/main" id="{0AFE5228-B382-45FE-9ECC-8F0C41FC346F}"/>
              </a:ext>
            </a:extLst>
          </p:cNvPr>
          <p:cNvSpPr/>
          <p:nvPr/>
        </p:nvSpPr>
        <p:spPr>
          <a:xfrm>
            <a:off x="525845" y="2153293"/>
            <a:ext cx="6441439" cy="20913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883030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F6514EE-F68C-4D66-997C-9A3FC567FD21}"/>
              </a:ext>
            </a:extLst>
          </p:cNvPr>
          <p:cNvSpPr txBox="1"/>
          <p:nvPr/>
        </p:nvSpPr>
        <p:spPr>
          <a:xfrm>
            <a:off x="7013331" y="770597"/>
            <a:ext cx="5178669" cy="869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>
                <a:solidFill>
                  <a:srgbClr val="000000"/>
                </a:solidFill>
                <a:latin typeface="+mj-lt"/>
              </a:rPr>
              <a:t>★추천 </a:t>
            </a:r>
            <a:r>
              <a:rPr lang="en-US" altLang="ko-KR" b="1" dirty="0">
                <a:solidFill>
                  <a:srgbClr val="000000"/>
                </a:solidFill>
                <a:latin typeface="+mj-lt"/>
              </a:rPr>
              <a:t>[</a:t>
            </a:r>
            <a:r>
              <a:rPr lang="ko-KR" altLang="en-US" b="1" dirty="0">
                <a:solidFill>
                  <a:srgbClr val="000000"/>
                </a:solidFill>
                <a:latin typeface="+mj-lt"/>
              </a:rPr>
              <a:t>타격대아가씨님</a:t>
            </a:r>
            <a:r>
              <a:rPr lang="en-US" altLang="ko-KR" b="1" dirty="0">
                <a:solidFill>
                  <a:srgbClr val="000000"/>
                </a:solidFill>
                <a:latin typeface="+mj-lt"/>
              </a:rPr>
              <a:t>]</a:t>
            </a:r>
            <a:r>
              <a:rPr lang="ko-KR" altLang="en-US" b="1" dirty="0">
                <a:solidFill>
                  <a:srgbClr val="000000"/>
                </a:solidFill>
                <a:latin typeface="+mj-lt"/>
              </a:rPr>
              <a:t> 일자리 직장 총정리</a:t>
            </a:r>
            <a:r>
              <a:rPr lang="en-US" altLang="ko-KR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ko-KR" altLang="en-US" dirty="0">
                <a:hlinkClick r:id="rId3"/>
              </a:rPr>
              <a:t>https://cafe.naver.com/wecando7/4550033</a:t>
            </a:r>
            <a:r>
              <a:rPr lang="ko-KR" altLang="en-US" dirty="0"/>
              <a:t> </a:t>
            </a:r>
            <a:r>
              <a:rPr lang="en-US" altLang="ko-KR" b="1" dirty="0">
                <a:solidFill>
                  <a:srgbClr val="000000"/>
                </a:solidFill>
                <a:latin typeface="+mj-lt"/>
              </a:rPr>
              <a:t> </a:t>
            </a:r>
            <a:endParaRPr lang="en-US" altLang="ko-KR" sz="15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1AD0D514-E02C-C543-485C-85AE8FA2E316}"/>
              </a:ext>
            </a:extLst>
          </p:cNvPr>
          <p:cNvSpPr/>
          <p:nvPr/>
        </p:nvSpPr>
        <p:spPr>
          <a:xfrm>
            <a:off x="0" y="829898"/>
            <a:ext cx="4007224" cy="4616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소득 </a:t>
            </a:r>
            <a:r>
              <a:rPr lang="en-US" altLang="ko-KR" sz="2400" b="1" dirty="0"/>
              <a:t>(</a:t>
            </a:r>
            <a:r>
              <a:rPr lang="ko-KR" altLang="en-US" sz="2400" b="1" dirty="0"/>
              <a:t>원천징수 </a:t>
            </a:r>
            <a:r>
              <a:rPr lang="en-US" altLang="ko-KR" sz="2400" b="1" dirty="0"/>
              <a:t>&amp; </a:t>
            </a:r>
            <a:r>
              <a:rPr lang="ko-KR" altLang="en-US" sz="2400" b="1" dirty="0"/>
              <a:t>주소지</a:t>
            </a:r>
            <a:r>
              <a:rPr lang="en-US" altLang="ko-KR" sz="2400" b="1" dirty="0"/>
              <a:t>)</a:t>
            </a:r>
            <a:endParaRPr lang="ko-KR" altLang="en-US" sz="2400" dirty="0"/>
          </a:p>
        </p:txBody>
      </p:sp>
      <p:pic>
        <p:nvPicPr>
          <p:cNvPr id="10243" name="Picture 3" descr="C:\Users\Owner\Desktop\지역별 수입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3339" y="1836101"/>
            <a:ext cx="11457105" cy="5021899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/>
        </p:nvSpPr>
        <p:spPr>
          <a:xfrm>
            <a:off x="0" y="1365956"/>
            <a:ext cx="67394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 </a:t>
            </a:r>
            <a:r>
              <a:rPr lang="en-US" altLang="ko-KR" dirty="0" smtClean="0"/>
              <a:t>** </a:t>
            </a:r>
            <a:r>
              <a:rPr lang="ko-KR" altLang="en-US" dirty="0" smtClean="0"/>
              <a:t>화성시 직장인들의 소득은 </a:t>
            </a:r>
            <a:r>
              <a:rPr lang="en-US" altLang="ko-KR" dirty="0" smtClean="0"/>
              <a:t>s</a:t>
            </a:r>
            <a:r>
              <a:rPr lang="ko-KR" altLang="en-US" dirty="0" smtClean="0"/>
              <a:t>등급으로 고연봉자들이 많다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22883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95183AD1-007D-480B-A32F-536E8F1A9BE7}"/>
              </a:ext>
            </a:extLst>
          </p:cNvPr>
          <p:cNvSpPr txBox="1"/>
          <p:nvPr/>
        </p:nvSpPr>
        <p:spPr>
          <a:xfrm>
            <a:off x="259644" y="171925"/>
            <a:ext cx="2645687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 교통 </a:t>
            </a:r>
            <a:r>
              <a:rPr kumimoji="1" lang="en-US" altLang="ko-KR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</a:t>
            </a:r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접근성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0450" y="733779"/>
            <a:ext cx="9565123" cy="5808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직사각형 23"/>
          <p:cNvSpPr/>
          <p:nvPr/>
        </p:nvSpPr>
        <p:spPr>
          <a:xfrm>
            <a:off x="146755" y="1420757"/>
            <a:ext cx="206586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동탄역 </a:t>
            </a:r>
            <a:r>
              <a:rPr lang="en-US" altLang="ko-KR" dirty="0" smtClean="0"/>
              <a:t>-&gt; </a:t>
            </a:r>
            <a:r>
              <a:rPr lang="ko-KR" altLang="en-US" dirty="0" smtClean="0"/>
              <a:t>수서역</a:t>
            </a:r>
            <a:endParaRPr lang="en-US" altLang="ko-KR" dirty="0" smtClean="0"/>
          </a:p>
          <a:p>
            <a:r>
              <a:rPr lang="en-US" altLang="ko-KR" dirty="0" smtClean="0"/>
              <a:t>(SRT)</a:t>
            </a:r>
          </a:p>
          <a:p>
            <a:r>
              <a:rPr lang="en-US" altLang="ko-KR" dirty="0" smtClean="0"/>
              <a:t> 34</a:t>
            </a:r>
            <a:r>
              <a:rPr lang="ko-KR" altLang="en-US" dirty="0" smtClean="0"/>
              <a:t>분 소요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동탄역 </a:t>
            </a:r>
            <a:r>
              <a:rPr lang="en-US" altLang="ko-KR" dirty="0" smtClean="0"/>
              <a:t>-&gt;</a:t>
            </a:r>
            <a:r>
              <a:rPr lang="ko-KR" altLang="en-US" dirty="0" smtClean="0"/>
              <a:t>강남역 </a:t>
            </a:r>
            <a:r>
              <a:rPr lang="en-US" altLang="ko-KR" dirty="0" smtClean="0"/>
              <a:t>(</a:t>
            </a:r>
            <a:r>
              <a:rPr lang="ko-KR" altLang="en-US" dirty="0" smtClean="0"/>
              <a:t>버스</a:t>
            </a:r>
            <a:r>
              <a:rPr lang="en-US" altLang="ko-KR" dirty="0" smtClean="0"/>
              <a:t>: M6001)</a:t>
            </a:r>
          </a:p>
          <a:p>
            <a:r>
              <a:rPr lang="en-US" altLang="ko-KR" dirty="0" smtClean="0"/>
              <a:t> 58</a:t>
            </a:r>
            <a:r>
              <a:rPr lang="ko-KR" altLang="en-US" dirty="0" smtClean="0"/>
              <a:t>분 소요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동탄역</a:t>
            </a:r>
            <a:r>
              <a:rPr lang="en-US" altLang="ko-KR" dirty="0" smtClean="0"/>
              <a:t> -&gt;</a:t>
            </a:r>
            <a:r>
              <a:rPr lang="ko-KR" altLang="en-US" dirty="0" smtClean="0"/>
              <a:t>서울 시청 </a:t>
            </a:r>
            <a:r>
              <a:rPr lang="en-US" altLang="ko-KR" dirty="0" smtClean="0"/>
              <a:t>(</a:t>
            </a:r>
            <a:r>
              <a:rPr lang="ko-KR" altLang="en-US" dirty="0" smtClean="0"/>
              <a:t>버스</a:t>
            </a:r>
            <a:r>
              <a:rPr lang="en-US" altLang="ko-KR" dirty="0" smtClean="0"/>
              <a:t>: M4130) </a:t>
            </a:r>
          </a:p>
          <a:p>
            <a:r>
              <a:rPr lang="en-US" altLang="ko-KR" dirty="0" smtClean="0"/>
              <a:t>1</a:t>
            </a:r>
            <a:r>
              <a:rPr lang="ko-KR" altLang="en-US" dirty="0" smtClean="0"/>
              <a:t>시간 </a:t>
            </a:r>
            <a:r>
              <a:rPr lang="en-US" altLang="ko-KR" dirty="0" smtClean="0"/>
              <a:t>2</a:t>
            </a:r>
            <a:r>
              <a:rPr lang="ko-KR" altLang="en-US" dirty="0" smtClean="0"/>
              <a:t>분 소요</a:t>
            </a:r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22472581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="" xmlns:a16="http://schemas.microsoft.com/office/drawing/2014/main" id="{8FCCE587-5B31-4420-A967-910605CA5E3C}"/>
              </a:ext>
            </a:extLst>
          </p:cNvPr>
          <p:cNvSpPr/>
          <p:nvPr/>
        </p:nvSpPr>
        <p:spPr>
          <a:xfrm>
            <a:off x="349955" y="965104"/>
            <a:ext cx="1730189" cy="44294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/>
              <a:t>✅  </a:t>
            </a:r>
            <a:r>
              <a:rPr lang="ko-KR" altLang="en-US" sz="2400" b="1" dirty="0"/>
              <a:t>학군</a:t>
            </a:r>
            <a:endParaRPr lang="ko-KR" altLang="en-US" sz="2800" b="1" dirty="0"/>
          </a:p>
        </p:txBody>
      </p:sp>
      <p:sp>
        <p:nvSpPr>
          <p:cNvPr id="9" name="직사각형 8"/>
          <p:cNvSpPr/>
          <p:nvPr/>
        </p:nvSpPr>
        <p:spPr>
          <a:xfrm>
            <a:off x="338667" y="1727199"/>
            <a:ext cx="2743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 화성시 중학교 학업 성취도가 높은 곳은 주로 </a:t>
            </a:r>
            <a:endParaRPr lang="en-US" altLang="ko-KR" dirty="0" smtClean="0"/>
          </a:p>
          <a:p>
            <a:r>
              <a:rPr lang="ko-KR" altLang="en-US" dirty="0" smtClean="0"/>
              <a:t>기안중</a:t>
            </a:r>
            <a:r>
              <a:rPr lang="ko-KR" altLang="en-US" dirty="0" smtClean="0"/>
              <a:t>학교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솔빛중학교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청계중학교</a:t>
            </a:r>
            <a:r>
              <a:rPr lang="en-US" altLang="ko-KR" dirty="0" smtClean="0"/>
              <a:t>, </a:t>
            </a:r>
            <a:r>
              <a:rPr lang="ko-KR" altLang="en-US" dirty="0" smtClean="0"/>
              <a:t>다원중학교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반송중학교</a:t>
            </a:r>
            <a:r>
              <a:rPr lang="en-US" altLang="ko-KR" dirty="0" smtClean="0"/>
              <a:t>, </a:t>
            </a:r>
            <a:r>
              <a:rPr lang="ko-KR" altLang="en-US" dirty="0" smtClean="0"/>
              <a:t>푸른 중학교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동탄중학교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병점중학교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석우중학교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예당중학교</a:t>
            </a:r>
            <a:r>
              <a:rPr lang="en-US" altLang="ko-KR" dirty="0" smtClean="0"/>
              <a:t>, </a:t>
            </a:r>
            <a:r>
              <a:rPr lang="ko-KR" altLang="en-US" dirty="0" smtClean="0"/>
              <a:t>능동중학교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청림중학교</a:t>
            </a:r>
            <a:r>
              <a:rPr lang="en-US" altLang="ko-KR" dirty="0" smtClean="0"/>
              <a:t>,  </a:t>
            </a:r>
            <a:r>
              <a:rPr lang="ko-KR" altLang="en-US" dirty="0" smtClean="0"/>
              <a:t>이산중학교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동학중학교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한백중학교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방교중학교</a:t>
            </a:r>
            <a:r>
              <a:rPr lang="en-US" altLang="ko-KR" dirty="0" smtClean="0"/>
              <a:t>, </a:t>
            </a:r>
            <a:r>
              <a:rPr lang="ko-KR" altLang="en-US" dirty="0" smtClean="0"/>
              <a:t>봉담중학교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동탄목동중학교 순이다</a:t>
            </a:r>
            <a:r>
              <a:rPr lang="en-US" altLang="ko-KR" dirty="0" smtClean="0"/>
              <a:t>.</a:t>
            </a:r>
            <a:endParaRPr lang="en-US" altLang="ko-KR" dirty="0" smtClean="0"/>
          </a:p>
        </p:txBody>
      </p:sp>
      <p:sp>
        <p:nvSpPr>
          <p:cNvPr id="10" name="직사각형 9"/>
          <p:cNvSpPr/>
          <p:nvPr/>
        </p:nvSpPr>
        <p:spPr>
          <a:xfrm>
            <a:off x="491067" y="2309968"/>
            <a:ext cx="2743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ko-KR" dirty="0" smtClean="0"/>
          </a:p>
        </p:txBody>
      </p:sp>
      <p:pic>
        <p:nvPicPr>
          <p:cNvPr id="1028" name="Picture 4" descr="C:\Users\Owner\Desktop\동탄 특목고, 자사고 진학률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66722" y="798488"/>
            <a:ext cx="8733367" cy="59014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0811437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입지분석  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5C9A6E86-78CE-4FB7-8C89-1AFF2CE35A8D}"/>
              </a:ext>
            </a:extLst>
          </p:cNvPr>
          <p:cNvSpPr/>
          <p:nvPr/>
        </p:nvSpPr>
        <p:spPr>
          <a:xfrm>
            <a:off x="-1" y="807059"/>
            <a:ext cx="1730189" cy="44294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/>
              <a:t>✅  </a:t>
            </a:r>
            <a:r>
              <a:rPr lang="ko-KR" altLang="en-US" sz="2400" b="1" dirty="0"/>
              <a:t>학군</a:t>
            </a:r>
            <a:endParaRPr lang="ko-KR" altLang="en-US" sz="2800" b="1" dirty="0"/>
          </a:p>
        </p:txBody>
      </p:sp>
      <p:pic>
        <p:nvPicPr>
          <p:cNvPr id="3074" name="Picture 2" descr="C:\Users\Owner\Desktop\동탄신도시 학업성취도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70667" y="908755"/>
            <a:ext cx="9821333" cy="5949245"/>
          </a:xfrm>
          <a:prstGeom prst="rect">
            <a:avLst/>
          </a:prstGeom>
          <a:noFill/>
        </p:spPr>
      </p:pic>
      <p:sp>
        <p:nvSpPr>
          <p:cNvPr id="6" name="직사각형 5"/>
          <p:cNvSpPr/>
          <p:nvPr/>
        </p:nvSpPr>
        <p:spPr>
          <a:xfrm>
            <a:off x="338667" y="2157568"/>
            <a:ext cx="2743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ko-KR" dirty="0" smtClean="0"/>
          </a:p>
        </p:txBody>
      </p:sp>
      <p:sp>
        <p:nvSpPr>
          <p:cNvPr id="8" name="직사각형 7"/>
          <p:cNvSpPr/>
          <p:nvPr/>
        </p:nvSpPr>
        <p:spPr>
          <a:xfrm>
            <a:off x="355601" y="1738490"/>
            <a:ext cx="164253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동탄신도시 </a:t>
            </a:r>
            <a:endParaRPr lang="en-US" altLang="ko-KR" dirty="0" smtClean="0"/>
          </a:p>
          <a:p>
            <a:r>
              <a:rPr lang="ko-KR" altLang="en-US" dirty="0" smtClean="0"/>
              <a:t>중학교 </a:t>
            </a:r>
            <a:endParaRPr lang="en-US" altLang="ko-KR" dirty="0" smtClean="0"/>
          </a:p>
          <a:p>
            <a:r>
              <a:rPr lang="ko-KR" altLang="en-US" dirty="0" smtClean="0"/>
              <a:t>학업성취도는 동탄 </a:t>
            </a:r>
            <a:r>
              <a:rPr lang="en-US" altLang="ko-KR" dirty="0" smtClean="0"/>
              <a:t>1</a:t>
            </a:r>
            <a:r>
              <a:rPr lang="ko-KR" altLang="en-US" dirty="0" smtClean="0"/>
              <a:t>에서</a:t>
            </a:r>
            <a:endParaRPr lang="en-US" altLang="ko-KR" dirty="0" smtClean="0"/>
          </a:p>
          <a:p>
            <a:r>
              <a:rPr lang="ko-KR" altLang="en-US" dirty="0" smtClean="0"/>
              <a:t>높은 성취율을 보인다</a:t>
            </a:r>
            <a:r>
              <a:rPr lang="en-US" altLang="ko-KR" dirty="0" smtClean="0"/>
              <a:t>.</a:t>
            </a:r>
            <a:endParaRPr lang="en-US" altLang="ko-KR" dirty="0" smtClean="0"/>
          </a:p>
        </p:txBody>
      </p:sp>
    </p:spTree>
    <p:extLst>
      <p:ext uri="{BB962C8B-B14F-4D97-AF65-F5344CB8AC3E}">
        <p14:creationId xmlns="" xmlns:p14="http://schemas.microsoft.com/office/powerpoint/2010/main" val="29442373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="" xmlns:a16="http://schemas.microsoft.com/office/drawing/2014/main" id="{D8CA7B7F-9BFF-411F-AB6C-929FA746D455}"/>
              </a:ext>
            </a:extLst>
          </p:cNvPr>
          <p:cNvSpPr/>
          <p:nvPr/>
        </p:nvSpPr>
        <p:spPr>
          <a:xfrm>
            <a:off x="175973" y="2031999"/>
            <a:ext cx="3213573" cy="3049085"/>
          </a:xfrm>
          <a:prstGeom prst="rect">
            <a:avLst/>
          </a:prstGeom>
          <a:solidFill>
            <a:schemeClr val="bg1">
              <a:alpha val="7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2000" spc="-150" dirty="0" smtClean="0">
                <a:solidFill>
                  <a:schemeClr val="tx1"/>
                </a:solidFill>
              </a:rPr>
              <a:t>동탄  </a:t>
            </a:r>
            <a:r>
              <a:rPr lang="en-US" altLang="ko-KR" sz="2000" spc="-150" dirty="0" smtClean="0">
                <a:solidFill>
                  <a:schemeClr val="tx1"/>
                </a:solidFill>
              </a:rPr>
              <a:t>2</a:t>
            </a:r>
            <a:r>
              <a:rPr lang="ko-KR" altLang="en-US" sz="2000" spc="-150" dirty="0" smtClean="0">
                <a:solidFill>
                  <a:schemeClr val="tx1"/>
                </a:solidFill>
              </a:rPr>
              <a:t>신도시  전반적으로  초등학교  학급당  학생수가  </a:t>
            </a:r>
            <a:endParaRPr lang="en-US" altLang="ko-KR" sz="2000" spc="-15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2000" spc="-150" dirty="0" smtClean="0">
                <a:solidFill>
                  <a:schemeClr val="tx1"/>
                </a:solidFill>
              </a:rPr>
              <a:t>25</a:t>
            </a:r>
            <a:r>
              <a:rPr lang="ko-KR" altLang="en-US" sz="2000" spc="-150" dirty="0" smtClean="0">
                <a:solidFill>
                  <a:schemeClr val="tx1"/>
                </a:solidFill>
              </a:rPr>
              <a:t>명  이상으로   초등학생  자녀를  키우는  </a:t>
            </a:r>
            <a:r>
              <a:rPr lang="en-US" altLang="ko-KR" sz="2000" spc="-150" dirty="0" smtClean="0">
                <a:solidFill>
                  <a:schemeClr val="tx1"/>
                </a:solidFill>
              </a:rPr>
              <a:t>30~40</a:t>
            </a:r>
            <a:r>
              <a:rPr lang="ko-KR" altLang="en-US" sz="2000" spc="-150" dirty="0" smtClean="0">
                <a:solidFill>
                  <a:schemeClr val="tx1"/>
                </a:solidFill>
              </a:rPr>
              <a:t>대 부부가 많이  사는 것을  짐작할 수 있다</a:t>
            </a:r>
            <a:r>
              <a:rPr lang="en-US" altLang="ko-KR" sz="2000" spc="-150" dirty="0" smtClean="0">
                <a:solidFill>
                  <a:schemeClr val="tx1"/>
                </a:solidFill>
              </a:rPr>
              <a:t>.</a:t>
            </a:r>
            <a:endParaRPr lang="ko-KR" altLang="en-US" sz="2000" spc="-150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57396711-89C5-4E9C-808D-E70315208FA2}"/>
              </a:ext>
            </a:extLst>
          </p:cNvPr>
          <p:cNvSpPr txBox="1"/>
          <p:nvPr/>
        </p:nvSpPr>
        <p:spPr>
          <a:xfrm>
            <a:off x="4222630" y="243912"/>
            <a:ext cx="7969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b="1" dirty="0">
                <a:solidFill>
                  <a:schemeClr val="bg1"/>
                </a:solidFill>
              </a:rPr>
              <a:t>😎🔥한걸음 더</a:t>
            </a:r>
            <a:r>
              <a:rPr lang="en-US" altLang="ko-KR" sz="2800" b="1" dirty="0">
                <a:solidFill>
                  <a:schemeClr val="bg1"/>
                </a:solidFill>
              </a:rPr>
              <a:t>! </a:t>
            </a:r>
            <a:r>
              <a:rPr lang="ko-KR" altLang="en-US" sz="2800" b="1" dirty="0">
                <a:solidFill>
                  <a:schemeClr val="bg1"/>
                </a:solidFill>
              </a:rPr>
              <a:t>학급당 학생수 확인하기 </a:t>
            </a:r>
            <a:r>
              <a:rPr lang="en-US" altLang="ko-KR" sz="2800" b="1" dirty="0">
                <a:solidFill>
                  <a:schemeClr val="bg1"/>
                </a:solidFill>
              </a:rPr>
              <a:t> 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="" xmlns:a16="http://schemas.microsoft.com/office/drawing/2014/main" id="{DEEC3AE4-A067-4330-B49B-D78E9CC88268}"/>
              </a:ext>
            </a:extLst>
          </p:cNvPr>
          <p:cNvSpPr/>
          <p:nvPr/>
        </p:nvSpPr>
        <p:spPr>
          <a:xfrm>
            <a:off x="0" y="952165"/>
            <a:ext cx="3601156" cy="4616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✅초등학교 학급당 학생 수</a:t>
            </a:r>
          </a:p>
        </p:txBody>
      </p:sp>
      <p:pic>
        <p:nvPicPr>
          <p:cNvPr id="4098" name="Picture 2" descr="C:\Users\Owner\Desktop\초등학교 학금당 인원수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1043871"/>
            <a:ext cx="8534400" cy="56569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8418981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="" xmlns:a16="http://schemas.microsoft.com/office/drawing/2014/main" id="{CCCA3A1A-81DE-49E1-8A8E-541887DF74E4}"/>
              </a:ext>
            </a:extLst>
          </p:cNvPr>
          <p:cNvSpPr/>
          <p:nvPr/>
        </p:nvSpPr>
        <p:spPr>
          <a:xfrm>
            <a:off x="0" y="917761"/>
            <a:ext cx="1597197" cy="4616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</a:t>
            </a:r>
            <a:r>
              <a:rPr lang="ko-KR" altLang="en-US" sz="2400" b="1" dirty="0" smtClean="0"/>
              <a:t> 환경</a:t>
            </a:r>
            <a:endParaRPr lang="ko-KR" altLang="en-US" sz="2400" b="1" dirty="0"/>
          </a:p>
        </p:txBody>
      </p:sp>
      <p:pic>
        <p:nvPicPr>
          <p:cNvPr id="5124" name="Picture 4" descr="C:\Users\Owner\Desktop\상권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7052" y="1142792"/>
            <a:ext cx="7550503" cy="5525413"/>
          </a:xfrm>
          <a:prstGeom prst="rect">
            <a:avLst/>
          </a:prstGeom>
          <a:noFill/>
        </p:spPr>
      </p:pic>
      <p:sp>
        <p:nvSpPr>
          <p:cNvPr id="23" name="직사각형 22"/>
          <p:cNvSpPr/>
          <p:nvPr/>
        </p:nvSpPr>
        <p:spPr>
          <a:xfrm>
            <a:off x="228600" y="1893838"/>
            <a:ext cx="363855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b="1" dirty="0" smtClean="0"/>
              <a:t>백화점 </a:t>
            </a:r>
            <a:r>
              <a:rPr lang="en-US" altLang="ko-KR" sz="2000" b="1" dirty="0" smtClean="0"/>
              <a:t>– 1 </a:t>
            </a:r>
            <a:r>
              <a:rPr lang="ko-KR" altLang="en-US" sz="2000" b="1" dirty="0" smtClean="0"/>
              <a:t>개</a:t>
            </a:r>
            <a:endParaRPr lang="en-US" altLang="ko-KR" sz="2000" b="1" dirty="0" smtClean="0"/>
          </a:p>
          <a:p>
            <a:endParaRPr lang="en-US" altLang="ko-KR" sz="2000" b="1" dirty="0" smtClean="0"/>
          </a:p>
          <a:p>
            <a:r>
              <a:rPr lang="ko-KR" altLang="en-US" sz="2000" b="1" dirty="0" smtClean="0"/>
              <a:t>대형 마트 </a:t>
            </a:r>
            <a:r>
              <a:rPr lang="en-US" altLang="ko-KR" sz="2000" b="1" dirty="0" smtClean="0"/>
              <a:t>– 5</a:t>
            </a:r>
            <a:r>
              <a:rPr lang="ko-KR" altLang="en-US" sz="2000" b="1" dirty="0" smtClean="0"/>
              <a:t>개</a:t>
            </a:r>
            <a:endParaRPr lang="en-US" altLang="ko-KR" sz="2000" b="1" dirty="0" smtClean="0"/>
          </a:p>
          <a:p>
            <a:endParaRPr lang="en-US" altLang="ko-KR" sz="2000" b="1" dirty="0" smtClean="0"/>
          </a:p>
          <a:p>
            <a:r>
              <a:rPr lang="ko-KR" altLang="en-US" sz="2000" b="1" dirty="0" smtClean="0"/>
              <a:t>극장 </a:t>
            </a:r>
            <a:r>
              <a:rPr lang="en-US" altLang="ko-KR" sz="2000" b="1" dirty="0" smtClean="0"/>
              <a:t>-  CGV 3</a:t>
            </a:r>
            <a:r>
              <a:rPr lang="ko-KR" altLang="en-US" sz="2000" b="1" dirty="0" smtClean="0"/>
              <a:t>개</a:t>
            </a:r>
            <a:r>
              <a:rPr lang="en-US" altLang="ko-KR" sz="2000" b="1" dirty="0" smtClean="0"/>
              <a:t>  </a:t>
            </a:r>
          </a:p>
          <a:p>
            <a:r>
              <a:rPr lang="en-US" altLang="ko-KR" sz="2000" b="1" dirty="0" smtClean="0"/>
              <a:t>           </a:t>
            </a:r>
          </a:p>
          <a:p>
            <a:r>
              <a:rPr lang="ko-KR" altLang="en-US" sz="2000" b="1" dirty="0" smtClean="0"/>
              <a:t>대형병원 </a:t>
            </a:r>
            <a:r>
              <a:rPr lang="en-US" altLang="ko-KR" sz="2000" b="1" dirty="0" smtClean="0"/>
              <a:t> 1</a:t>
            </a:r>
            <a:r>
              <a:rPr lang="ko-KR" altLang="en-US" sz="2000" b="1" dirty="0" smtClean="0"/>
              <a:t>곳 </a:t>
            </a:r>
            <a:endParaRPr lang="en-US" altLang="ko-KR" sz="20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487145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6A91B1BD-8D70-4708-8FA3-B23D11311A3B}"/>
              </a:ext>
            </a:extLst>
          </p:cNvPr>
          <p:cNvSpPr/>
          <p:nvPr/>
        </p:nvSpPr>
        <p:spPr>
          <a:xfrm>
            <a:off x="0" y="929657"/>
            <a:ext cx="1597197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 환경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68889" y="857956"/>
            <a:ext cx="5712000" cy="3448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30528" y="3197362"/>
            <a:ext cx="4880850" cy="366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8724" y="3059644"/>
            <a:ext cx="5064475" cy="3798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7631593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F634C710-F4BE-4280-98F0-D9D4A066D817}"/>
              </a:ext>
            </a:extLst>
          </p:cNvPr>
          <p:cNvSpPr/>
          <p:nvPr/>
        </p:nvSpPr>
        <p:spPr>
          <a:xfrm>
            <a:off x="0" y="863114"/>
            <a:ext cx="1515035" cy="46166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 공급</a:t>
            </a:r>
          </a:p>
        </p:txBody>
      </p:sp>
      <p:pic>
        <p:nvPicPr>
          <p:cNvPr id="7170" name="Picture 2" descr="C:\Users\Owner\Desktop\수요, 입주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4205" y="1403702"/>
            <a:ext cx="11822113" cy="3371850"/>
          </a:xfrm>
          <a:prstGeom prst="rect">
            <a:avLst/>
          </a:prstGeom>
          <a:noFill/>
        </p:spPr>
      </p:pic>
      <p:pic>
        <p:nvPicPr>
          <p:cNvPr id="7171" name="Picture 3" descr="C:\Users\Owner\Desktop\수요입주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817359"/>
            <a:ext cx="11879263" cy="1600200"/>
          </a:xfrm>
          <a:prstGeom prst="rect">
            <a:avLst/>
          </a:prstGeom>
          <a:noFill/>
        </p:spPr>
      </p:pic>
      <p:sp>
        <p:nvSpPr>
          <p:cNvPr id="17" name="직사각형 16"/>
          <p:cNvSpPr/>
          <p:nvPr/>
        </p:nvSpPr>
        <p:spPr>
          <a:xfrm>
            <a:off x="1862666" y="893212"/>
            <a:ext cx="94826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/>
              <a:t>** </a:t>
            </a:r>
            <a:r>
              <a:rPr lang="ko-KR" altLang="en-US" dirty="0" smtClean="0"/>
              <a:t>화성시는 </a:t>
            </a:r>
            <a:r>
              <a:rPr lang="en-US" altLang="ko-KR" dirty="0" smtClean="0"/>
              <a:t>22</a:t>
            </a:r>
            <a:r>
              <a:rPr lang="ko-KR" altLang="en-US" dirty="0" smtClean="0"/>
              <a:t>년부터 </a:t>
            </a:r>
            <a:r>
              <a:rPr lang="en-US" altLang="ko-KR" dirty="0" smtClean="0"/>
              <a:t>25</a:t>
            </a:r>
            <a:r>
              <a:rPr lang="ko-KR" altLang="en-US" dirty="0" smtClean="0"/>
              <a:t>년까지 아파트 입주 공급이 과잉상태로 나온다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28328923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입지분석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F634C710-F4BE-4280-98F0-D9D4A066D817}"/>
              </a:ext>
            </a:extLst>
          </p:cNvPr>
          <p:cNvSpPr/>
          <p:nvPr/>
        </p:nvSpPr>
        <p:spPr>
          <a:xfrm>
            <a:off x="0" y="839964"/>
            <a:ext cx="3935392" cy="46166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/>
              <a:t>✅  주변지역 공급 확인하기</a:t>
            </a:r>
          </a:p>
        </p:txBody>
      </p:sp>
      <p:pic>
        <p:nvPicPr>
          <p:cNvPr id="9218" name="Picture 2" descr="C:\Users\Owner\Desktop\화성평택용인입주량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111" y="1462035"/>
            <a:ext cx="11322756" cy="51588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2042445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="" xmlns:a16="http://schemas.microsoft.com/office/drawing/2014/main" id="{9CD87D2B-BE33-490F-AFBC-3C3662ABCC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6357C885-F32F-4FA1-BCA8-31F719FADB39}"/>
              </a:ext>
            </a:extLst>
          </p:cNvPr>
          <p:cNvSpPr/>
          <p:nvPr/>
        </p:nvSpPr>
        <p:spPr>
          <a:xfrm>
            <a:off x="3687105" y="582067"/>
            <a:ext cx="10018691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ko-KR" altLang="en-US" sz="2800" dirty="0" err="1">
                <a:latin typeface="+mj-lt"/>
                <a:ea typeface="맑은 고딕" panose="020B0503020000020004" pitchFamily="50" charset="-127"/>
              </a:rPr>
              <a:t>차근</a:t>
            </a:r>
            <a:r>
              <a:rPr kumimoji="1" lang="ko-KR" altLang="en-US" sz="2800" dirty="0">
                <a:latin typeface="+mj-lt"/>
                <a:ea typeface="맑은 고딕" panose="020B0503020000020004" pitchFamily="50" charset="-127"/>
              </a:rPr>
              <a:t> </a:t>
            </a:r>
            <a:r>
              <a:rPr kumimoji="1" lang="ko-KR" altLang="en-US" sz="2800" dirty="0" err="1">
                <a:latin typeface="+mj-lt"/>
                <a:ea typeface="맑은 고딕" panose="020B0503020000020004" pitchFamily="50" charset="-127"/>
              </a:rPr>
              <a:t>차근</a:t>
            </a:r>
            <a:r>
              <a:rPr kumimoji="1" lang="ko-KR" altLang="en-US" sz="2800" dirty="0">
                <a:latin typeface="+mj-lt"/>
                <a:ea typeface="맑은 고딕" panose="020B0503020000020004" pitchFamily="50" charset="-127"/>
              </a:rPr>
              <a:t> </a:t>
            </a:r>
            <a:r>
              <a:rPr kumimoji="1" lang="en-US" altLang="ko-KR" sz="2800" dirty="0">
                <a:latin typeface="+mj-lt"/>
                <a:ea typeface="맑은 고딕" panose="020B0503020000020004" pitchFamily="50" charset="-127"/>
              </a:rPr>
              <a:t>1</a:t>
            </a:r>
            <a:r>
              <a:rPr kumimoji="1" lang="ko-KR" altLang="en-US" sz="2800" dirty="0">
                <a:latin typeface="+mj-lt"/>
                <a:ea typeface="맑은 고딕" panose="020B0503020000020004" pitchFamily="50" charset="-127"/>
              </a:rPr>
              <a:t>주차 임장보고서를</a:t>
            </a:r>
            <a:endParaRPr kumimoji="1" lang="en-US" altLang="ko-KR" sz="2800" dirty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dirty="0">
                <a:latin typeface="+mj-lt"/>
                <a:ea typeface="맑은 고딕" panose="020B0503020000020004" pitchFamily="50" charset="-127"/>
              </a:rPr>
              <a:t>무사히 마친 당신</a:t>
            </a:r>
            <a:r>
              <a:rPr kumimoji="1" lang="en-US" altLang="ko-KR" sz="2800" dirty="0">
                <a:latin typeface="+mj-lt"/>
                <a:ea typeface="맑은 고딕" panose="020B0503020000020004" pitchFamily="50" charset="-127"/>
              </a:rPr>
              <a:t>!</a:t>
            </a:r>
          </a:p>
          <a:p>
            <a:pPr algn="ctr"/>
            <a:endParaRPr kumimoji="1" lang="en-US" altLang="ko-KR" sz="2800" dirty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dirty="0">
                <a:latin typeface="+mj-lt"/>
                <a:ea typeface="맑은 고딕" panose="020B0503020000020004" pitchFamily="50" charset="-127"/>
              </a:rPr>
              <a:t>보이진 않아도 지난 일주일</a:t>
            </a:r>
            <a:endParaRPr kumimoji="1" lang="en-US" altLang="ko-KR" sz="2800" dirty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dirty="0">
                <a:latin typeface="+mj-lt"/>
                <a:ea typeface="맑은 고딕" panose="020B0503020000020004" pitchFamily="50" charset="-127"/>
              </a:rPr>
              <a:t>분명 폭풍 </a:t>
            </a:r>
            <a:r>
              <a:rPr kumimoji="1" lang="ko-KR" altLang="en-US" sz="2800" dirty="0" err="1">
                <a:latin typeface="+mj-lt"/>
                <a:ea typeface="맑은 고딕" panose="020B0503020000020004" pitchFamily="50" charset="-127"/>
              </a:rPr>
              <a:t>성장했을거에요</a:t>
            </a:r>
            <a:r>
              <a:rPr kumimoji="1" lang="en-US" altLang="ko-KR" sz="2800" dirty="0">
                <a:latin typeface="+mj-lt"/>
                <a:ea typeface="맑은 고딕" panose="020B0503020000020004" pitchFamily="50" charset="-127"/>
              </a:rPr>
              <a:t>.</a:t>
            </a:r>
          </a:p>
          <a:p>
            <a:pPr algn="ctr"/>
            <a:endParaRPr kumimoji="1" lang="en-US" altLang="ko-KR" sz="2800" dirty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dirty="0">
                <a:latin typeface="+mj-lt"/>
                <a:ea typeface="맑은 고딕" panose="020B0503020000020004" pitchFamily="50" charset="-127"/>
              </a:rPr>
              <a:t>오늘은 셀프 칭찬해주시고</a:t>
            </a:r>
            <a:endParaRPr kumimoji="1" lang="en-US" altLang="ko-KR" sz="2800" dirty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dirty="0">
                <a:latin typeface="+mj-lt"/>
                <a:ea typeface="맑은 고딕" panose="020B0503020000020004" pitchFamily="50" charset="-127"/>
              </a:rPr>
              <a:t>일찍 푹 주무세요</a:t>
            </a:r>
            <a:r>
              <a:rPr kumimoji="1" lang="en-US" altLang="ko-KR" sz="2800" dirty="0">
                <a:latin typeface="+mj-lt"/>
                <a:ea typeface="맑은 고딕" panose="020B0503020000020004" pitchFamily="50" charset="-127"/>
              </a:rPr>
              <a:t>.</a:t>
            </a:r>
          </a:p>
          <a:p>
            <a:pPr algn="ctr"/>
            <a:endParaRPr kumimoji="1" lang="en-US" altLang="ko-KR" sz="2800" dirty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dirty="0">
                <a:latin typeface="+mj-lt"/>
                <a:ea typeface="맑은 고딕" panose="020B0503020000020004" pitchFamily="50" charset="-127"/>
              </a:rPr>
              <a:t>다음 주 </a:t>
            </a:r>
            <a:r>
              <a:rPr kumimoji="1" lang="ko-KR" altLang="en-US" sz="2800" dirty="0" err="1">
                <a:latin typeface="+mj-lt"/>
                <a:ea typeface="맑은 고딕" panose="020B0503020000020004" pitchFamily="50" charset="-127"/>
              </a:rPr>
              <a:t>탬플릿도</a:t>
            </a:r>
            <a:r>
              <a:rPr kumimoji="1" lang="ko-KR" altLang="en-US" sz="2800" dirty="0">
                <a:latin typeface="+mj-lt"/>
                <a:ea typeface="맑은 고딕" panose="020B0503020000020004" pitchFamily="50" charset="-127"/>
              </a:rPr>
              <a:t> </a:t>
            </a:r>
            <a:endParaRPr kumimoji="1" lang="en-US" altLang="ko-KR" sz="2800" dirty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dirty="0">
                <a:latin typeface="+mj-lt"/>
                <a:ea typeface="맑은 고딕" panose="020B0503020000020004" pitchFamily="50" charset="-127"/>
              </a:rPr>
              <a:t>열심히 만들어서 </a:t>
            </a:r>
            <a:r>
              <a:rPr kumimoji="1" lang="ko-KR" altLang="en-US" sz="2800" dirty="0" err="1">
                <a:latin typeface="+mj-lt"/>
                <a:ea typeface="맑은 고딕" panose="020B0503020000020004" pitchFamily="50" charset="-127"/>
              </a:rPr>
              <a:t>찾아올게요</a:t>
            </a:r>
            <a:r>
              <a:rPr kumimoji="1" lang="ko-KR" altLang="en-US" sz="2800" dirty="0">
                <a:latin typeface="+mj-lt"/>
                <a:ea typeface="맑은 고딕" panose="020B0503020000020004" pitchFamily="50" charset="-127"/>
              </a:rPr>
              <a:t> </a:t>
            </a:r>
            <a:r>
              <a:rPr kumimoji="1" lang="en-US" altLang="ko-KR" sz="2800" dirty="0">
                <a:latin typeface="+mj-lt"/>
                <a:ea typeface="맑은 고딕" panose="020B0503020000020004" pitchFamily="50" charset="-127"/>
                <a:sym typeface="Wingdings" panose="05000000000000000000" pitchFamily="2" charset="2"/>
              </a:rPr>
              <a:t></a:t>
            </a:r>
          </a:p>
          <a:p>
            <a:pPr algn="ctr"/>
            <a:endParaRPr kumimoji="1" lang="en-US" altLang="ko-KR" sz="2800" dirty="0">
              <a:latin typeface="+mj-lt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algn="ctr"/>
            <a:r>
              <a:rPr kumimoji="1" lang="ko-KR" altLang="en-US" sz="2000" dirty="0">
                <a:latin typeface="+mj-lt"/>
                <a:ea typeface="맑은 고딕" panose="020B0503020000020004" pitchFamily="50" charset="-127"/>
                <a:sym typeface="Wingdings" panose="05000000000000000000" pitchFamily="2" charset="2"/>
              </a:rPr>
              <a:t>월급쟁이부자들 </a:t>
            </a:r>
            <a:endParaRPr kumimoji="1" lang="en-US" altLang="ko-KR" sz="2000" dirty="0">
              <a:latin typeface="+mj-lt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algn="ctr"/>
            <a:r>
              <a:rPr kumimoji="1" lang="ko-KR" altLang="en-US" sz="2000" dirty="0" err="1">
                <a:latin typeface="+mj-lt"/>
                <a:ea typeface="맑은 고딕" panose="020B0503020000020004" pitchFamily="50" charset="-127"/>
                <a:sym typeface="Wingdings" panose="05000000000000000000" pitchFamily="2" charset="2"/>
              </a:rPr>
              <a:t>샤샤와함께</a:t>
            </a:r>
            <a:r>
              <a:rPr kumimoji="1" lang="ko-KR" altLang="en-US" sz="2000" dirty="0">
                <a:latin typeface="+mj-lt"/>
                <a:ea typeface="맑은 고딕" panose="020B0503020000020004" pitchFamily="50" charset="-127"/>
                <a:sym typeface="Wingdings" panose="05000000000000000000" pitchFamily="2" charset="2"/>
              </a:rPr>
              <a:t> 드림</a:t>
            </a:r>
            <a:endParaRPr kumimoji="1" lang="en-US" altLang="ko-KR" sz="2000" dirty="0">
              <a:latin typeface="+mj-lt"/>
              <a:ea typeface="맑은 고딕" panose="020B0503020000020004" pitchFamily="50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9E9689C0-83B4-447A-900F-558581DE9FFB}"/>
              </a:ext>
            </a:extLst>
          </p:cNvPr>
          <p:cNvSpPr/>
          <p:nvPr/>
        </p:nvSpPr>
        <p:spPr>
          <a:xfrm>
            <a:off x="0" y="5499817"/>
            <a:ext cx="5143500" cy="1077218"/>
          </a:xfrm>
          <a:prstGeom prst="rect">
            <a:avLst/>
          </a:prstGeom>
          <a:solidFill>
            <a:schemeClr val="tx1">
              <a:alpha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kumimoji="1"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혼자 가면 빨리 가지만</a:t>
            </a:r>
            <a:endParaRPr kumimoji="1" lang="en-US" altLang="ko-KR" sz="3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함께 가면 멀리 간다</a:t>
            </a:r>
            <a:endParaRPr kumimoji="1" lang="en-US" altLang="ko-KR" sz="3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="" xmlns:a16="http://schemas.microsoft.com/office/drawing/2014/main" id="{8596B96A-82DD-44E8-BA22-6D6B324E6F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966" y="6038426"/>
            <a:ext cx="2130405" cy="76813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84126114"/>
      </p:ext>
    </p:extLst>
  </p:cSld>
  <p:clrMapOvr>
    <a:masterClrMapping/>
  </p:clrMapOvr>
</p:sld>
</file>

<file path=ppt/theme/theme1.xml><?xml version="1.0" encoding="utf-8"?>
<a:theme xmlns:a="http://schemas.openxmlformats.org/drawingml/2006/main" name="샤샤샤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2">
      <a:majorFont>
        <a:latin typeface="나눔고딕"/>
        <a:ea typeface="나눔고딕"/>
        <a:cs typeface=""/>
      </a:majorFont>
      <a:minorFont>
        <a:latin typeface="나눔고딕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샤샤샤" id="{500ED639-4DA0-40AF-A941-A4385E37DAE9}" vid="{39EF2C26-8ABC-4263-A0EB-7CCEF40886D5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샤샤샤</Template>
  <TotalTime>27289</TotalTime>
  <Words>1255</Words>
  <Application>Microsoft Office PowerPoint</Application>
  <PresentationFormat>사용자 지정</PresentationFormat>
  <Paragraphs>510</Paragraphs>
  <Slides>22</Slides>
  <Notes>20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3" baseType="lpstr">
      <vt:lpstr>샤샤샤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월부 실전준비반 임장보고서 탬플릿</dc:title>
  <dc:creator>shasha</dc:creator>
  <cp:lastModifiedBy>Owner</cp:lastModifiedBy>
  <cp:revision>848</cp:revision>
  <dcterms:created xsi:type="dcterms:W3CDTF">2020-09-24T00:31:38Z</dcterms:created>
  <dcterms:modified xsi:type="dcterms:W3CDTF">2023-10-10T13:08:45Z</dcterms:modified>
</cp:coreProperties>
</file>