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16" r:id="rId1"/>
  </p:sldMasterIdLst>
  <p:notesMasterIdLst>
    <p:notesMasterId r:id="rId2"/>
  </p:notesMasterIdLst>
  <p:handoutMasterIdLst>
    <p:handoutMasterId r:id="rId3"/>
  </p:handoutMasterIdLst>
  <p:sldIdLst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2760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96" y="462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550" y="102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E9214C1-2863-45BA-A7C5-D5EA3C3D4C30}" type="datetime1">
              <a:rPr lang="ko-KR" altLang="en-US"/>
              <a:pPr lvl="0">
                <a:defRPr/>
              </a:pPr>
              <a:t>2023-11-29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7E3020B9-F693-4639-BB27-7B1AD87C61A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8F563C85-90F6-445D-9B5B-8ABB00FB3043}" type="datetime1">
              <a:rPr lang="ko-KR" altLang="en-US"/>
              <a:pPr lvl="0">
                <a:defRPr/>
              </a:pPr>
              <a:t>2023-11-29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20B16B34-ED2F-4269-81E8-097D50C9027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47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6235" cy="435229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65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65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48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07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91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46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47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598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57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1148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49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Relationship Id="rId3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1.png"  /><Relationship Id="rId3" Type="http://schemas.openxmlformats.org/officeDocument/2006/relationships/image" Target="../media/image1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91722"/>
            <a:ext cx="3691589" cy="1044292"/>
          </a:xfrm>
        </p:spPr>
        <p:txBody>
          <a:bodyPr/>
          <a:lstStyle/>
          <a:p>
            <a:pPr>
              <a:defRPr/>
            </a:pPr>
            <a:r>
              <a:rPr lang="ko-KR" altLang="en-US" sz="2500"/>
              <a:t>동래구 단지임장 사직동</a:t>
            </a:r>
            <a:endParaRPr lang="ko-KR" altLang="en-US" sz="2500"/>
          </a:p>
        </p:txBody>
      </p:sp>
      <p:pic>
        <p:nvPicPr>
          <p:cNvPr id="4" name="내용 개체 틀 1" descr="C:/Users/jjh06/AppData/Roaming/PolarisOffice/ETemp/50556_13610864/fImage9382479541.pn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1057840"/>
            <a:ext cx="4563239" cy="3153833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2782164" y="2780459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8" name=""/>
          <p:cNvSpPr txBox="1"/>
          <p:nvPr/>
        </p:nvSpPr>
        <p:spPr>
          <a:xfrm>
            <a:off x="2901737" y="3062602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9" name="내용 개체 틀 2"/>
          <p:cNvSpPr/>
          <p:nvPr/>
        </p:nvSpPr>
        <p:spPr>
          <a:xfrm>
            <a:off x="0" y="4211673"/>
            <a:ext cx="4563239" cy="2535484"/>
          </a:xfrm>
          <a:prstGeom prst="rect">
            <a:avLst/>
          </a:prstGeom>
        </p:spPr>
        <p:txBody>
          <a:bodyPr vert="horz" lIns="91440" tIns="45720" rIns="91440" bIns="45720">
            <a:normAutofit fontScale="92500"/>
          </a:bodyPr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사직 롯데캐슬 더클랙식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1064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 준식축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역세권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1000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 이상 동간격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 모두 지하주차장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 단지조경 보통이상 동간격 보통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쌍용 플래티넘 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914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 신축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 이중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 입구키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 조경 없음 나오면 길가쪽 장례식장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쌍용예가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2947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 준구축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언덕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중간단지만 비안맞고 동까지 이동가능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아침인데 학생들 많이봄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사직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kcc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스위첸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999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 준신축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2042472" y="2329806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1606647" y="2879403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graphicFrame>
        <p:nvGraphicFramePr>
          <p:cNvPr id="13" name="표 58"/>
          <p:cNvGraphicFramePr>
            <a:graphicFrameLocks noGrp="1"/>
          </p:cNvGraphicFramePr>
          <p:nvPr/>
        </p:nvGraphicFramePr>
        <p:xfrm>
          <a:off x="8795666" y="1260405"/>
          <a:ext cx="3173730" cy="547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904240"/>
                <a:gridCol w="852170"/>
              </a:tblGrid>
              <a:tr h="24003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사직롯데케슬더클래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식(17)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24평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32(매매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>
                        <a:defRPr/>
                      </a:pPr>
                      <a:r>
                        <a:rPr lang="en-US" altLang="ko-KR" sz="800"/>
                        <a:t>69500/37000</a:t>
                      </a:r>
                      <a:endParaRPr lang="en-US" altLang="ko-KR" sz="800"/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91000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/50000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59"/>
          <p:cNvGraphicFramePr>
            <a:graphicFrameLocks noGrp="1"/>
          </p:cNvGraphicFramePr>
          <p:nvPr/>
        </p:nvGraphicFramePr>
        <p:xfrm>
          <a:off x="8795667" y="2056920"/>
          <a:ext cx="3178810" cy="58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909320"/>
                <a:gridCol w="852170"/>
              </a:tblGrid>
              <a:tr h="27940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쌍용더플래티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넘 사직(20)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26평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34(매매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00/3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/46000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75"/>
          <p:cNvGraphicFramePr>
            <a:graphicFrameLocks noGrp="1"/>
          </p:cNvGraphicFramePr>
          <p:nvPr/>
        </p:nvGraphicFramePr>
        <p:xfrm>
          <a:off x="8795666" y="3687163"/>
          <a:ext cx="3178811" cy="52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109"/>
                <a:gridCol w="920023"/>
                <a:gridCol w="788677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사직 쌍용예가(06)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41500/29000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표 53"/>
          <p:cNvGraphicFramePr>
            <a:graphicFrameLocks noGrp="1"/>
          </p:cNvGraphicFramePr>
          <p:nvPr/>
        </p:nvGraphicFramePr>
        <p:xfrm>
          <a:off x="8795666" y="2904490"/>
          <a:ext cx="3178811" cy="52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109"/>
                <a:gridCol w="920023"/>
                <a:gridCol w="788677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사직KCC 스위첸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58000/35000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pic>
        <p:nvPicPr>
          <p:cNvPr id="18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678606" y="1057840"/>
            <a:ext cx="4117060" cy="3171640"/>
          </a:xfrm>
          <a:prstGeom prst="rect">
            <a:avLst/>
          </a:prstGeom>
        </p:spPr>
      </p:pic>
      <p:sp>
        <p:nvSpPr>
          <p:cNvPr id="19" name="내용 개체 틀 2"/>
          <p:cNvSpPr/>
          <p:nvPr/>
        </p:nvSpPr>
        <p:spPr>
          <a:xfrm>
            <a:off x="4949472" y="4322515"/>
            <a:ext cx="4563239" cy="2535484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사직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대장 롯데캐슬 더클래식과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쌍용 플레티넘 세대수도 비슷하고 연식도 비슷하여 비슷한 가격을 형성하고 있다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둘다 역세권이고 상권이용 용이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쌍용예가 아파트와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kcc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스위첸 아파트가 불가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년전 비슷한 가격을 형성할 때가 있었는데 그때는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kcc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스위첸 아파트가 상대적으로 싼가격이었을 것이라 판단된다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둘다 역까지 도보로 조금 걸어야 하나 상권이나 학원가가 이용하기 용이해 거래량이 많은 편이다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사직동 아파트 인근은 현재는 연제구쪽 거제레이카운티 대단지 입주를 앞두고 있어서 전세가가 많이 내려갈것이라 판단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/>
          <p:nvPr/>
        </p:nvSpPr>
        <p:spPr>
          <a:xfrm>
            <a:off x="0" y="91722"/>
            <a:ext cx="3691589" cy="104429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동래구 단지임장 온천동</a:t>
            </a:r>
            <a:endPara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내용 개체 틀 2"/>
          <p:cNvSpPr/>
          <p:nvPr/>
        </p:nvSpPr>
        <p:spPr>
          <a:xfrm>
            <a:off x="0" y="4211673"/>
            <a:ext cx="4563239" cy="2535484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온천동 럭키 아파트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1536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재건축 단지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 거리 넓음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지상 주차헬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동래역 위치 가장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동래 래미안 아이파크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3853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거리 넓음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1,2,3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단지별 가격차이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온천동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편한세상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439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 보통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보통 학원가 멀다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온천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구역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4043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공사중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래미안 아이파크 처럼 대단지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주변에 유흥가랑 상권이 그대로 있는데 아파트가 들어오면 분위기가 변할것인지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..??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내용 개체 틀 2"/>
          <p:cNvSpPr/>
          <p:nvPr/>
        </p:nvSpPr>
        <p:spPr>
          <a:xfrm>
            <a:off x="5083373" y="5479415"/>
            <a:ext cx="4563239" cy="1378585"/>
          </a:xfrm>
          <a:prstGeom prst="rect">
            <a:avLst/>
          </a:prstGeom>
        </p:spPr>
        <p:txBody>
          <a:bodyPr vert="horz" lIns="91440" tIns="45720" rIns="91440" bIns="45720">
            <a:normAutofit fontScale="92500"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위치는 온천동 럭키아파트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동래 래미안 아이파크 위치 우수  세대수 많음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하지만 동래 럭키 아파트 재개발 전인데 래미안 아이파크와 비슷한 가격형성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온천동쪽에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4000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세대가 넘는 레미안 브랜드 아파트 단지가 들어오기에 온천동쪽에 생활권의 변화 예상됨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b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736808"/>
            <a:ext cx="5083373" cy="3474865"/>
          </a:xfrm>
          <a:prstGeom prst="rect">
            <a:avLst/>
          </a:prstGeom>
        </p:spPr>
      </p:pic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353482" y="1494014"/>
          <a:ext cx="1894839" cy="6457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1684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래미안 아이파크 22.06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9354287" y="2263210"/>
          <a:ext cx="1894032" cy="769622"/>
        </p:xfrm>
        <a:graphic>
          <a:graphicData uri="http://schemas.openxmlformats.org/drawingml/2006/table">
            <a:tbl>
              <a:tblPr firstRow="1" bandRow="1"/>
              <a:tblGrid>
                <a:gridCol w="517596"/>
                <a:gridCol w="688218"/>
                <a:gridCol w="688218"/>
              </a:tblGrid>
              <a:tr h="339091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E편한세상 동래 아시아드 20.06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52000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67000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>
            <a:graphicFrameLocks noGrp="1"/>
          </p:cNvGraphicFramePr>
          <p:nvPr/>
        </p:nvGraphicFramePr>
        <p:xfrm>
          <a:off x="9354288" y="851543"/>
          <a:ext cx="1894033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7705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럭키 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83.11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9353481" y="3213735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구역 레미안 포레스티지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분양가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7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215665" y="754521"/>
            <a:ext cx="3993474" cy="4724893"/>
          </a:xfrm>
          <a:prstGeom prst="rect">
            <a:avLst/>
          </a:prstGeom>
        </p:spPr>
      </p:pic>
      <p:sp>
        <p:nvSpPr>
          <p:cNvPr id="18" name=""/>
          <p:cNvSpPr txBox="1"/>
          <p:nvPr/>
        </p:nvSpPr>
        <p:spPr>
          <a:xfrm>
            <a:off x="3452442" y="2933986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3691589" y="1450513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2422113" y="3845275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21" name=""/>
          <p:cNvSpPr txBox="1"/>
          <p:nvPr/>
        </p:nvSpPr>
        <p:spPr>
          <a:xfrm>
            <a:off x="2734168" y="2750570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/>
          <p:nvPr/>
        </p:nvSpPr>
        <p:spPr>
          <a:xfrm>
            <a:off x="0" y="91722"/>
            <a:ext cx="3691589" cy="104429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동래구 단지임장 명륜동</a:t>
            </a:r>
            <a:endPara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764654"/>
            <a:ext cx="3804678" cy="3447018"/>
          </a:xfrm>
          <a:prstGeom prst="rect">
            <a:avLst/>
          </a:prstGeom>
        </p:spPr>
      </p:pic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9554282" y="3138017"/>
          <a:ext cx="2637718" cy="977758"/>
        </p:xfrm>
        <a:graphic>
          <a:graphicData uri="http://schemas.openxmlformats.org/drawingml/2006/table">
            <a:tbl>
              <a:tblPr firstRow="1" bandRow="1"/>
              <a:tblGrid>
                <a:gridCol w="688100"/>
                <a:gridCol w="688100"/>
                <a:gridCol w="1261518"/>
              </a:tblGrid>
              <a:tr h="45197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 2차아이파크 1단지 15.11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47500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563100" y="205183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명륜아이파크 1단지 13.11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9563100" y="99752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명륜자이 19.02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78500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"/>
          <p:cNvSpPr txBox="1"/>
          <p:nvPr/>
        </p:nvSpPr>
        <p:spPr>
          <a:xfrm>
            <a:off x="1543618" y="2305182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1845794" y="2671145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2281619" y="1786196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1606647" y="2840506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6" name="내용 개체 틀 2"/>
          <p:cNvSpPr/>
          <p:nvPr/>
        </p:nvSpPr>
        <p:spPr>
          <a:xfrm>
            <a:off x="0" y="4211673"/>
            <a:ext cx="4563239" cy="2535484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명륜 트라디움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874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동간격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주차우수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평지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명륜역 역세권 입구 카드키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학원가 용이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명륜자이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671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 거리 넓음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주차우수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동래역 역세권 근처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명륜 아이파크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1139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거리 넓음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주차우수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학원가 이용용이 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명륜 아이파크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1609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주차 우수연결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언덕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  학원가 가까움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내용 개체 틀 2"/>
          <p:cNvSpPr/>
          <p:nvPr/>
        </p:nvSpPr>
        <p:spPr>
          <a:xfrm>
            <a:off x="4682361" y="4211673"/>
            <a:ext cx="4563239" cy="1378585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명륜동 거래량 많고 가격 높은 아파트 특징은 역세권이며 학원가가 많은곳이다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아이파크 같은경우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단지가 신축임에도 불구하고 역세권과 학원가 그리고 평지로 인해서 아이파크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아파트 가격이 좀더 비싸다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b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8" name=""/>
          <p:cNvGraphicFramePr>
            <a:graphicFrameLocks noGrp="1"/>
          </p:cNvGraphicFramePr>
          <p:nvPr/>
        </p:nvGraphicFramePr>
        <p:xfrm>
          <a:off x="9563100" y="238874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ko-KR" alt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 힐스테이트 트라디움 </a:t>
                      </a: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22.</a:t>
                      </a:r>
                      <a:r>
                        <a:rPr xmlns:mc="http://schemas.openxmlformats.org/markup-compatibility/2006" xmlns:hp="http://schemas.haansoft.com/office/presentation/8.0" lang="ko-KR" alt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endParaRPr xmlns:mc="http://schemas.openxmlformats.org/markup-compatibility/2006" xmlns:hp="http://schemas.haansoft.com/office/presentation/8.0" lang="ko-KR" alt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95000</a:t>
                      </a:r>
                      <a:endParaRPr xmlns:mc="http://schemas.openxmlformats.org/markup-compatibility/2006" xmlns:hp="http://schemas.haansoft.com/office/presentation/8.0" lang="en-US" altLang="ko-KR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40000</a:t>
                      </a:r>
                      <a:endParaRPr xmlns:mc="http://schemas.openxmlformats.org/markup-compatibility/2006" xmlns:hp="http://schemas.haansoft.com/office/presentation/8.0" lang="en-US" altLang="ko-KR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9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191584" y="0"/>
            <a:ext cx="4708413" cy="4211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/>
          <p:nvPr/>
        </p:nvSpPr>
        <p:spPr>
          <a:xfrm>
            <a:off x="0" y="91722"/>
            <a:ext cx="3056589" cy="104429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동래구 단지임장 복천</a:t>
            </a:r>
            <a:r>
              <a:rPr xmlns:mc="http://schemas.openxmlformats.org/markup-compatibility/2006" xmlns:hp="http://schemas.haansoft.com/office/presentation/8.0" kumimoji="0" lang="en-US" altLang="ko-KR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명장</a:t>
            </a:r>
            <a:endParaRPr xmlns:mc="http://schemas.openxmlformats.org/markup-compatibility/2006" xmlns:hp="http://schemas.haansoft.com/office/presentation/8.0" kumimoji="0" lang="ko-KR" altLang="en-US" b="0" i="0" u="none" strike="noStrike" kern="1200" cap="none" spc="0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9563100" y="342900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 동래복천현대 96.03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14000</a:t>
                      </a:r>
                      <a:endParaRPr xmlns:mc="http://schemas.openxmlformats.org/markup-compatibility/2006" xmlns:hp="http://schemas.haansoft.com/office/presentation/8.0" lang="en-US" altLang="ko-KR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altLang="ko-KR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17000</a:t>
                      </a:r>
                      <a:endParaRPr xmlns:mc="http://schemas.openxmlformats.org/markup-compatibility/2006" xmlns:hp="http://schemas.haansoft.com/office/presentation/8.0" lang="en-US" altLang="ko-KR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9563100" y="972925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 명륜아이파크2단지 13.11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9563100" y="157506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E편한세상동래 명장1단지 19.08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563100" y="2485503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동일스위트 18.01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972925"/>
            <a:ext cx="5761529" cy="3688294"/>
          </a:xfrm>
          <a:prstGeom prst="rect">
            <a:avLst/>
          </a:prstGeom>
        </p:spPr>
      </p:pic>
      <p:pic>
        <p:nvPicPr>
          <p:cNvPr id="10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761529" y="913471"/>
            <a:ext cx="3595970" cy="3645233"/>
          </a:xfrm>
          <a:prstGeom prst="rect">
            <a:avLst/>
          </a:prstGeom>
        </p:spPr>
      </p:pic>
      <p:sp>
        <p:nvSpPr>
          <p:cNvPr id="15" name=""/>
          <p:cNvSpPr txBox="1"/>
          <p:nvPr/>
        </p:nvSpPr>
        <p:spPr>
          <a:xfrm>
            <a:off x="501866" y="3063037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1931519" y="1969395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741013" y="2696639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4202839" y="2879838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20" name="내용 개체 틀 2"/>
          <p:cNvSpPr/>
          <p:nvPr/>
        </p:nvSpPr>
        <p:spPr>
          <a:xfrm>
            <a:off x="0" y="4859373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fontScale="62500" lnSpcReduction="20000"/>
          </a:bodyPr>
          <a:lstStyle/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복천동 명륜 아이파크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270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언덕길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단지고경 없음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건물외관 특이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학원가 도보 이용가능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편한세상 동래 명장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보통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언덕길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주변 상관 거의 없음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입구카드키 학원가 역세권 거리 멀다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동래 동일스위트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702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 조경 우수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언덕길 역세권 거의 없다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학원가 도보 이용 가능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복천동 동래복천 현대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언덜길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 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주차 힘듬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건물 도색 필요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학원가 도보 이용가능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내용 개체 틀 2"/>
          <p:cNvSpPr/>
          <p:nvPr/>
        </p:nvSpPr>
        <p:spPr>
          <a:xfrm>
            <a:off x="5277895" y="4970215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복천동 쪽에 명륜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동래역 학원가 이용가능하나 역세권가 거리가 멀고 주변에 상권도 도보로 걸어나가야 한다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복천동 명륜아이파크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세대수가 많지 않고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언덜길 위에 있다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명장쪽에 이편한세상은 나홀로 단지이고 주변에 상권이라던지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학원가는 많이 걸어 나와야 한다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동일스위트 아파트는 명륜 아이파크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차와 생활권이 비슷하나 도보로 좀더 걸어 나가야 학원가와 상권이용이 가능하다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집가는길이 언덜길이다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/>
          <p:nvPr/>
        </p:nvSpPr>
        <p:spPr>
          <a:xfrm>
            <a:off x="0" y="91722"/>
            <a:ext cx="4147715" cy="104429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동래구 단지임장 수안 낙민</a:t>
            </a:r>
            <a:endPara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9563100" y="264033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낙민한일 유앤아이 07.07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47800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9563100" y="873124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부산포레나동래 꿈에그린 19.02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9563100" y="3645781"/>
          <a:ext cx="2538918" cy="788668"/>
        </p:xfrm>
        <a:graphic>
          <a:graphicData uri="http://schemas.openxmlformats.org/drawingml/2006/table">
            <a:tbl>
              <a:tblPr firstRow="1" bandRow="1"/>
              <a:tblGrid>
                <a:gridCol w="662326"/>
                <a:gridCol w="662326"/>
                <a:gridCol w="1214266"/>
              </a:tblGrid>
              <a:tr h="26289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동원로얄튜크 98.11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8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8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563100" y="1624435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온천천경동리인타워 19.06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1017111"/>
            <a:ext cx="6096000" cy="3608034"/>
          </a:xfrm>
          <a:prstGeom prst="rect">
            <a:avLst/>
          </a:prstGeom>
        </p:spPr>
      </p:pic>
      <p:sp>
        <p:nvSpPr>
          <p:cNvPr id="10" name=""/>
          <p:cNvSpPr txBox="1"/>
          <p:nvPr/>
        </p:nvSpPr>
        <p:spPr>
          <a:xfrm>
            <a:off x="3048000" y="3063037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3406720" y="3245801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4612748" y="3856916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3167573" y="3645781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4" name="내용 개체 틀 2"/>
          <p:cNvSpPr/>
          <p:nvPr/>
        </p:nvSpPr>
        <p:spPr>
          <a:xfrm>
            <a:off x="0" y="4859373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fontScale="92500" lnSpcReduction="10000"/>
          </a:bodyPr>
          <a:lstStyle/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부산포레나 동래 꿈에 그린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732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 조경보통이상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온천천 경동리인타워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310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차 바리게이트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낙민 한일 유앤아이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935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동간격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보통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입구 카드키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동원 로얄튜크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632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 보통이하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지상주차장 주차 힘듬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없음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274473" y="801811"/>
            <a:ext cx="3121058" cy="3823335"/>
          </a:xfrm>
          <a:prstGeom prst="rect">
            <a:avLst/>
          </a:prstGeom>
        </p:spPr>
      </p:pic>
      <p:sp>
        <p:nvSpPr>
          <p:cNvPr id="16" name="내용 개체 틀 2"/>
          <p:cNvSpPr/>
          <p:nvPr/>
        </p:nvSpPr>
        <p:spPr>
          <a:xfrm>
            <a:off x="5277895" y="4970215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신축 포레나 동래 꿈에 그린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이지역 대장아파트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경동리인타워와 가격대도 비슷하게 움직였다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경동리인아파트 쪽에서 온천천 뷰가 나올듯하다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동원로얄아파트는 구축이라 주차장 연결 안되어 있고 주차하기 힘듬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동간격도 좁은편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온천천이 흐르는쪽 뷰가 보이면 가격에 영향을 줄거 같은 동네이다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/>
          <p:nvPr/>
        </p:nvSpPr>
        <p:spPr>
          <a:xfrm>
            <a:off x="0" y="91722"/>
            <a:ext cx="4147715" cy="104429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동래구 단지임장 안락</a:t>
            </a:r>
            <a:endParaRPr xmlns:mc="http://schemas.openxmlformats.org/markup-compatibility/2006" xmlns:hp="http://schemas.haansoft.com/office/presentation/8.0" kumimoji="0" lang="ko-KR" altLang="en-US" sz="2500" b="0" i="0" u="none" strike="noStrike" kern="1200" cap="none" spc="0" normalizeH="0" baseline="0" mc:Ignorable="hp" hp:hslEmbossed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1136014"/>
            <a:ext cx="5782999" cy="3079748"/>
          </a:xfrm>
          <a:prstGeom prst="rect">
            <a:avLst/>
          </a:prstGeom>
        </p:spPr>
      </p:pic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9563100" y="3556563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 SK 99.05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9563100" y="2640327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안락뜨란채2단지 05.12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36500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563103" y="1530349"/>
          <a:ext cx="2628897" cy="846069"/>
        </p:xfrm>
        <a:graphic>
          <a:graphicData uri="http://schemas.openxmlformats.org/drawingml/2006/table">
            <a:tbl>
              <a:tblPr firstRow="1" bandRow="1"/>
              <a:tblGrid>
                <a:gridCol w="685799"/>
                <a:gridCol w="685799"/>
                <a:gridCol w="1257299"/>
              </a:tblGrid>
              <a:tr h="320289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강변뜨란채 06.06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9833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9833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9563100" y="741679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안락경동리인 15.06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"/>
          <p:cNvSpPr txBox="1"/>
          <p:nvPr/>
        </p:nvSpPr>
        <p:spPr>
          <a:xfrm>
            <a:off x="3347860" y="3063037"/>
            <a:ext cx="239147" cy="365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1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3715400" y="2851463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3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3954547" y="2513440"/>
            <a:ext cx="23914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4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2656742" y="2696639"/>
            <a:ext cx="234757" cy="36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u="sng">
                <a:solidFill>
                  <a:srgbClr val="0000ff"/>
                </a:solidFill>
              </a:rPr>
              <a:t>2</a:t>
            </a:r>
            <a:endParaRPr lang="en-US" altLang="ko-KR" b="1" u="sng">
              <a:solidFill>
                <a:srgbClr val="0000ff"/>
              </a:solidFill>
            </a:endParaRPr>
          </a:p>
        </p:txBody>
      </p:sp>
      <p:sp>
        <p:nvSpPr>
          <p:cNvPr id="14" name="내용 개체 틀 2"/>
          <p:cNvSpPr/>
          <p:nvPr/>
        </p:nvSpPr>
        <p:spPr>
          <a:xfrm>
            <a:off x="0" y="4859373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fontScale="92500" lnSpcReduction="20000"/>
          </a:bodyPr>
          <a:lstStyle/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안락경동 리인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693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동간격보통이상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지하주차장연결되어 있음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단지조경 보통이상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어린이집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강변뜨란채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814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동간격보통이하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지하주차장연결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 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지상 주차장 개수 부족 예상 단지조경 보통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어린이집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안락뜨란채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1420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동간격보통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지하주차장연결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지상 주차장 개수 부족 예상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안락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1898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세대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동간격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평지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지하주차장 연결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지상주차장 개수 부족 예상  단지조경 보통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782999" y="1136014"/>
            <a:ext cx="3780104" cy="3079748"/>
          </a:xfrm>
          <a:prstGeom prst="rect">
            <a:avLst/>
          </a:prstGeom>
        </p:spPr>
      </p:pic>
      <p:sp>
        <p:nvSpPr>
          <p:cNvPr id="17" name="내용 개체 틀 2"/>
          <p:cNvSpPr/>
          <p:nvPr/>
        </p:nvSpPr>
        <p:spPr>
          <a:xfrm>
            <a:off x="5277895" y="4970215"/>
            <a:ext cx="4563239" cy="1887784"/>
          </a:xfrm>
          <a:prstGeom prst="rect">
            <a:avLst/>
          </a:prstGeom>
        </p:spPr>
        <p:txBody>
          <a:bodyPr vert="horz" lIns="91440" tIns="45720" rIns="91440" bIns="45720">
            <a:normAutofit fontScale="92500" lnSpcReduction="10000"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강변 뜨란채와 안락 뜨란채 가격은 비슷하게 가격이 움직였지만 전고점을 보면 강변뜨란채보단 안락뜨란채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단지가 더 높은 가격을 형성 했다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 느낌만 보더라도 안락뜨란채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단지가 더 좋아보였고 주변에 가족단위 어린아이도 더많았다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그리고 연식과 상관없이 원동인근 안락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아파트도 세대수도 많고 단지 조경이 이뻤다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마지막으로 이아파트들의 단점은 연식이 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년이상이 많아 지하주차장 연결된 아파트이 많이 없다</a:t>
            </a:r>
            <a:r>
              <a: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en-US" altLang="ko-KR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000" b="0" i="0" u="none" strike="noStrike" kern="1200" cap="none" spc="0" normalizeH="0" baseline="0" mc:Ignorable="hp" hp:hslEmbossed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850</ep:Words>
  <ep:PresentationFormat/>
  <ep:Paragraphs>96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Office 테마</vt:lpstr>
      <vt:lpstr>동래구 단지임장 사직동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전정환</dc:creator>
  <cp:lastModifiedBy>jjh06</cp:lastModifiedBy>
  <dcterms:modified xsi:type="dcterms:W3CDTF">2023-11-29T10:16:44.212</dcterms:modified>
  <cp:revision>107</cp:revision>
  <dc:title>PowerPoint 프레젠테이션</dc:title>
  <cp:version>9.104.151.49087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