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704" r:id="rId1"/>
  </p:sldMasterIdLst>
  <p:notesMasterIdLst>
    <p:notesMasterId r:id="rId2"/>
  </p:notesMasterIdLst>
  <p:handoutMasterIdLst>
    <p:handoutMasterId r:id="rId3"/>
  </p:handoutMasterIdLst>
  <p:sldIdLst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horzBarState="maximized">
    <p:restoredLeft sz="18001" autoAdjust="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96" y="462"/>
      </p:cViewPr>
      <p:guideLst>
        <p:guide orient="horz" pos="2158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9" d="100"/>
          <a:sy n="79" d="100"/>
        </p:scale>
        <p:origin x="2550" y="102"/>
      </p:cViewPr>
    </p:cSldViewPr>
  </p:notes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7.xml"  /><Relationship Id="rId11" Type="http://schemas.openxmlformats.org/officeDocument/2006/relationships/slide" Target="slides/slide8.xml"  /><Relationship Id="rId12" Type="http://schemas.openxmlformats.org/officeDocument/2006/relationships/presProps" Target="presProps.xml"  /><Relationship Id="rId13" Type="http://schemas.openxmlformats.org/officeDocument/2006/relationships/viewProps" Target="viewProps.xml"  /><Relationship Id="rId14" Type="http://schemas.openxmlformats.org/officeDocument/2006/relationships/theme" Target="theme/theme1.xml"  /><Relationship Id="rId15" Type="http://schemas.openxmlformats.org/officeDocument/2006/relationships/tableStyles" Target="tableStyles.xml"  /><Relationship Id="rId2" Type="http://schemas.openxmlformats.org/officeDocument/2006/relationships/notesMaster" Target="notesMasters/notesMaster1.xml"  /><Relationship Id="rId3" Type="http://schemas.openxmlformats.org/officeDocument/2006/relationships/handoutMaster" Target="handoutMasters/handoutMaster1.xml"  /><Relationship Id="rId4" Type="http://schemas.openxmlformats.org/officeDocument/2006/relationships/slide" Target="slides/slide1.xml"  /><Relationship Id="rId5" Type="http://schemas.openxmlformats.org/officeDocument/2006/relationships/slide" Target="slides/slide2.xml"  /><Relationship Id="rId6" Type="http://schemas.openxmlformats.org/officeDocument/2006/relationships/slide" Target="slides/slide3.xml"  /><Relationship Id="rId7" Type="http://schemas.openxmlformats.org/officeDocument/2006/relationships/slide" Target="slides/slide4.xml"  /><Relationship Id="rId8" Type="http://schemas.openxmlformats.org/officeDocument/2006/relationships/slide" Target="slides/slide5.xml"  /><Relationship Id="rId9" Type="http://schemas.openxmlformats.org/officeDocument/2006/relationships/slide" Target="slides/slide6.xml"  /></Relationships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4E9214C1-2863-45BA-A7C5-D5EA3C3D4C30}" type="datetime1">
              <a:rPr lang="ko-KR" altLang="en-US"/>
              <a:pPr lvl="0">
                <a:defRPr/>
              </a:pPr>
              <a:t>2023-11-21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7E3020B9-F693-4639-BB27-7B1AD87C61AA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8F563C85-90F6-445D-9B5B-8ABB00FB3043}" type="datetime1">
              <a:rPr lang="ko-KR" altLang="en-US"/>
              <a:pPr lvl="0">
                <a:defRPr/>
              </a:pPr>
              <a:t>2023-11-21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 편집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20B16B34-ED2F-4269-81E8-097D50C90279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slide" Target="../slides/slide1.xml"  /><Relationship Id="rId2" Type="http://schemas.openxmlformats.org/officeDocument/2006/relationships/notesMaster" Target="../notesMasters/notesMaster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20B16B34-ED2F-4269-81E8-097D50C90279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09F3-42FA-4000-BA19-9FDED2BD3142}" type="datetimeFigureOut">
              <a:rPr lang="ko-KR" altLang="en-US" smtClean="0"/>
              <a:t>2018-12-20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169E2-93EA-4F50-8F12-231B5AD0A0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6471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6235" cy="132651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6235" cy="435229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835" cy="365760"/>
          </a:xfrm>
        </p:spPr>
        <p:txBody>
          <a:bodyPr/>
          <a:lstStyle/>
          <a:p>
            <a:fld id="{14ED09F3-42FA-4000-BA19-9FDED2BD3142}" type="datetimeFigureOut">
              <a:rPr lang="ko-KR" altLang="en-US" smtClean="0"/>
              <a:t>2018-12-20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5435" cy="36576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835" cy="365760"/>
          </a:xfrm>
        </p:spPr>
        <p:txBody>
          <a:bodyPr/>
          <a:lstStyle/>
          <a:p>
            <a:fld id="{1D1169E2-93EA-4F50-8F12-231B5AD0A0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2659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09F3-42FA-4000-BA19-9FDED2BD3142}" type="datetimeFigureOut">
              <a:rPr lang="ko-KR" altLang="en-US" smtClean="0"/>
              <a:t>2018-12-20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169E2-93EA-4F50-8F12-231B5AD0A0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7657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09F3-42FA-4000-BA19-9FDED2BD3142}" type="datetimeFigureOut">
              <a:rPr lang="ko-KR" altLang="en-US" smtClean="0"/>
              <a:t>2018-12-20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169E2-93EA-4F50-8F12-231B5AD0A0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7481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09F3-42FA-4000-BA19-9FDED2BD3142}" type="datetimeFigureOut">
              <a:rPr lang="ko-KR" altLang="en-US" smtClean="0"/>
              <a:t>2018-12-20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169E2-93EA-4F50-8F12-231B5AD0A0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5079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09F3-42FA-4000-BA19-9FDED2BD3142}" type="datetimeFigureOut">
              <a:rPr lang="ko-KR" altLang="en-US" smtClean="0"/>
              <a:t>2018-12-20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169E2-93EA-4F50-8F12-231B5AD0A0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4917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09F3-42FA-4000-BA19-9FDED2BD3142}" type="datetimeFigureOut">
              <a:rPr lang="ko-KR" altLang="en-US" smtClean="0"/>
              <a:t>2018-12-20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169E2-93EA-4F50-8F12-231B5AD0A0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0467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09F3-42FA-4000-BA19-9FDED2BD3142}" type="datetimeFigureOut">
              <a:rPr lang="ko-KR" altLang="en-US" smtClean="0"/>
              <a:t>2018-12-20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169E2-93EA-4F50-8F12-231B5AD0A0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3477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09F3-42FA-4000-BA19-9FDED2BD3142}" type="datetimeFigureOut">
              <a:rPr lang="ko-KR" altLang="en-US" smtClean="0"/>
              <a:t>2018-12-20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169E2-93EA-4F50-8F12-231B5AD0A0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598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09F3-42FA-4000-BA19-9FDED2BD3142}" type="datetimeFigureOut">
              <a:rPr lang="ko-KR" altLang="en-US" smtClean="0"/>
              <a:t>2018-12-20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169E2-93EA-4F50-8F12-231B5AD0A0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0576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09F3-42FA-4000-BA19-9FDED2BD3142}" type="datetimeFigureOut">
              <a:rPr lang="ko-KR" altLang="en-US" smtClean="0"/>
              <a:t>2018-12-20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169E2-93EA-4F50-8F12-231B5AD0A0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0114824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D09F3-42FA-4000-BA19-9FDED2BD3142}" type="datetimeFigureOut">
              <a:rPr lang="ko-KR" altLang="en-US" smtClean="0"/>
              <a:t>2018-12-20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169E2-93EA-4F50-8F12-231B5AD0A0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0494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.xml"  /><Relationship Id="rId2" Type="http://schemas.openxmlformats.org/officeDocument/2006/relationships/slideLayout" Target="../slideLayouts/slideLayout1.xml"  /><Relationship Id="rId3" Type="http://schemas.openxmlformats.org/officeDocument/2006/relationships/image" Target="../media/image1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2.png"  /><Relationship Id="rId3" Type="http://schemas.openxmlformats.org/officeDocument/2006/relationships/image" Target="../media/image3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4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5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6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7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8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1524000" y="1122680"/>
            <a:ext cx="9144635" cy="2388235"/>
          </a:xfrm>
        </p:spPr>
        <p:txBody>
          <a:bodyPr vert="horz" wrap="square" lIns="91440" tIns="45720" rIns="91440" bIns="45720" anchor="b">
            <a:normAutofit/>
          </a:bodyPr>
          <a:lstStyle/>
          <a:p>
            <a:pPr marL="0" indent="0" latinLnBrk="0">
              <a:buFontTx/>
              <a:buNone/>
              <a:defRPr/>
            </a:pPr>
            <a:r>
              <a:rPr lang="ko-KR" altLang="en-US" sz="6000">
                <a:latin typeface="맑은 고딕"/>
                <a:ea typeface="맑은 고딕"/>
                <a:cs typeface="+mj-cs"/>
              </a:rPr>
              <a:t>ㅇ</a:t>
            </a:r>
            <a:endParaRPr lang="ko-KR" altLang="en-US" sz="6000">
              <a:latin typeface="맑은 고딕"/>
              <a:ea typeface="맑은 고딕"/>
              <a:cs typeface="+mj-cs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355"/>
            <a:ext cx="9144635" cy="1656080"/>
          </a:xfrm>
        </p:spPr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4" name="내용 개체 틀 1" descr="C:/Users/jjh06/AppData/Roaming/PolarisOffice/ETemp/50556_13610864/fImage9382479541.png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25095" y="67945"/>
            <a:ext cx="12075795" cy="6722110"/>
          </a:xfrm>
          <a:prstGeom prst="rect">
            <a:avLst/>
          </a:prstGeom>
          <a:noFill/>
        </p:spPr>
      </p:pic>
      <p:sp>
        <p:nvSpPr>
          <p:cNvPr id="7" name="텍스트 상자 11"/>
          <p:cNvSpPr txBox="1"/>
          <p:nvPr/>
        </p:nvSpPr>
        <p:spPr>
          <a:xfrm>
            <a:off x="7485380" y="2075815"/>
            <a:ext cx="904875" cy="48323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indent="0" algn="l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graphicFrame>
        <p:nvGraphicFramePr>
          <p:cNvPr id="8" name="표 58"/>
          <p:cNvGraphicFramePr>
            <a:graphicFrameLocks noGrp="1"/>
          </p:cNvGraphicFramePr>
          <p:nvPr/>
        </p:nvGraphicFramePr>
        <p:xfrm>
          <a:off x="5756275" y="6129655"/>
          <a:ext cx="3173730" cy="547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320"/>
                <a:gridCol w="904240"/>
                <a:gridCol w="852170"/>
              </a:tblGrid>
              <a:tr h="240030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사직롯데케슬더클래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식(17)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24평</a:t>
                      </a:r>
                      <a:r>
                        <a:rPr lang="ko-KR"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(매매/전세)</a:t>
                      </a:r>
                      <a:endParaRPr lang="ko-KR" altLang="en-US" sz="800" b="1" i="0" kern="1200">
                        <a:solidFill>
                          <a:schemeClr val="lt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rgbClr val="ecd174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32(매매</a:t>
                      </a:r>
                      <a:r>
                        <a:rPr lang="ko-KR"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전</a:t>
                      </a:r>
                      <a:r>
                        <a:rPr lang="ko-KR"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세)</a:t>
                      </a:r>
                      <a:endParaRPr lang="ko-KR" altLang="en-US" sz="800" b="1" i="0" kern="1200">
                        <a:solidFill>
                          <a:schemeClr val="lt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rgbClr val="ff0000"/>
                    </a:solidFill>
                  </a:tcPr>
                </a:tc>
              </a:tr>
              <a:tr h="307340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>
                        <a:defRPr/>
                      </a:pPr>
                      <a:r>
                        <a:rPr lang="en-US" altLang="ko-KR" sz="800"/>
                        <a:t>69500/37000</a:t>
                      </a:r>
                      <a:endParaRPr lang="en-US" altLang="ko-KR" sz="800"/>
                    </a:p>
                  </a:txBody>
                  <a:tcPr marL="90170" marR="90170" marT="46990" marB="46990">
                    <a:solidFill>
                      <a:srgbClr val="ecd174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0" i="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rPr>
                        <a:t>91000</a:t>
                      </a:r>
                      <a:r>
                        <a:rPr lang="ko-KR" sz="800" b="0" i="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rPr>
                        <a:t>/50000</a:t>
                      </a:r>
                      <a:endParaRPr lang="ko-KR" altLang="en-US" sz="800" b="0" i="0" kern="1200">
                        <a:solidFill>
                          <a:schemeClr val="dk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cxnSp>
        <p:nvCxnSpPr>
          <p:cNvPr id="10" name="도형 18"/>
          <p:cNvCxnSpPr/>
          <p:nvPr/>
        </p:nvCxnSpPr>
        <p:spPr>
          <a:xfrm flipV="1">
            <a:off x="7496810" y="4253230"/>
            <a:ext cx="332105" cy="1676400"/>
          </a:xfrm>
          <a:prstGeom prst="straightConnector1">
            <a:avLst/>
          </a:prstGeom>
          <a:ln w="38100" cap="flat" cmpd="sng">
            <a:prstDash val="solid"/>
            <a:miter/>
            <a:headEnd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도형 20"/>
          <p:cNvSpPr/>
          <p:nvPr/>
        </p:nvSpPr>
        <p:spPr>
          <a:xfrm>
            <a:off x="7692390" y="3927475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12" name="도형 25"/>
          <p:cNvCxnSpPr/>
          <p:nvPr/>
        </p:nvCxnSpPr>
        <p:spPr>
          <a:xfrm flipH="1" flipV="1">
            <a:off x="8104505" y="4488815"/>
            <a:ext cx="1959610" cy="1434465"/>
          </a:xfrm>
          <a:prstGeom prst="straightConnector1">
            <a:avLst/>
          </a:prstGeom>
          <a:ln w="38100" cap="flat" cmpd="sng">
            <a:solidFill>
              <a:srgbClr val="5b9bd5">
                <a:alpha val="100000"/>
              </a:srgbClr>
            </a:solidFill>
            <a:prstDash val="solid"/>
            <a:miter/>
            <a:headEnd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표 59"/>
          <p:cNvGraphicFramePr>
            <a:graphicFrameLocks noGrp="1"/>
          </p:cNvGraphicFramePr>
          <p:nvPr/>
        </p:nvGraphicFramePr>
        <p:xfrm>
          <a:off x="9020175" y="5956935"/>
          <a:ext cx="3178810" cy="586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320"/>
                <a:gridCol w="909320"/>
                <a:gridCol w="852170"/>
              </a:tblGrid>
              <a:tr h="279400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쌍용더플래티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넘 사직(20)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26평</a:t>
                      </a:r>
                      <a:r>
                        <a:rPr lang="ko-KR"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(매매/전세)</a:t>
                      </a:r>
                      <a:endParaRPr lang="ko-KR" altLang="en-US" sz="800" b="1" i="0" kern="1200">
                        <a:solidFill>
                          <a:schemeClr val="lt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rgbClr val="ecd174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34(매매</a:t>
                      </a:r>
                      <a:r>
                        <a:rPr lang="ko-KR"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전</a:t>
                      </a:r>
                      <a:r>
                        <a:rPr lang="ko-KR"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세)</a:t>
                      </a:r>
                      <a:endParaRPr lang="ko-KR" altLang="en-US" sz="800" b="1" i="0" kern="1200">
                        <a:solidFill>
                          <a:schemeClr val="lt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rgbClr val="ff0000"/>
                    </a:solidFill>
                  </a:tcPr>
                </a:tc>
              </a:tr>
              <a:tr h="307340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0" i="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rPr>
                        <a:t>6</a:t>
                      </a:r>
                      <a:r>
                        <a:rPr lang="ko-KR" sz="800" b="0" i="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rPr>
                        <a:t>60</a:t>
                      </a:r>
                      <a:r>
                        <a:rPr sz="800" b="0" i="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rPr>
                        <a:t>00/3</a:t>
                      </a:r>
                      <a:r>
                        <a:rPr lang="ko-KR" sz="800" b="0" i="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rPr>
                        <a:t>8</a:t>
                      </a:r>
                      <a:r>
                        <a:rPr sz="800" b="0" i="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rPr>
                        <a:t>000</a:t>
                      </a:r>
                      <a:endParaRPr lang="ko-KR" altLang="en-US" sz="800" b="0" i="0" kern="1200">
                        <a:solidFill>
                          <a:schemeClr val="dk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rgbClr val="ecd174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0" i="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rPr>
                        <a:t>9</a:t>
                      </a:r>
                      <a:r>
                        <a:rPr lang="ko-KR" sz="800" b="0" i="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rPr>
                        <a:t>0</a:t>
                      </a:r>
                      <a:r>
                        <a:rPr sz="800" b="0" i="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rPr>
                        <a:t>000</a:t>
                      </a:r>
                      <a:r>
                        <a:rPr lang="ko-KR" sz="800" b="0" i="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rPr>
                        <a:t>/46000</a:t>
                      </a:r>
                      <a:endParaRPr lang="ko-KR" altLang="en-US" sz="800" b="0" i="0" kern="1200">
                        <a:solidFill>
                          <a:schemeClr val="dk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14" name="도형 28"/>
          <p:cNvSpPr/>
          <p:nvPr/>
        </p:nvSpPr>
        <p:spPr>
          <a:xfrm>
            <a:off x="7839710" y="4338955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15" name="도형 31"/>
          <p:cNvCxnSpPr>
            <a:stCxn id="23" idx="2"/>
          </p:cNvCxnSpPr>
          <p:nvPr/>
        </p:nvCxnSpPr>
        <p:spPr>
          <a:xfrm rot="5400000">
            <a:off x="5948839" y="1941988"/>
            <a:ext cx="1150302" cy="960120"/>
          </a:xfrm>
          <a:prstGeom prst="straightConnector1">
            <a:avLst/>
          </a:prstGeom>
          <a:ln w="6350" cap="flat" cmpd="sng">
            <a:headEnd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도형 32"/>
          <p:cNvSpPr/>
          <p:nvPr/>
        </p:nvSpPr>
        <p:spPr>
          <a:xfrm>
            <a:off x="5677535" y="2959735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graphicFrame>
        <p:nvGraphicFramePr>
          <p:cNvPr id="17" name="표 57"/>
          <p:cNvGraphicFramePr>
            <a:graphicFrameLocks noGrp="1"/>
          </p:cNvGraphicFramePr>
          <p:nvPr/>
        </p:nvGraphicFramePr>
        <p:xfrm>
          <a:off x="121920" y="2818765"/>
          <a:ext cx="2111375" cy="454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8565"/>
                <a:gridCol w="892810"/>
              </a:tblGrid>
              <a:tr h="237490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사직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 쌍용예가2차(10)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32</a:t>
                      </a: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평(매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매/전세)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rgbClr val="ffff00"/>
                    </a:solidFill>
                  </a:tcPr>
                </a:tc>
              </a:tr>
              <a:tr h="217170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4</a:t>
                      </a:r>
                      <a:r>
                        <a:rPr lang="ko-KR"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2</a:t>
                      </a:r>
                      <a:r>
                        <a:rPr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000/</a:t>
                      </a:r>
                      <a:r>
                        <a:rPr lang="ko-KR"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28</a:t>
                      </a:r>
                      <a:r>
                        <a:rPr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000</a:t>
                      </a: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표 61"/>
          <p:cNvGraphicFramePr>
            <a:graphicFrameLocks noGrp="1"/>
          </p:cNvGraphicFramePr>
          <p:nvPr/>
        </p:nvGraphicFramePr>
        <p:xfrm>
          <a:off x="50165" y="1896745"/>
          <a:ext cx="3178810" cy="524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320"/>
                <a:gridCol w="909320"/>
                <a:gridCol w="852170"/>
              </a:tblGrid>
              <a:tr h="217170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사직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동 한신(98)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24평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(매매/전세)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accent6">
                        <a:lumMod val="50000"/>
                        <a:lumOff val="0"/>
                      </a:schemeClr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33(매매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전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세)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accent2"/>
                    </a:solidFill>
                  </a:tcPr>
                </a:tc>
              </a:tr>
              <a:tr h="307340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lang="ko-KR"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18500</a:t>
                      </a:r>
                      <a:r>
                        <a:rPr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lang="ko-KR"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16</a:t>
                      </a:r>
                      <a:r>
                        <a:rPr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000</a:t>
                      </a: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accent6">
                        <a:lumMod val="50000"/>
                        <a:lumOff val="0"/>
                      </a:schemeClr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lang="ko-KR"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24000/17000</a:t>
                      </a: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19" name="도형 37"/>
          <p:cNvSpPr/>
          <p:nvPr/>
        </p:nvSpPr>
        <p:spPr>
          <a:xfrm>
            <a:off x="4225290" y="2797175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20" name="도형 38"/>
          <p:cNvCxnSpPr/>
          <p:nvPr/>
        </p:nvCxnSpPr>
        <p:spPr>
          <a:xfrm>
            <a:off x="2277110" y="2424430"/>
            <a:ext cx="1957705" cy="528955"/>
          </a:xfrm>
          <a:prstGeom prst="straightConnector1">
            <a:avLst/>
          </a:prstGeom>
          <a:ln w="6350" cap="flat" cmpd="sng">
            <a:headEnd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표 62"/>
          <p:cNvGraphicFramePr>
            <a:graphicFrameLocks noGrp="1"/>
          </p:cNvGraphicFramePr>
          <p:nvPr/>
        </p:nvGraphicFramePr>
        <p:xfrm>
          <a:off x="121920" y="3795395"/>
          <a:ext cx="3350260" cy="524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400"/>
                <a:gridCol w="969645"/>
                <a:gridCol w="831215"/>
              </a:tblGrid>
              <a:tr h="217170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사직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동 삼정그린코아 1차 (98)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23평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(매매/전세)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accent6">
                        <a:lumMod val="50000"/>
                        <a:lumOff val="0"/>
                      </a:schemeClr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3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1</a:t>
                      </a: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(매매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전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세)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accent2"/>
                    </a:solidFill>
                  </a:tcPr>
                </a:tc>
              </a:tr>
              <a:tr h="307340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lang="ko-KR"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19500</a:t>
                      </a:r>
                      <a:r>
                        <a:rPr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lang="ko-KR"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14</a:t>
                      </a:r>
                      <a:r>
                        <a:rPr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000</a:t>
                      </a: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accent6">
                        <a:lumMod val="50000"/>
                        <a:lumOff val="0"/>
                      </a:schemeClr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lang="ko-KR"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28000/20000</a:t>
                      </a: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22" name="도형 43"/>
          <p:cNvSpPr/>
          <p:nvPr/>
        </p:nvSpPr>
        <p:spPr>
          <a:xfrm>
            <a:off x="3959225" y="3873500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graphicFrame>
        <p:nvGraphicFramePr>
          <p:cNvPr id="23" name="표 54"/>
          <p:cNvGraphicFramePr>
            <a:graphicFrameLocks noGrp="1"/>
          </p:cNvGraphicFramePr>
          <p:nvPr/>
        </p:nvGraphicFramePr>
        <p:xfrm>
          <a:off x="5328920" y="1366202"/>
          <a:ext cx="3350260" cy="4806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400"/>
                <a:gridCol w="969645"/>
                <a:gridCol w="831215"/>
              </a:tblGrid>
              <a:tr h="217170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사직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동 삼익(79)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2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5</a:t>
                      </a: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평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(매매/전세)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accent5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3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2</a:t>
                      </a: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(매매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전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세)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accent5"/>
                    </a:solidFill>
                  </a:tcPr>
                </a:tc>
              </a:tr>
              <a:tr h="263525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lang="ko-KR"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45000</a:t>
                      </a:r>
                      <a:r>
                        <a:rPr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lang="ko-KR"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10000</a:t>
                      </a: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accent5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lang="ko-KR"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54000/18000</a:t>
                      </a: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표 53"/>
          <p:cNvGraphicFramePr>
            <a:graphicFrameLocks noGrp="1"/>
          </p:cNvGraphicFramePr>
          <p:nvPr/>
        </p:nvGraphicFramePr>
        <p:xfrm>
          <a:off x="124460" y="4866640"/>
          <a:ext cx="3350260" cy="524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400"/>
                <a:gridCol w="969645"/>
                <a:gridCol w="831215"/>
              </a:tblGrid>
              <a:tr h="217170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사직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동 사직KCC 스위첸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2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6</a:t>
                      </a: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평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(매매/전세)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rgbClr val="ffff00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3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4</a:t>
                      </a: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(매매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전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세)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accent5"/>
                    </a:solidFill>
                  </a:tcPr>
                </a:tc>
              </a:tr>
              <a:tr h="307340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lang="ko-KR"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45000</a:t>
                      </a:r>
                      <a:r>
                        <a:rPr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lang="ko-KR"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30000</a:t>
                      </a: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rgbClr val="ffff00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lang="ko-KR"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58000/35000</a:t>
                      </a: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25" name="도형 48"/>
          <p:cNvSpPr/>
          <p:nvPr/>
        </p:nvSpPr>
        <p:spPr>
          <a:xfrm>
            <a:off x="5160645" y="3247390"/>
            <a:ext cx="321310" cy="2603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26" name="도형 49"/>
          <p:cNvCxnSpPr/>
          <p:nvPr/>
        </p:nvCxnSpPr>
        <p:spPr>
          <a:xfrm flipV="1">
            <a:off x="3489960" y="3515995"/>
            <a:ext cx="1784350" cy="1715135"/>
          </a:xfrm>
          <a:prstGeom prst="straightConnector1">
            <a:avLst/>
          </a:prstGeom>
          <a:ln w="6350" cap="flat" cmpd="sng">
            <a:headEnd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도형 50"/>
          <p:cNvCxnSpPr/>
          <p:nvPr/>
        </p:nvCxnSpPr>
        <p:spPr>
          <a:xfrm>
            <a:off x="3491865" y="3950970"/>
            <a:ext cx="639445" cy="59055"/>
          </a:xfrm>
          <a:prstGeom prst="straightConnector1">
            <a:avLst/>
          </a:prstGeom>
          <a:ln w="6350" cap="flat" cmpd="sng">
            <a:headEnd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도형 63"/>
          <p:cNvSpPr/>
          <p:nvPr/>
        </p:nvSpPr>
        <p:spPr>
          <a:xfrm>
            <a:off x="4444365" y="3622040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29" name="도형 64"/>
          <p:cNvCxnSpPr/>
          <p:nvPr/>
        </p:nvCxnSpPr>
        <p:spPr>
          <a:xfrm>
            <a:off x="2256155" y="3087370"/>
            <a:ext cx="2351405" cy="680085"/>
          </a:xfrm>
          <a:prstGeom prst="straightConnector1">
            <a:avLst/>
          </a:prstGeom>
          <a:ln w="6350" cap="flat" cmpd="sng">
            <a:headEnd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표 68"/>
          <p:cNvGraphicFramePr>
            <a:graphicFrameLocks noGrp="1"/>
          </p:cNvGraphicFramePr>
          <p:nvPr/>
        </p:nvGraphicFramePr>
        <p:xfrm>
          <a:off x="1642745" y="1125855"/>
          <a:ext cx="3350260" cy="4806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400"/>
                <a:gridCol w="969645"/>
                <a:gridCol w="831215"/>
              </a:tblGrid>
              <a:tr h="217170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사직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 삼환 나우빌(10)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2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6</a:t>
                      </a: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평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(매매/전세)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3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1</a:t>
                      </a: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(매매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전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세)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rgbClr val="ffff00"/>
                    </a:solidFill>
                  </a:tcPr>
                </a:tc>
              </a:tr>
              <a:tr h="263525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lang="ko-KR"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36500</a:t>
                      </a:r>
                      <a:r>
                        <a:rPr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lang="ko-KR"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20000</a:t>
                      </a: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lang="ko-KR"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43000/30000</a:t>
                      </a: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cxnSp>
        <p:nvCxnSpPr>
          <p:cNvPr id="31" name="도형 69"/>
          <p:cNvCxnSpPr/>
          <p:nvPr/>
        </p:nvCxnSpPr>
        <p:spPr>
          <a:xfrm>
            <a:off x="4060825" y="1645285"/>
            <a:ext cx="823595" cy="1819275"/>
          </a:xfrm>
          <a:prstGeom prst="straightConnector1">
            <a:avLst/>
          </a:prstGeom>
          <a:ln w="6350" cap="flat" cmpd="sng">
            <a:headEnd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도형 70"/>
          <p:cNvSpPr/>
          <p:nvPr/>
        </p:nvSpPr>
        <p:spPr>
          <a:xfrm>
            <a:off x="4791075" y="3379470"/>
            <a:ext cx="321310" cy="2603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graphicFrame>
        <p:nvGraphicFramePr>
          <p:cNvPr id="33" name="표 75"/>
          <p:cNvGraphicFramePr>
            <a:graphicFrameLocks noGrp="1"/>
          </p:cNvGraphicFramePr>
          <p:nvPr/>
        </p:nvGraphicFramePr>
        <p:xfrm>
          <a:off x="118110" y="5605145"/>
          <a:ext cx="3350260" cy="524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400"/>
                <a:gridCol w="969645"/>
                <a:gridCol w="831215"/>
              </a:tblGrid>
              <a:tr h="217170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사직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동 사직 쌍용예가(06)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2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4</a:t>
                      </a: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평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(매매/전세)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3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4</a:t>
                      </a: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(매매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전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세)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rgbClr val="ffff00"/>
                    </a:solidFill>
                  </a:tcPr>
                </a:tc>
              </a:tr>
              <a:tr h="307340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lang="ko-KR"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30000</a:t>
                      </a:r>
                      <a:r>
                        <a:rPr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lang="ko-KR"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18000</a:t>
                      </a: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lang="ko-KR"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41500/29000</a:t>
                      </a: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cxnSp>
        <p:nvCxnSpPr>
          <p:cNvPr id="34" name="도형 72"/>
          <p:cNvCxnSpPr/>
          <p:nvPr/>
        </p:nvCxnSpPr>
        <p:spPr>
          <a:xfrm flipV="1">
            <a:off x="3470910" y="4468495"/>
            <a:ext cx="1534795" cy="1384300"/>
          </a:xfrm>
          <a:prstGeom prst="straightConnector1">
            <a:avLst/>
          </a:prstGeom>
          <a:ln w="6350" cap="flat" cmpd="sng">
            <a:headEnd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도형 73"/>
          <p:cNvSpPr/>
          <p:nvPr/>
        </p:nvSpPr>
        <p:spPr>
          <a:xfrm>
            <a:off x="4857115" y="4269740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graphicFrame>
        <p:nvGraphicFramePr>
          <p:cNvPr id="36" name="표 79"/>
          <p:cNvGraphicFramePr>
            <a:graphicFrameLocks noGrp="1"/>
          </p:cNvGraphicFramePr>
          <p:nvPr/>
        </p:nvGraphicFramePr>
        <p:xfrm>
          <a:off x="4800600" y="440055"/>
          <a:ext cx="2542540" cy="434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3505"/>
                <a:gridCol w="1169035"/>
              </a:tblGrid>
              <a:tr h="217170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사직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 삼정그린코아2차(06)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34</a:t>
                      </a: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평(매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매/전세)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17170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lang="ko-KR"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325</a:t>
                      </a:r>
                      <a:r>
                        <a:rPr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00/</a:t>
                      </a:r>
                      <a:r>
                        <a:rPr lang="ko-KR"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25000</a:t>
                      </a: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37" name="도형 80"/>
          <p:cNvCxnSpPr/>
          <p:nvPr/>
        </p:nvCxnSpPr>
        <p:spPr>
          <a:xfrm flipH="1">
            <a:off x="4926965" y="877570"/>
            <a:ext cx="1588135" cy="1772920"/>
          </a:xfrm>
          <a:prstGeom prst="straightConnector1">
            <a:avLst/>
          </a:prstGeom>
          <a:ln w="6350" cap="flat" cmpd="sng">
            <a:headEnd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도형 81"/>
          <p:cNvSpPr/>
          <p:nvPr/>
        </p:nvSpPr>
        <p:spPr>
          <a:xfrm>
            <a:off x="4606290" y="2555240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sp>
        <p:nvSpPr>
          <p:cNvPr id="39" name="도형 73"/>
          <p:cNvSpPr/>
          <p:nvPr/>
        </p:nvSpPr>
        <p:spPr>
          <a:xfrm>
            <a:off x="6894195" y="4184650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40" name="도형 18"/>
          <p:cNvCxnSpPr/>
          <p:nvPr/>
        </p:nvCxnSpPr>
        <p:spPr>
          <a:xfrm flipV="1">
            <a:off x="4607560" y="4392930"/>
            <a:ext cx="2286633" cy="1857375"/>
          </a:xfrm>
          <a:prstGeom prst="straightConnector1">
            <a:avLst/>
          </a:prstGeom>
          <a:ln w="38100" cap="flat" cmpd="sng">
            <a:prstDash val="solid"/>
            <a:miter/>
            <a:headEnd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표 79"/>
          <p:cNvGraphicFramePr>
            <a:graphicFrameLocks noGrp="1"/>
          </p:cNvGraphicFramePr>
          <p:nvPr/>
        </p:nvGraphicFramePr>
        <p:xfrm>
          <a:off x="2020570" y="6326505"/>
          <a:ext cx="3656964" cy="558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528"/>
                <a:gridCol w="1681436"/>
              </a:tblGrid>
              <a:tr h="341629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lang="ko-KR" altLang="en-US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사직역 삼정그린코아 더베스트 </a:t>
                      </a:r>
                      <a:r>
                        <a:rPr lang="en-US" alt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1</a:t>
                      </a:r>
                      <a:r>
                        <a:rPr lang="ko-KR" altLang="en-US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차 </a:t>
                      </a:r>
                      <a:r>
                        <a:rPr lang="en-US" alt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(16)</a:t>
                      </a:r>
                      <a:endParaRPr lang="en-US" altLang="ko-KR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34</a:t>
                      </a: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평(매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매/전세)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17170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lang="en-US" altLang="ko-KR"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64000/40000</a:t>
                      </a:r>
                      <a:endParaRPr lang="en-US" altLang="ko-KR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3" name=""/>
          <p:cNvSpPr txBox="1"/>
          <p:nvPr/>
        </p:nvSpPr>
        <p:spPr>
          <a:xfrm>
            <a:off x="0" y="0"/>
            <a:ext cx="2152650" cy="360045"/>
          </a:xfrm>
          <a:prstGeom prst="rect">
            <a:avLst/>
          </a:prstGeom>
          <a:solidFill>
            <a:srgbClr val="42c7f1"/>
          </a:solidFill>
        </p:spPr>
        <p:txBody>
          <a:bodyPr wrap="square">
            <a:spAutoFit/>
          </a:bodyPr>
          <a:p>
            <a:pPr>
              <a:defRPr/>
            </a:pPr>
            <a:r>
              <a:rPr lang="ko-KR" altLang="en-US"/>
              <a:t>사직동 시세</a:t>
            </a:r>
            <a:endParaRPr lang="en-US" altLang="ko-KR"/>
          </a:p>
        </p:txBody>
      </p:sp>
      <p:graphicFrame>
        <p:nvGraphicFramePr>
          <p:cNvPr id="44" name="표 89"/>
          <p:cNvGraphicFramePr>
            <a:graphicFrameLocks noGrp="1"/>
          </p:cNvGraphicFramePr>
          <p:nvPr/>
        </p:nvGraphicFramePr>
        <p:xfrm>
          <a:off x="8679180" y="158750"/>
          <a:ext cx="3512818" cy="4000500"/>
        </p:xfrm>
        <a:graphic>
          <a:graphicData uri="http://schemas.openxmlformats.org/drawingml/2006/table">
            <a:tbl>
              <a:tblPr>
                <a:tableStyleId>{00000000-0000-0000-0000-000000000000}</a:tableStyleId>
              </a:tblPr>
              <a:tblGrid>
                <a:gridCol w="743261"/>
                <a:gridCol w="264146"/>
                <a:gridCol w="340660"/>
                <a:gridCol w="2164751"/>
              </a:tblGrid>
              <a:tr h="276225"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r>
                        <a:rPr sz="1000" b="1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전체</a:t>
                      </a:r>
                      <a:endParaRPr lang="ko-KR" altLang="en-US" sz="1000" b="1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0" cap="flat" cmpd="sng" algn="ctr">
                      <a:noFill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endParaRPr lang="ko-KR" altLang="en-US" sz="1800" kern="1200">
                        <a:latin typeface="맑은 고딕"/>
                        <a:ea typeface="맑은 고딕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  <a:round/>
                      <a:headEnd w="med" len="med"/>
                      <a:tailEnd w="med" len="med"/>
                    </a:lnL>
                    <a:lnR w="0" cap="flat" cmpd="sng" algn="ctr">
                      <a:noFill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endParaRPr lang="ko-KR" altLang="en-US" sz="1800" kern="1200">
                        <a:latin typeface="맑은 고딕"/>
                        <a:ea typeface="맑은 고딕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r>
                        <a:rPr sz="1000" b="1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사직동</a:t>
                      </a:r>
                      <a:endParaRPr lang="ko-KR" altLang="en-US" sz="1000" b="1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d9d9d9"/>
                    </a:solidFill>
                  </a:tcPr>
                </a:tc>
              </a:tr>
              <a:tr h="409575"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r>
                        <a:rPr sz="1000" b="1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8.0</a:t>
                      </a:r>
                      <a:endParaRPr lang="ko-KR" altLang="en-US" sz="1000" b="1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0" cap="flat" cmpd="sng" algn="ctr">
                      <a:noFill/>
                      <a:round/>
                      <a:headEnd w="med" len="med"/>
                      <a:tailEnd w="med" len="med"/>
                    </a:lnR>
                    <a:lnT w="0" cap="flat" cmpd="sng" algn="ctr">
                      <a:noFill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8cbac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r>
                        <a:rPr sz="1000" b="1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~</a:t>
                      </a:r>
                      <a:endParaRPr lang="ko-KR" altLang="en-US" sz="1000" b="1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  <a:round/>
                      <a:headEnd w="med" len="med"/>
                      <a:tailEnd w="med" len="med"/>
                    </a:lnL>
                    <a:lnR w="0" cap="flat" cmpd="sng" algn="ctr">
                      <a:noFill/>
                      <a:round/>
                      <a:headEnd w="med" len="med"/>
                      <a:tailEnd w="med" len="med"/>
                    </a:lnR>
                    <a:lnT w="0" cap="flat" cmpd="sng" algn="ctr">
                      <a:noFill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8cbac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endParaRPr lang="ko-KR" altLang="en-US" sz="1800" kern="1200">
                        <a:latin typeface="맑은 고딕"/>
                        <a:ea typeface="맑은 고딕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0" cap="flat" cmpd="sng" algn="ctr">
                      <a:noFill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8cbac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l">
                        <a:defRPr/>
                      </a:pPr>
                      <a:r>
                        <a:rPr sz="900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쌍용더플래티넘사직아시아드(34평/9.0)</a:t>
                      </a:r>
                      <a:endParaRPr sz="900" kern="12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  <a:p>
                      <a:pPr marL="0" indent="0" algn="l">
                        <a:defRPr/>
                      </a:pPr>
                      <a:r>
                        <a:rPr sz="900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사직롯데캐슬더클래식(33평/9.1)</a:t>
                      </a:r>
                      <a:endParaRPr lang="ko-KR" altLang="en-US" sz="900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8cbac"/>
                    </a:solidFill>
                  </a:tcPr>
                </a:tc>
              </a:tr>
              <a:tr h="276225"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r>
                        <a:rPr sz="1000" b="1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7.0</a:t>
                      </a:r>
                      <a:endParaRPr lang="ko-KR" altLang="en-US" sz="1000" b="1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0" cap="flat" cmpd="sng" algn="ctr">
                      <a:noFill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8cbac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r>
                        <a:rPr sz="1000" b="1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~</a:t>
                      </a:r>
                      <a:endParaRPr lang="ko-KR" altLang="en-US" sz="1000" b="1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  <a:round/>
                      <a:headEnd w="med" len="med"/>
                      <a:tailEnd w="med" len="med"/>
                    </a:lnL>
                    <a:lnR w="0" cap="flat" cmpd="sng" algn="ctr">
                      <a:noFill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8cbac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r>
                        <a:rPr sz="1000" b="1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8.0</a:t>
                      </a:r>
                      <a:endParaRPr lang="ko-KR" altLang="en-US" sz="1000" b="1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8cbac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l">
                        <a:defRPr/>
                      </a:pPr>
                      <a:endParaRPr lang="ko-KR" altLang="en-US" sz="1800" kern="1200">
                        <a:latin typeface="맑은 고딕"/>
                        <a:ea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8cbac"/>
                    </a:solidFill>
                  </a:tcPr>
                </a:tc>
              </a:tr>
              <a:tr h="685800"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r>
                        <a:rPr sz="1000" b="1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6.0</a:t>
                      </a:r>
                      <a:endParaRPr lang="ko-KR" altLang="en-US" sz="1000" b="1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0" cap="flat" cmpd="sng" algn="ctr">
                      <a:noFill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r>
                        <a:rPr sz="1000" b="1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~</a:t>
                      </a:r>
                      <a:endParaRPr lang="ko-KR" altLang="en-US" sz="1000" b="1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  <a:round/>
                      <a:headEnd w="med" len="med"/>
                      <a:tailEnd w="med" len="med"/>
                    </a:lnL>
                    <a:lnR w="0" cap="flat" cmpd="sng" algn="ctr">
                      <a:noFill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r>
                        <a:rPr sz="1000" b="1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7.0</a:t>
                      </a:r>
                      <a:endParaRPr lang="ko-KR" altLang="en-US" sz="1000" b="1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l">
                        <a:defRPr/>
                      </a:pPr>
                      <a:r>
                        <a:rPr sz="900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쌍용더플래티넘사직아시아드(26평/6.6)</a:t>
                      </a:r>
                      <a:endParaRPr sz="900" kern="12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  <a:p>
                      <a:pPr marL="0" indent="0" algn="l">
                        <a:defRPr/>
                      </a:pPr>
                      <a:r>
                        <a:rPr sz="900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사직롯데캐슬더클래식(26평/7.0)</a:t>
                      </a:r>
                      <a:endParaRPr sz="900" kern="12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  <a:p>
                      <a:pPr marL="0" indent="0" algn="l">
                        <a:defRPr/>
                      </a:pPr>
                      <a:r>
                        <a:rPr lang="ko-KR" altLang="en-US" sz="900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사직 삼정그린코아 더베스타 </a:t>
                      </a:r>
                      <a:r>
                        <a:rPr lang="en-US" altLang="ko-KR" sz="900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1</a:t>
                      </a:r>
                      <a:r>
                        <a:rPr lang="ko-KR" altLang="en-US" sz="900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차</a:t>
                      </a:r>
                      <a:r>
                        <a:rPr lang="en-US" altLang="ko-KR" sz="900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(33</a:t>
                      </a:r>
                      <a:r>
                        <a:rPr lang="ko-KR" altLang="en-US" sz="900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평</a:t>
                      </a:r>
                      <a:r>
                        <a:rPr lang="en-US" altLang="ko-KR" sz="900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/6.4)</a:t>
                      </a:r>
                      <a:endParaRPr sz="900" kern="12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e699"/>
                    </a:solidFill>
                  </a:tcPr>
                </a:tc>
              </a:tr>
              <a:tr h="276225"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r>
                        <a:rPr sz="1000" b="1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5.0</a:t>
                      </a:r>
                      <a:endParaRPr lang="ko-KR" altLang="en-US" sz="1000" b="1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0" cap="flat" cmpd="sng" algn="ctr">
                      <a:noFill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r>
                        <a:rPr sz="1000" b="1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~</a:t>
                      </a:r>
                      <a:endParaRPr lang="ko-KR" altLang="en-US" sz="1000" b="1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  <a:round/>
                      <a:headEnd w="med" len="med"/>
                      <a:tailEnd w="med" len="med"/>
                    </a:lnL>
                    <a:lnR w="0" cap="flat" cmpd="sng" algn="ctr">
                      <a:noFill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r>
                        <a:rPr sz="1000" b="1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6.0</a:t>
                      </a:r>
                      <a:endParaRPr lang="ko-KR" altLang="en-US" sz="1000" b="1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l">
                        <a:defRPr/>
                      </a:pPr>
                      <a:r>
                        <a:rPr sz="900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삼익(33평/5.4)</a:t>
                      </a:r>
                      <a:endParaRPr sz="900" kern="12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  <a:p>
                      <a:pPr marL="0" indent="0" algn="l">
                        <a:defRPr/>
                      </a:pPr>
                      <a:r>
                        <a:rPr sz="900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사직KCC스위첸2단지(34평/5.8)</a:t>
                      </a:r>
                      <a:endParaRPr lang="en-US" altLang="ko-KR" sz="900" kern="12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e699"/>
                    </a:solidFill>
                  </a:tcPr>
                </a:tc>
              </a:tr>
              <a:tr h="685800"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r>
                        <a:rPr sz="1000" b="1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4.0</a:t>
                      </a:r>
                      <a:endParaRPr lang="ko-KR" altLang="en-US" sz="1000" b="1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0" cap="flat" cmpd="sng" algn="ctr">
                      <a:noFill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r>
                        <a:rPr sz="1000" b="1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~</a:t>
                      </a:r>
                      <a:endParaRPr lang="ko-KR" altLang="en-US" sz="1000" b="1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  <a:round/>
                      <a:headEnd w="med" len="med"/>
                      <a:tailEnd w="med" len="med"/>
                    </a:lnL>
                    <a:lnR w="0" cap="flat" cmpd="sng" algn="ctr">
                      <a:noFill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r>
                        <a:rPr sz="1000" b="1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5.0</a:t>
                      </a:r>
                      <a:endParaRPr lang="ko-KR" altLang="en-US" sz="1000" b="1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l">
                        <a:defRPr/>
                      </a:pPr>
                      <a:r>
                        <a:rPr sz="900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삼익(25평/4.5)</a:t>
                      </a:r>
                      <a:endParaRPr sz="900" kern="12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  <a:p>
                      <a:pPr marL="0" indent="0" algn="l">
                        <a:defRPr/>
                      </a:pPr>
                      <a:r>
                        <a:rPr sz="900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사직KCC스위첸1단지(26평/4.5)</a:t>
                      </a:r>
                      <a:endParaRPr sz="900" kern="12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  <a:p>
                      <a:pPr marL="0" indent="0" algn="l">
                        <a:defRPr/>
                      </a:pPr>
                      <a:r>
                        <a:rPr sz="900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사직쌍용예가2차(32평/4.2)</a:t>
                      </a:r>
                      <a:endParaRPr sz="900" kern="12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  <a:p>
                      <a:pPr marL="0" indent="0" algn="l">
                        <a:defRPr/>
                      </a:pPr>
                      <a:r>
                        <a:rPr sz="900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사직삼환나우빌(35평/4.3)</a:t>
                      </a:r>
                      <a:endParaRPr sz="900" kern="12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  <a:p>
                      <a:pPr marL="0" indent="0" algn="l">
                        <a:defRPr/>
                      </a:pPr>
                      <a:r>
                        <a:rPr sz="900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사직쌍용예가(32평/4.2)</a:t>
                      </a:r>
                      <a:endParaRPr lang="ko-KR" altLang="en-US" sz="900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e699"/>
                    </a:solidFill>
                  </a:tcPr>
                </a:tc>
              </a:tr>
              <a:tr h="409575"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r>
                        <a:rPr sz="1000" b="1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3.0</a:t>
                      </a:r>
                      <a:endParaRPr lang="ko-KR" altLang="en-US" sz="1000" b="1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0" cap="flat" cmpd="sng" algn="ctr">
                      <a:noFill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c6e0b3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r>
                        <a:rPr sz="1000" b="1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~</a:t>
                      </a:r>
                      <a:endParaRPr lang="ko-KR" altLang="en-US" sz="1000" b="1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  <a:round/>
                      <a:headEnd w="med" len="med"/>
                      <a:tailEnd w="med" len="med"/>
                    </a:lnL>
                    <a:lnR w="0" cap="flat" cmpd="sng" algn="ctr">
                      <a:noFill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c6e0b3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r>
                        <a:rPr sz="1000" b="1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4.0</a:t>
                      </a:r>
                      <a:endParaRPr lang="ko-KR" altLang="en-US" sz="1000" b="1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c6e0b3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l">
                        <a:defRPr/>
                      </a:pPr>
                      <a:r>
                        <a:rPr sz="900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사직삼환나우빌(26평/3.6)</a:t>
                      </a:r>
                      <a:endParaRPr sz="900" kern="12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  <a:p>
                      <a:pPr marL="0" indent="0" algn="l">
                        <a:defRPr/>
                      </a:pPr>
                      <a:r>
                        <a:rPr sz="900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사직쌍용예가(24평/3.0)</a:t>
                      </a:r>
                      <a:endParaRPr sz="900" kern="12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  <a:p>
                      <a:pPr marL="0" indent="0" algn="l">
                        <a:defRPr/>
                      </a:pPr>
                      <a:r>
                        <a:rPr sz="900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사직삼정그린코아2차(34평/3.3)</a:t>
                      </a:r>
                      <a:endParaRPr lang="ko-KR" altLang="en-US" sz="900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c6e0b3"/>
                    </a:solidFill>
                  </a:tcPr>
                </a:tc>
              </a:tr>
              <a:tr h="276225"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r>
                        <a:rPr sz="1000" b="1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2.5</a:t>
                      </a:r>
                      <a:endParaRPr lang="ko-KR" altLang="en-US" sz="1000" b="1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0" cap="flat" cmpd="sng" algn="ctr">
                      <a:noFill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c6e0b3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r>
                        <a:rPr sz="1000" b="1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~</a:t>
                      </a:r>
                      <a:endParaRPr lang="ko-KR" altLang="en-US" sz="1000" b="1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  <a:round/>
                      <a:headEnd w="med" len="med"/>
                      <a:tailEnd w="med" len="med"/>
                    </a:lnL>
                    <a:lnR w="0" cap="flat" cmpd="sng" algn="ctr">
                      <a:noFill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c6e0b3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r>
                        <a:rPr sz="1000" b="1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3.0</a:t>
                      </a:r>
                      <a:endParaRPr lang="ko-KR" altLang="en-US" sz="1000" b="1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c6e0b3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l">
                        <a:defRPr/>
                      </a:pPr>
                      <a:r>
                        <a:rPr sz="900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사직삼정그린코아1차(31평/2.8)</a:t>
                      </a:r>
                      <a:endParaRPr sz="900" kern="12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  <a:p>
                      <a:pPr marL="0" indent="0" algn="l">
                        <a:defRPr/>
                      </a:pPr>
                      <a:r>
                        <a:rPr sz="900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사직삼정그린코아1차(28평/2.7)</a:t>
                      </a:r>
                      <a:endParaRPr lang="ko-KR" altLang="en-US" sz="900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c6e0b3"/>
                    </a:solidFill>
                  </a:tcPr>
                </a:tc>
              </a:tr>
              <a:tr h="152400"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r>
                        <a:rPr sz="1000" b="1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2.0</a:t>
                      </a:r>
                      <a:endParaRPr lang="ko-KR" altLang="en-US" sz="1000" b="1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0" cap="flat" cmpd="sng" algn="ctr">
                      <a:noFill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c6e0b3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r>
                        <a:rPr sz="1000" b="1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~</a:t>
                      </a:r>
                      <a:endParaRPr lang="ko-KR" altLang="en-US" sz="1000" b="1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  <a:round/>
                      <a:headEnd w="med" len="med"/>
                      <a:tailEnd w="med" len="med"/>
                    </a:lnL>
                    <a:lnR w="0" cap="flat" cmpd="sng" algn="ctr">
                      <a:noFill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c6e0b3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r>
                        <a:rPr sz="1000" b="1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2.5</a:t>
                      </a:r>
                      <a:endParaRPr lang="ko-KR" altLang="en-US" sz="1000" b="1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c6e0b3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l">
                        <a:defRPr/>
                      </a:pPr>
                      <a:r>
                        <a:rPr sz="900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한신(33평/2.4)</a:t>
                      </a:r>
                      <a:endParaRPr lang="ko-KR" altLang="en-US" sz="900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c6e0b3"/>
                    </a:solidFill>
                  </a:tcPr>
                </a:tc>
              </a:tr>
              <a:tr h="276225"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r>
                        <a:rPr sz="1000" b="1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1.5</a:t>
                      </a:r>
                      <a:endParaRPr lang="ko-KR" altLang="en-US" sz="1000" b="1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0" cap="flat" cmpd="sng" algn="ctr">
                      <a:noFill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r>
                        <a:rPr sz="1000" b="1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~</a:t>
                      </a:r>
                      <a:endParaRPr lang="ko-KR" altLang="en-US" sz="1000" b="1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  <a:round/>
                      <a:headEnd w="med" len="med"/>
                      <a:tailEnd w="med" len="med"/>
                    </a:lnL>
                    <a:lnR w="0" cap="flat" cmpd="sng" algn="ctr">
                      <a:noFill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r>
                        <a:rPr sz="1000" b="1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2.0</a:t>
                      </a:r>
                      <a:endParaRPr lang="ko-KR" altLang="en-US" sz="1000" b="1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l">
                        <a:defRPr/>
                      </a:pPr>
                      <a:r>
                        <a:rPr sz="900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한신(24평/1.9)</a:t>
                      </a:r>
                      <a:endParaRPr sz="900" kern="1200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+mn-cs"/>
                      </a:endParaRPr>
                    </a:p>
                    <a:p>
                      <a:pPr marL="0" indent="0" algn="l">
                        <a:defRPr/>
                      </a:pPr>
                      <a:r>
                        <a:rPr sz="900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사직삼정그린코아1차(23평/2.0)</a:t>
                      </a:r>
                      <a:endParaRPr lang="ko-KR" altLang="en-US" sz="900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b4c6e7"/>
                    </a:solidFill>
                  </a:tcPr>
                </a:tc>
              </a:tr>
              <a:tr h="276225"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r>
                        <a:rPr sz="1000" b="1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1.0</a:t>
                      </a:r>
                      <a:endParaRPr lang="ko-KR" altLang="en-US" sz="1000" b="1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0" cap="flat" cmpd="sng" algn="ctr">
                      <a:noFill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r>
                        <a:rPr sz="1000" b="1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~</a:t>
                      </a:r>
                      <a:endParaRPr lang="ko-KR" altLang="en-US" sz="1000" b="1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  <a:round/>
                      <a:headEnd w="med" len="med"/>
                      <a:tailEnd w="med" len="med"/>
                    </a:lnL>
                    <a:lnR w="0" cap="flat" cmpd="sng" algn="ctr">
                      <a:noFill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ctr">
                        <a:defRPr/>
                      </a:pPr>
                      <a:r>
                        <a:rPr sz="1000" b="1" kern="12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+mn-cs"/>
                        </a:rPr>
                        <a:t>1.5</a:t>
                      </a:r>
                      <a:endParaRPr lang="ko-KR" altLang="en-US" sz="1000" b="1" kern="120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 vert="horz" lIns="0" tIns="0" rIns="0" bIns="0" anchor="ctr" anchorCtr="0"/>
                    <a:p>
                      <a:pPr marL="0" indent="0" algn="l">
                        <a:defRPr/>
                      </a:pPr>
                      <a:endParaRPr lang="ko-KR" altLang="en-US" sz="1800" kern="1200">
                        <a:latin typeface="맑은 고딕"/>
                        <a:ea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b4c6e7"/>
                    </a:solidFill>
                  </a:tcPr>
                </a:tc>
              </a:tr>
            </a:tbl>
          </a:graphicData>
        </a:graphic>
      </p:graphicFrame>
      <p:sp>
        <p:nvSpPr>
          <p:cNvPr id="45" name=""/>
          <p:cNvSpPr/>
          <p:nvPr/>
        </p:nvSpPr>
        <p:spPr>
          <a:xfrm>
            <a:off x="8104505" y="3569970"/>
            <a:ext cx="419100" cy="357505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 lang="ko-KR" altLang="en-US"/>
          </a:p>
        </p:txBody>
      </p:sp>
      <p:sp>
        <p:nvSpPr>
          <p:cNvPr id="46" name=""/>
          <p:cNvSpPr txBox="1"/>
          <p:nvPr/>
        </p:nvSpPr>
        <p:spPr>
          <a:xfrm>
            <a:off x="7590014" y="3587432"/>
            <a:ext cx="879122" cy="36004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ko-KR" altLang="en-US"/>
              <a:t>대장</a:t>
            </a: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spd="med" mc:Ignorable="p14" p14:dur="20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>
            <a:fillRect/>
          </a:stretch>
        </p:blipFill>
        <p:spPr>
          <a:xfrm>
            <a:off x="115585" y="473075"/>
            <a:ext cx="11409016" cy="6266815"/>
          </a:xfrm>
          <a:prstGeom prst="rect">
            <a:avLst/>
          </a:prstGeom>
        </p:spPr>
      </p:pic>
      <p:sp>
        <p:nvSpPr>
          <p:cNvPr id="4" name=""/>
          <p:cNvSpPr txBox="1"/>
          <p:nvPr/>
        </p:nvSpPr>
        <p:spPr>
          <a:xfrm>
            <a:off x="0" y="0"/>
            <a:ext cx="2152650" cy="360045"/>
          </a:xfrm>
          <a:prstGeom prst="rect">
            <a:avLst/>
          </a:prstGeom>
          <a:solidFill>
            <a:srgbClr val="42c7f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/>
              <a:t>온천동 시세</a:t>
            </a:r>
            <a:endParaRPr lang="ko-KR" altLang="en-US"/>
          </a:p>
        </p:txBody>
      </p:sp>
      <p:sp>
        <p:nvSpPr>
          <p:cNvPr id="8" name="도형 81"/>
          <p:cNvSpPr/>
          <p:nvPr/>
        </p:nvSpPr>
        <p:spPr>
          <a:xfrm>
            <a:off x="6096000" y="4088765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graphicFrame>
        <p:nvGraphicFramePr>
          <p:cNvPr id="9" name=""/>
          <p:cNvGraphicFramePr>
            <a:graphicFrameLocks noGrp="1"/>
          </p:cNvGraphicFramePr>
          <p:nvPr/>
        </p:nvGraphicFramePr>
        <p:xfrm>
          <a:off x="5148580" y="3283585"/>
          <a:ext cx="1894839" cy="645795"/>
        </p:xfrm>
        <a:graphic>
          <a:graphicData uri="http://schemas.openxmlformats.org/drawingml/2006/table">
            <a:tbl>
              <a:tblPr firstRow="1" bandRow="1"/>
              <a:tblGrid>
                <a:gridCol w="517817"/>
                <a:gridCol w="688511"/>
                <a:gridCol w="688511"/>
              </a:tblGrid>
              <a:tr h="11684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동래 래미안 아이파크 22.06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5b9bd5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39418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25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80000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45000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39418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34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60000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27000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cxnSp>
        <p:nvCxnSpPr>
          <p:cNvPr id="10" name="도형 18"/>
          <p:cNvCxnSpPr>
            <a:endCxn id="9" idx="2"/>
          </p:cNvCxnSpPr>
          <p:nvPr/>
        </p:nvCxnSpPr>
        <p:spPr>
          <a:xfrm rot="16200000" flipV="1">
            <a:off x="5955665" y="4069715"/>
            <a:ext cx="470534" cy="189865"/>
          </a:xfrm>
          <a:prstGeom prst="straightConnector1">
            <a:avLst/>
          </a:prstGeom>
          <a:ln w="38100" cap="flat" cmpd="sng">
            <a:prstDash val="solid"/>
            <a:miter/>
            <a:headEnd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"/>
          <p:cNvGraphicFramePr>
            <a:graphicFrameLocks noGrp="1"/>
          </p:cNvGraphicFramePr>
          <p:nvPr/>
        </p:nvGraphicFramePr>
        <p:xfrm>
          <a:off x="3680459" y="5955982"/>
          <a:ext cx="1494788" cy="769622"/>
        </p:xfrm>
        <a:graphic>
          <a:graphicData uri="http://schemas.openxmlformats.org/drawingml/2006/table">
            <a:tbl>
              <a:tblPr firstRow="1" bandRow="1"/>
              <a:tblGrid>
                <a:gridCol w="408492"/>
                <a:gridCol w="543148"/>
                <a:gridCol w="543148"/>
              </a:tblGrid>
              <a:tr h="339091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온천동 E편한세상 동래 아시아드 20.06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5b9bd5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15266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25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60000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27000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15265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33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89000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45000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2" name="도형 81"/>
          <p:cNvSpPr/>
          <p:nvPr/>
        </p:nvSpPr>
        <p:spPr>
          <a:xfrm>
            <a:off x="5440363" y="6199507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14" name="도형 18"/>
          <p:cNvCxnSpPr>
            <a:endCxn id="11" idx="3"/>
          </p:cNvCxnSpPr>
          <p:nvPr/>
        </p:nvCxnSpPr>
        <p:spPr>
          <a:xfrm rot="10800000">
            <a:off x="5175248" y="6340794"/>
            <a:ext cx="454979" cy="0"/>
          </a:xfrm>
          <a:prstGeom prst="straightConnector1">
            <a:avLst/>
          </a:prstGeom>
          <a:ln w="38100" cap="flat" cmpd="sng">
            <a:prstDash val="solid"/>
            <a:miter/>
            <a:headEnd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"/>
          <p:cNvGraphicFramePr>
            <a:graphicFrameLocks noGrp="1"/>
          </p:cNvGraphicFramePr>
          <p:nvPr/>
        </p:nvGraphicFramePr>
        <p:xfrm>
          <a:off x="8686164" y="3429000"/>
          <a:ext cx="1894839" cy="798195"/>
        </p:xfrm>
        <a:graphic>
          <a:graphicData uri="http://schemas.openxmlformats.org/drawingml/2006/table">
            <a:tbl>
              <a:tblPr firstRow="1" bandRow="1"/>
              <a:tblGrid>
                <a:gridCol w="517817"/>
                <a:gridCol w="688511"/>
                <a:gridCol w="688511"/>
              </a:tblGrid>
              <a:tr h="139418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온천동 동래 SK뷰 1차 06.01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5b9bd5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39418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33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56000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30000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39418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6" name="도형 81"/>
          <p:cNvSpPr/>
          <p:nvPr/>
        </p:nvSpPr>
        <p:spPr>
          <a:xfrm>
            <a:off x="7848600" y="3933190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17" name="도형 18"/>
          <p:cNvCxnSpPr>
            <a:endCxn id="15" idx="1"/>
          </p:cNvCxnSpPr>
          <p:nvPr/>
        </p:nvCxnSpPr>
        <p:spPr>
          <a:xfrm flipV="1">
            <a:off x="8038462" y="3828097"/>
            <a:ext cx="647702" cy="260667"/>
          </a:xfrm>
          <a:prstGeom prst="straightConnector1">
            <a:avLst/>
          </a:prstGeom>
          <a:ln w="38100" cap="flat" cmpd="sng">
            <a:prstDash val="solid"/>
            <a:miter/>
            <a:headEnd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"/>
          <p:cNvGraphicFramePr>
            <a:graphicFrameLocks noGrp="1"/>
          </p:cNvGraphicFramePr>
          <p:nvPr/>
        </p:nvGraphicFramePr>
        <p:xfrm>
          <a:off x="1405889" y="4244340"/>
          <a:ext cx="1894839" cy="645795"/>
        </p:xfrm>
        <a:graphic>
          <a:graphicData uri="http://schemas.openxmlformats.org/drawingml/2006/table">
            <a:tbl>
              <a:tblPr firstRow="1" bandRow="1"/>
              <a:tblGrid>
                <a:gridCol w="517817"/>
                <a:gridCol w="688511"/>
                <a:gridCol w="688511"/>
              </a:tblGrid>
              <a:tr h="139418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온천동 삼정그린코아 03.01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5b9bd5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39418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32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22000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15000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39418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24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15300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12000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9" name="도형 81"/>
          <p:cNvSpPr/>
          <p:nvPr/>
        </p:nvSpPr>
        <p:spPr>
          <a:xfrm>
            <a:off x="3300729" y="5336541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20" name="도형 18"/>
          <p:cNvCxnSpPr/>
          <p:nvPr/>
        </p:nvCxnSpPr>
        <p:spPr>
          <a:xfrm rot="16200000" flipV="1">
            <a:off x="3026568" y="5028090"/>
            <a:ext cx="485458" cy="442594"/>
          </a:xfrm>
          <a:prstGeom prst="straightConnector1">
            <a:avLst/>
          </a:prstGeom>
          <a:ln w="38100" cap="flat" cmpd="sng">
            <a:prstDash val="solid"/>
            <a:miter/>
            <a:headEnd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"/>
          <p:cNvGraphicFramePr>
            <a:graphicFrameLocks noGrp="1"/>
          </p:cNvGraphicFramePr>
          <p:nvPr/>
        </p:nvGraphicFramePr>
        <p:xfrm>
          <a:off x="6281580" y="2504998"/>
          <a:ext cx="1567020" cy="645795"/>
        </p:xfrm>
        <a:graphic>
          <a:graphicData uri="http://schemas.openxmlformats.org/drawingml/2006/table">
            <a:tbl>
              <a:tblPr firstRow="1" bandRow="1"/>
              <a:tblGrid>
                <a:gridCol w="428232"/>
                <a:gridCol w="569394"/>
                <a:gridCol w="569394"/>
              </a:tblGrid>
              <a:tr h="215265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온천동 삼익 78.12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5b9bd5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15265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33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59000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18000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15265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24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46000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15000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2" name="도형 81"/>
          <p:cNvSpPr/>
          <p:nvPr/>
        </p:nvSpPr>
        <p:spPr>
          <a:xfrm>
            <a:off x="7590789" y="3672522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23" name="도형 18"/>
          <p:cNvCxnSpPr/>
          <p:nvPr/>
        </p:nvCxnSpPr>
        <p:spPr>
          <a:xfrm rot="16200000" flipV="1">
            <a:off x="7200420" y="3307553"/>
            <a:ext cx="767473" cy="453953"/>
          </a:xfrm>
          <a:prstGeom prst="straightConnector1">
            <a:avLst/>
          </a:prstGeom>
          <a:ln w="38100" cap="flat" cmpd="sng">
            <a:prstDash val="solid"/>
            <a:miter/>
            <a:headEnd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도형 81"/>
          <p:cNvSpPr/>
          <p:nvPr/>
        </p:nvSpPr>
        <p:spPr>
          <a:xfrm>
            <a:off x="7780654" y="4734560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26" name="도형 18"/>
          <p:cNvCxnSpPr/>
          <p:nvPr/>
        </p:nvCxnSpPr>
        <p:spPr>
          <a:xfrm>
            <a:off x="8160384" y="4937444"/>
            <a:ext cx="525780" cy="399096"/>
          </a:xfrm>
          <a:prstGeom prst="straightConnector1">
            <a:avLst/>
          </a:prstGeom>
          <a:ln w="38100" cap="flat" cmpd="sng">
            <a:prstDash val="solid"/>
            <a:miter/>
            <a:headEnd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도형 81"/>
          <p:cNvSpPr/>
          <p:nvPr/>
        </p:nvSpPr>
        <p:spPr>
          <a:xfrm>
            <a:off x="7658735" y="5688330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29" name="도형 18"/>
          <p:cNvCxnSpPr/>
          <p:nvPr/>
        </p:nvCxnSpPr>
        <p:spPr>
          <a:xfrm rot="16200000" flipH="1">
            <a:off x="7743903" y="5924313"/>
            <a:ext cx="570071" cy="262890"/>
          </a:xfrm>
          <a:prstGeom prst="straightConnector1">
            <a:avLst/>
          </a:prstGeom>
          <a:ln w="38100" cap="flat" cmpd="sng">
            <a:prstDash val="solid"/>
            <a:miter/>
            <a:headEnd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도형 81"/>
          <p:cNvSpPr/>
          <p:nvPr/>
        </p:nvSpPr>
        <p:spPr>
          <a:xfrm>
            <a:off x="6096000" y="5615147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32" name="도형 18"/>
          <p:cNvCxnSpPr>
            <a:endCxn id="36" idx="0"/>
          </p:cNvCxnSpPr>
          <p:nvPr/>
        </p:nvCxnSpPr>
        <p:spPr>
          <a:xfrm>
            <a:off x="6285866" y="5801362"/>
            <a:ext cx="757554" cy="493712"/>
          </a:xfrm>
          <a:prstGeom prst="straightConnector1">
            <a:avLst/>
          </a:prstGeom>
          <a:ln w="38100" cap="flat" cmpd="sng">
            <a:prstDash val="solid"/>
            <a:miter/>
            <a:headEnd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"/>
          <p:cNvGraphicFramePr>
            <a:graphicFrameLocks noGrp="1"/>
          </p:cNvGraphicFramePr>
          <p:nvPr/>
        </p:nvGraphicFramePr>
        <p:xfrm>
          <a:off x="4011295" y="4244340"/>
          <a:ext cx="1894839" cy="430530"/>
        </p:xfrm>
        <a:graphic>
          <a:graphicData uri="http://schemas.openxmlformats.org/drawingml/2006/table">
            <a:tbl>
              <a:tblPr firstRow="1" bandRow="1"/>
              <a:tblGrid>
                <a:gridCol w="517817"/>
                <a:gridCol w="688511"/>
                <a:gridCol w="688511"/>
              </a:tblGrid>
              <a:tr h="152148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동래 효성해링컨 플레이스 19.06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5b9bd5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52148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35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51000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35000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4" name="도형 81"/>
          <p:cNvSpPr/>
          <p:nvPr/>
        </p:nvSpPr>
        <p:spPr>
          <a:xfrm>
            <a:off x="5906135" y="4937443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35" name="도형 18"/>
          <p:cNvCxnSpPr/>
          <p:nvPr/>
        </p:nvCxnSpPr>
        <p:spPr>
          <a:xfrm rot="10800000">
            <a:off x="5630228" y="4734560"/>
            <a:ext cx="465771" cy="358458"/>
          </a:xfrm>
          <a:prstGeom prst="straightConnector1">
            <a:avLst/>
          </a:prstGeom>
          <a:ln w="38100" cap="flat" cmpd="sng">
            <a:prstDash val="solid"/>
            <a:miter/>
            <a:headEnd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"/>
          <p:cNvGraphicFramePr>
            <a:graphicFrameLocks noGrp="1"/>
          </p:cNvGraphicFramePr>
          <p:nvPr/>
        </p:nvGraphicFramePr>
        <p:xfrm>
          <a:off x="6096000" y="6295074"/>
          <a:ext cx="1894839" cy="430530"/>
        </p:xfrm>
        <a:graphic>
          <a:graphicData uri="http://schemas.openxmlformats.org/drawingml/2006/table">
            <a:tbl>
              <a:tblPr firstRow="1" bandRow="1"/>
              <a:tblGrid>
                <a:gridCol w="517817"/>
                <a:gridCol w="688511"/>
                <a:gridCol w="688511"/>
              </a:tblGrid>
              <a:tr h="152148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온천반도 보라 스카이뷰 06.01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5b9bd5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52148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33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47000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26000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37" name=""/>
          <p:cNvGraphicFramePr>
            <a:graphicFrameLocks noGrp="1"/>
          </p:cNvGraphicFramePr>
          <p:nvPr/>
        </p:nvGraphicFramePr>
        <p:xfrm>
          <a:off x="8896985" y="2253265"/>
          <a:ext cx="1894839" cy="430530"/>
        </p:xfrm>
        <a:graphic>
          <a:graphicData uri="http://schemas.openxmlformats.org/drawingml/2006/table">
            <a:tbl>
              <a:tblPr firstRow="1" bandRow="1"/>
              <a:tblGrid>
                <a:gridCol w="517817"/>
                <a:gridCol w="688511"/>
                <a:gridCol w="688511"/>
              </a:tblGrid>
              <a:tr h="152148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벽산 아스타 08.02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5b9bd5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52148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34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46000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28000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8" name="도형 81"/>
          <p:cNvSpPr/>
          <p:nvPr/>
        </p:nvSpPr>
        <p:spPr>
          <a:xfrm>
            <a:off x="9443719" y="2805113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40" name="도형 18"/>
          <p:cNvCxnSpPr/>
          <p:nvPr/>
        </p:nvCxnSpPr>
        <p:spPr>
          <a:xfrm flipV="1">
            <a:off x="9633584" y="2695105"/>
            <a:ext cx="324119" cy="265582"/>
          </a:xfrm>
          <a:prstGeom prst="straightConnector1">
            <a:avLst/>
          </a:prstGeom>
          <a:ln w="38100" cap="flat" cmpd="sng">
            <a:prstDash val="solid"/>
            <a:miter/>
            <a:headEnd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"/>
          <p:cNvGraphicFramePr>
            <a:graphicFrameLocks noGrp="1"/>
          </p:cNvGraphicFramePr>
          <p:nvPr/>
        </p:nvGraphicFramePr>
        <p:xfrm>
          <a:off x="3735389" y="4937444"/>
          <a:ext cx="1894839" cy="430530"/>
        </p:xfrm>
        <a:graphic>
          <a:graphicData uri="http://schemas.openxmlformats.org/drawingml/2006/table">
            <a:tbl>
              <a:tblPr firstRow="1" bandRow="1"/>
              <a:tblGrid>
                <a:gridCol w="517817"/>
                <a:gridCol w="688511"/>
                <a:gridCol w="688511"/>
              </a:tblGrid>
              <a:tr h="152148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동래 삼정그린코아포레스트 18.04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5b9bd5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52148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34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43000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33000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2" name="도형 81"/>
          <p:cNvSpPr/>
          <p:nvPr/>
        </p:nvSpPr>
        <p:spPr>
          <a:xfrm>
            <a:off x="4303078" y="5630545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43" name="도형 18"/>
          <p:cNvCxnSpPr/>
          <p:nvPr/>
        </p:nvCxnSpPr>
        <p:spPr>
          <a:xfrm rot="16200000">
            <a:off x="4458018" y="5561331"/>
            <a:ext cx="449580" cy="0"/>
          </a:xfrm>
          <a:prstGeom prst="straightConnector1">
            <a:avLst/>
          </a:prstGeom>
          <a:ln w="38100" cap="flat" cmpd="sng">
            <a:prstDash val="solid"/>
            <a:miter/>
            <a:headEnd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"/>
          <p:cNvGraphicFramePr>
            <a:graphicFrameLocks noGrp="1"/>
          </p:cNvGraphicFramePr>
          <p:nvPr/>
        </p:nvGraphicFramePr>
        <p:xfrm>
          <a:off x="9225279" y="1261110"/>
          <a:ext cx="1894839" cy="430530"/>
        </p:xfrm>
        <a:graphic>
          <a:graphicData uri="http://schemas.openxmlformats.org/drawingml/2006/table">
            <a:tbl>
              <a:tblPr firstRow="1" bandRow="1"/>
              <a:tblGrid>
                <a:gridCol w="517817"/>
                <a:gridCol w="688511"/>
                <a:gridCol w="688511"/>
              </a:tblGrid>
              <a:tr h="152148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온천장 SK허브올리브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5b9bd5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52148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16000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13000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6" name="도형 81"/>
          <p:cNvSpPr/>
          <p:nvPr/>
        </p:nvSpPr>
        <p:spPr>
          <a:xfrm>
            <a:off x="10172699" y="1896110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47" name="도형 18"/>
          <p:cNvCxnSpPr/>
          <p:nvPr/>
        </p:nvCxnSpPr>
        <p:spPr>
          <a:xfrm rot="16200000" flipV="1">
            <a:off x="10109914" y="1791414"/>
            <a:ext cx="512921" cy="7620"/>
          </a:xfrm>
          <a:prstGeom prst="straightConnector1">
            <a:avLst/>
          </a:prstGeom>
          <a:ln w="38100" cap="flat" cmpd="sng">
            <a:prstDash val="solid"/>
            <a:miter/>
            <a:headEnd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0" name=""/>
          <p:cNvGraphicFramePr>
            <a:graphicFrameLocks noGrp="1"/>
          </p:cNvGraphicFramePr>
          <p:nvPr/>
        </p:nvGraphicFramePr>
        <p:xfrm>
          <a:off x="8876029" y="5136992"/>
          <a:ext cx="1894033" cy="430530"/>
        </p:xfrm>
        <a:graphic>
          <a:graphicData uri="http://schemas.openxmlformats.org/drawingml/2006/table">
            <a:tbl>
              <a:tblPr firstRow="1" bandRow="1"/>
              <a:tblGrid>
                <a:gridCol w="517817"/>
                <a:gridCol w="687705"/>
                <a:gridCol w="688511"/>
              </a:tblGrid>
              <a:tr h="152148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온천동 럭키 </a:t>
                      </a: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83.11</a:t>
                      </a:r>
                      <a:endParaRPr xmlns:mc="http://schemas.openxmlformats.org/markup-compatibility/2006" xmlns:hp="http://schemas.haansoft.com/office/presentation/8.0" lang="en-US" altLang="ko-KR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5b9bd5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52148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33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8</a:t>
                      </a: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8000</a:t>
                      </a:r>
                      <a:endParaRPr xmlns:mc="http://schemas.openxmlformats.org/markup-compatibility/2006" xmlns:hp="http://schemas.haansoft.com/office/presentation/8.0" lang="en-US" altLang="ko-KR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21000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51" name=""/>
          <p:cNvGraphicFramePr>
            <a:graphicFrameLocks noGrp="1"/>
          </p:cNvGraphicFramePr>
          <p:nvPr/>
        </p:nvGraphicFramePr>
        <p:xfrm>
          <a:off x="8228330" y="6094094"/>
          <a:ext cx="1894839" cy="645796"/>
        </p:xfrm>
        <a:graphic>
          <a:graphicData uri="http://schemas.openxmlformats.org/drawingml/2006/table">
            <a:tbl>
              <a:tblPr firstRow="1" bandRow="1"/>
              <a:tblGrid>
                <a:gridCol w="517817"/>
                <a:gridCol w="688511"/>
                <a:gridCol w="688511"/>
              </a:tblGrid>
              <a:tr h="139418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온천동 동래 대우</a:t>
                      </a:r>
                      <a:r>
                        <a:rPr xmlns:mc="http://schemas.openxmlformats.org/markup-compatibility/2006" xmlns:hp="http://schemas.haansoft.com/office/presentation/8.0" lang="ko-KR" altLang="en-US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02.02</a:t>
                      </a:r>
                      <a:endParaRPr xmlns:mc="http://schemas.openxmlformats.org/markup-compatibility/2006" xmlns:hp="http://schemas.haansoft.com/office/presentation/8.0" lang="en-US" altLang="ko-KR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5b9bd5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39418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26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38000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22000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39418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35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46000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26000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52" name=""/>
          <p:cNvGraphicFramePr>
            <a:graphicFrameLocks noGrp="1"/>
          </p:cNvGraphicFramePr>
          <p:nvPr/>
        </p:nvGraphicFramePr>
        <p:xfrm>
          <a:off x="943294" y="5999480"/>
          <a:ext cx="1894839" cy="645795"/>
        </p:xfrm>
        <a:graphic>
          <a:graphicData uri="http://schemas.openxmlformats.org/drawingml/2006/table">
            <a:tbl>
              <a:tblPr firstRow="1" bandRow="1"/>
              <a:tblGrid>
                <a:gridCol w="517817"/>
                <a:gridCol w="688511"/>
                <a:gridCol w="688511"/>
              </a:tblGrid>
              <a:tr h="139418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새온천화신통영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5b9bd5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39418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26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13800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12000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39418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32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18000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13000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cxnSp>
        <p:nvCxnSpPr>
          <p:cNvPr id="53" name="도형 18"/>
          <p:cNvCxnSpPr/>
          <p:nvPr/>
        </p:nvCxnSpPr>
        <p:spPr>
          <a:xfrm flipV="1">
            <a:off x="2838133" y="5615148"/>
            <a:ext cx="1009966" cy="760730"/>
          </a:xfrm>
          <a:prstGeom prst="straightConnector1">
            <a:avLst/>
          </a:prstGeom>
          <a:ln w="38100" cap="flat" cmpd="sng">
            <a:prstDash val="solid"/>
            <a:miter/>
            <a:headEnd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도형 81"/>
          <p:cNvSpPr/>
          <p:nvPr/>
        </p:nvSpPr>
        <p:spPr>
          <a:xfrm>
            <a:off x="3735389" y="5459573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pic>
        <p:nvPicPr>
          <p:cNvPr id="57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566676" y="522860"/>
            <a:ext cx="3736401" cy="3460811"/>
          </a:xfrm>
          <a:prstGeom prst="rect">
            <a:avLst/>
          </a:prstGeom>
        </p:spPr>
      </p:pic>
      <p:sp>
        <p:nvSpPr>
          <p:cNvPr id="58" name="도형 81"/>
          <p:cNvSpPr/>
          <p:nvPr/>
        </p:nvSpPr>
        <p:spPr>
          <a:xfrm>
            <a:off x="7848600" y="1148788"/>
            <a:ext cx="1184484" cy="1475316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sp>
        <p:nvSpPr>
          <p:cNvPr id="59" name=""/>
          <p:cNvSpPr txBox="1"/>
          <p:nvPr/>
        </p:nvSpPr>
        <p:spPr>
          <a:xfrm>
            <a:off x="5378132" y="666432"/>
            <a:ext cx="3497896" cy="361950"/>
          </a:xfrm>
          <a:prstGeom prst="rect">
            <a:avLst/>
          </a:prstGeom>
          <a:solidFill>
            <a:srgbClr val="42c7f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/>
              <a:t>온천 </a:t>
            </a:r>
            <a:r>
              <a:rPr lang="en-US" altLang="ko-KR"/>
              <a:t>4</a:t>
            </a:r>
            <a:r>
              <a:rPr lang="ko-KR" altLang="en-US"/>
              <a:t>구역 래미안 포레스티지</a:t>
            </a:r>
            <a:endParaRPr lang="ko-KR" altLang="en-US"/>
          </a:p>
        </p:txBody>
      </p:sp>
      <p:cxnSp>
        <p:nvCxnSpPr>
          <p:cNvPr id="60" name="도형 18"/>
          <p:cNvCxnSpPr/>
          <p:nvPr/>
        </p:nvCxnSpPr>
        <p:spPr>
          <a:xfrm rot="16200000" flipV="1">
            <a:off x="7464863" y="1184510"/>
            <a:ext cx="767473" cy="453953"/>
          </a:xfrm>
          <a:prstGeom prst="straightConnector1">
            <a:avLst/>
          </a:prstGeom>
          <a:ln w="38100" cap="flat" cmpd="sng">
            <a:prstDash val="solid"/>
            <a:miter/>
            <a:headEnd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"/>
          <p:cNvGraphicFramePr>
            <a:graphicFrameLocks noGrp="1"/>
          </p:cNvGraphicFramePr>
          <p:nvPr/>
        </p:nvGraphicFramePr>
        <p:xfrm>
          <a:off x="5820093" y="1364694"/>
          <a:ext cx="1894839" cy="430530"/>
        </p:xfrm>
        <a:graphic>
          <a:graphicData uri="http://schemas.openxmlformats.org/drawingml/2006/table">
            <a:tbl>
              <a:tblPr firstRow="1" bandRow="1"/>
              <a:tblGrid>
                <a:gridCol w="517817"/>
                <a:gridCol w="688511"/>
                <a:gridCol w="688511"/>
              </a:tblGrid>
              <a:tr h="152148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온천</a:t>
                      </a: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</a:t>
                      </a:r>
                      <a:r>
                        <a:rPr xmlns:mc="http://schemas.openxmlformats.org/markup-compatibility/2006" xmlns:hp="http://schemas.haansoft.com/office/presentation/8.0" lang="ko-KR" altLang="en-US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구역 레미안 포레스티지</a:t>
                      </a: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xmlns:mc="http://schemas.openxmlformats.org/markup-compatibility/2006" xmlns:hp="http://schemas.haansoft.com/office/presentation/8.0" lang="ko-KR" altLang="en-US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분양가</a:t>
                      </a: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endParaRPr xmlns:mc="http://schemas.openxmlformats.org/markup-compatibility/2006" xmlns:hp="http://schemas.haansoft.com/office/presentation/8.0" lang="en-US" altLang="ko-KR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5b9bd5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52148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34</a:t>
                      </a:r>
                      <a:endParaRPr xmlns:mc="http://schemas.openxmlformats.org/markup-compatibility/2006" xmlns:hp="http://schemas.haansoft.com/office/presentation/8.0" lang="en-US" altLang="ko-KR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80000</a:t>
                      </a:r>
                      <a:endParaRPr xmlns:mc="http://schemas.openxmlformats.org/markup-compatibility/2006" xmlns:hp="http://schemas.haansoft.com/office/presentation/8.0" lang="en-US" altLang="ko-KR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3" name=""/>
          <p:cNvSpPr/>
          <p:nvPr/>
        </p:nvSpPr>
        <p:spPr>
          <a:xfrm>
            <a:off x="7639049" y="4369752"/>
            <a:ext cx="419100" cy="357505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4" name=""/>
          <p:cNvSpPr txBox="1"/>
          <p:nvPr/>
        </p:nvSpPr>
        <p:spPr>
          <a:xfrm>
            <a:off x="7124558" y="4387215"/>
            <a:ext cx="879122" cy="360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/>
              <a:t>대장</a:t>
            </a: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>
            <a:fillRect/>
          </a:stretch>
        </p:blipFill>
        <p:spPr>
          <a:xfrm>
            <a:off x="0" y="365125"/>
            <a:ext cx="12192000" cy="6492875"/>
          </a:xfrm>
          <a:prstGeom prst="rect">
            <a:avLst/>
          </a:prstGeom>
        </p:spPr>
      </p:pic>
      <p:sp>
        <p:nvSpPr>
          <p:cNvPr id="4" name=""/>
          <p:cNvSpPr txBox="1"/>
          <p:nvPr/>
        </p:nvSpPr>
        <p:spPr>
          <a:xfrm>
            <a:off x="0" y="0"/>
            <a:ext cx="2152650" cy="360045"/>
          </a:xfrm>
          <a:prstGeom prst="rect">
            <a:avLst/>
          </a:prstGeom>
          <a:solidFill>
            <a:srgbClr val="42c7f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/>
              <a:t>명륜동 시세</a:t>
            </a:r>
            <a:endParaRPr lang="ko-KR" altLang="en-US"/>
          </a:p>
        </p:txBody>
      </p:sp>
      <p:graphicFrame>
        <p:nvGraphicFramePr>
          <p:cNvPr id="5" name=""/>
          <p:cNvGraphicFramePr>
            <a:graphicFrameLocks noGrp="1"/>
          </p:cNvGraphicFramePr>
          <p:nvPr/>
        </p:nvGraphicFramePr>
        <p:xfrm>
          <a:off x="8527980" y="731520"/>
          <a:ext cx="2637718" cy="960120"/>
        </p:xfrm>
        <a:graphic>
          <a:graphicData uri="http://schemas.openxmlformats.org/drawingml/2006/table">
            <a:tbl>
              <a:tblPr firstRow="1" bandRow="1"/>
              <a:tblGrid>
                <a:gridCol w="688100"/>
                <a:gridCol w="688100"/>
                <a:gridCol w="1261518"/>
              </a:tblGrid>
              <a:tr h="43434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명륜동 명륜 2차아이파크 1단지 15.11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6289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26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47500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6289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34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56000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"/>
          <p:cNvGraphicFramePr>
            <a:graphicFrameLocks noGrp="1"/>
          </p:cNvGraphicFramePr>
          <p:nvPr/>
        </p:nvGraphicFramePr>
        <p:xfrm>
          <a:off x="7780161" y="4836372"/>
          <a:ext cx="2628900" cy="78867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명륜동 명륜아이파크 1단지 13.11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27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55000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32000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35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68000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36000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"/>
          <p:cNvGraphicFramePr>
            <a:graphicFrameLocks noGrp="1"/>
          </p:cNvGraphicFramePr>
          <p:nvPr/>
        </p:nvGraphicFramePr>
        <p:xfrm>
          <a:off x="7780161" y="3429000"/>
          <a:ext cx="2628900" cy="52578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동래 센트럴파크하이츠2차 10.12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34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56000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35000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"/>
          <p:cNvGraphicFramePr>
            <a:graphicFrameLocks noGrp="1"/>
          </p:cNvGraphicFramePr>
          <p:nvPr/>
        </p:nvGraphicFramePr>
        <p:xfrm>
          <a:off x="2735437" y="4654904"/>
          <a:ext cx="2628900" cy="78867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명륜자이 19.02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25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60000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34000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34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78500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43000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"/>
          <p:cNvGraphicFramePr>
            <a:graphicFrameLocks noGrp="1"/>
          </p:cNvGraphicFramePr>
          <p:nvPr/>
        </p:nvGraphicFramePr>
        <p:xfrm>
          <a:off x="2216150" y="2903220"/>
          <a:ext cx="2628900" cy="52578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명륜힐스테이트 18.12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34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65000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35000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"/>
          <p:cNvGraphicFramePr>
            <a:graphicFrameLocks noGrp="1"/>
          </p:cNvGraphicFramePr>
          <p:nvPr/>
        </p:nvGraphicFramePr>
        <p:xfrm>
          <a:off x="7780161" y="4129124"/>
          <a:ext cx="2628900" cy="52578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192334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동래센트럴파크하이츠 1차 11.01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92334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33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77000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48000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"/>
          <p:cNvGraphicFramePr>
            <a:graphicFrameLocks noGrp="1"/>
          </p:cNvGraphicFramePr>
          <p:nvPr/>
        </p:nvGraphicFramePr>
        <p:xfrm>
          <a:off x="2501722" y="2002790"/>
          <a:ext cx="2628900" cy="52578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명륜 SK뷰 06.07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33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43000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27000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"/>
          <p:cNvGraphicFramePr>
            <a:graphicFrameLocks noGrp="1"/>
          </p:cNvGraphicFramePr>
          <p:nvPr/>
        </p:nvGraphicFramePr>
        <p:xfrm>
          <a:off x="2152650" y="3584575"/>
          <a:ext cx="2628900" cy="78867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명륜 쌍용예가 07.02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24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53000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23000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32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56000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3" name="도형 81"/>
          <p:cNvSpPr/>
          <p:nvPr/>
        </p:nvSpPr>
        <p:spPr>
          <a:xfrm>
            <a:off x="5364338" y="3823335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15" name=""/>
          <p:cNvCxnSpPr>
            <a:endCxn id="12" idx="3"/>
          </p:cNvCxnSpPr>
          <p:nvPr/>
        </p:nvCxnSpPr>
        <p:spPr>
          <a:xfrm rot="10800000" flipV="1">
            <a:off x="4781550" y="3954780"/>
            <a:ext cx="582786" cy="24130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"/>
          <p:cNvCxnSpPr/>
          <p:nvPr/>
        </p:nvCxnSpPr>
        <p:spPr>
          <a:xfrm rot="10800000" flipV="1">
            <a:off x="5130623" y="4500562"/>
            <a:ext cx="613445" cy="154342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도형 81"/>
          <p:cNvSpPr/>
          <p:nvPr/>
        </p:nvSpPr>
        <p:spPr>
          <a:xfrm>
            <a:off x="5554203" y="4343754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sp>
        <p:nvSpPr>
          <p:cNvPr id="18" name="도형 81"/>
          <p:cNvSpPr/>
          <p:nvPr/>
        </p:nvSpPr>
        <p:spPr>
          <a:xfrm>
            <a:off x="6465075" y="4129124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19" name=""/>
          <p:cNvCxnSpPr/>
          <p:nvPr/>
        </p:nvCxnSpPr>
        <p:spPr>
          <a:xfrm>
            <a:off x="6709446" y="4440273"/>
            <a:ext cx="1273915" cy="608966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도형 81"/>
          <p:cNvSpPr/>
          <p:nvPr/>
        </p:nvSpPr>
        <p:spPr>
          <a:xfrm>
            <a:off x="6519581" y="3602037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sp>
        <p:nvSpPr>
          <p:cNvPr id="21" name="도형 81"/>
          <p:cNvSpPr/>
          <p:nvPr/>
        </p:nvSpPr>
        <p:spPr>
          <a:xfrm>
            <a:off x="7052310" y="3602037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sp>
        <p:nvSpPr>
          <p:cNvPr id="22" name="도형 81"/>
          <p:cNvSpPr/>
          <p:nvPr/>
        </p:nvSpPr>
        <p:spPr>
          <a:xfrm>
            <a:off x="6275210" y="3117850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sp>
        <p:nvSpPr>
          <p:cNvPr id="23" name="도형 81"/>
          <p:cNvSpPr/>
          <p:nvPr/>
        </p:nvSpPr>
        <p:spPr>
          <a:xfrm>
            <a:off x="6653972" y="2856653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24" name=""/>
          <p:cNvCxnSpPr/>
          <p:nvPr/>
        </p:nvCxnSpPr>
        <p:spPr>
          <a:xfrm>
            <a:off x="6709446" y="3782167"/>
            <a:ext cx="1273915" cy="502532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"/>
          <p:cNvCxnSpPr/>
          <p:nvPr/>
        </p:nvCxnSpPr>
        <p:spPr>
          <a:xfrm flipV="1">
            <a:off x="7242175" y="3611562"/>
            <a:ext cx="882297" cy="146050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"/>
          <p:cNvCxnSpPr/>
          <p:nvPr/>
        </p:nvCxnSpPr>
        <p:spPr>
          <a:xfrm rot="10800000">
            <a:off x="5082118" y="2110493"/>
            <a:ext cx="1780327" cy="746162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"/>
          <p:cNvCxnSpPr>
            <a:endCxn id="9" idx="3"/>
          </p:cNvCxnSpPr>
          <p:nvPr/>
        </p:nvCxnSpPr>
        <p:spPr>
          <a:xfrm rot="10800000">
            <a:off x="4845050" y="3166110"/>
            <a:ext cx="1620025" cy="107315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도형 81"/>
          <p:cNvSpPr/>
          <p:nvPr/>
        </p:nvSpPr>
        <p:spPr>
          <a:xfrm>
            <a:off x="7934607" y="2528570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29" name=""/>
          <p:cNvCxnSpPr>
            <a:endCxn id="5" idx="1"/>
          </p:cNvCxnSpPr>
          <p:nvPr/>
        </p:nvCxnSpPr>
        <p:spPr>
          <a:xfrm rot="5400000" flipH="1" flipV="1">
            <a:off x="7589941" y="1746106"/>
            <a:ext cx="1472564" cy="403513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"/>
          <p:cNvGraphicFramePr>
            <a:graphicFrameLocks noGrp="1"/>
          </p:cNvGraphicFramePr>
          <p:nvPr/>
        </p:nvGraphicFramePr>
        <p:xfrm>
          <a:off x="9633197" y="2330873"/>
          <a:ext cx="2628900" cy="52578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43558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명륜동 명륜 2차아이파크 2단지 15.11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33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54000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33000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1" name="도형 81"/>
          <p:cNvSpPr/>
          <p:nvPr/>
        </p:nvSpPr>
        <p:spPr>
          <a:xfrm>
            <a:off x="8527980" y="2962275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32" name=""/>
          <p:cNvCxnSpPr/>
          <p:nvPr/>
        </p:nvCxnSpPr>
        <p:spPr>
          <a:xfrm flipV="1">
            <a:off x="8904734" y="2483574"/>
            <a:ext cx="728463" cy="574040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"/>
          <p:cNvGraphicFramePr>
            <a:graphicFrameLocks noGrp="1"/>
          </p:cNvGraphicFramePr>
          <p:nvPr/>
        </p:nvGraphicFramePr>
        <p:xfrm>
          <a:off x="0" y="554037"/>
          <a:ext cx="2216150" cy="3057525"/>
        </p:xfrm>
        <a:graphic>
          <a:graphicData uri="http://schemas.openxmlformats.org/drawingml/2006/table">
            <a:tbl>
              <a:tblPr firstRow="1" bandRow="1"/>
              <a:tblGrid>
                <a:gridCol w="2216150"/>
              </a:tblGrid>
              <a:tr h="16764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000" b="1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명륜동</a:t>
                      </a:r>
                      <a:endParaRPr xmlns:mc="http://schemas.openxmlformats.org/markup-compatibility/2006" xmlns:hp="http://schemas.haansoft.com/office/presentation/8.0" sz="1000" b="1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d9d9d9">
                        <a:alpha val="100000"/>
                      </a:srgbClr>
                    </a:solidFill>
                  </a:tcPr>
                </a:tc>
              </a:tr>
              <a:tr h="30353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8cbac">
                        <a:alpha val="100000"/>
                      </a:srgbClr>
                    </a:solidFill>
                  </a:tcPr>
                </a:tc>
              </a:tr>
              <a:tr h="16764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명륜자이(34평/7.8)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8cbac">
                        <a:alpha val="100000"/>
                      </a:srgbClr>
                    </a:solidFill>
                  </a:tcPr>
                </a:tc>
              </a:tr>
              <a:tr h="30353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명륜아이파크1단지(35평/6.8)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명륜자이(26평/6.0)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e699">
                        <a:alpha val="100000"/>
                      </a:srgbClr>
                    </a:solidFill>
                  </a:tcPr>
                </a:tc>
              </a:tr>
              <a:tr h="45466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명륜2차아이파크1단지(35평/5.6)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명륜아이파크1단지(27평/5.5)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명륜2차아이파크2단지(34평/5.4)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e699">
                        <a:alpha val="100000"/>
                      </a:srgbClr>
                    </a:solidFill>
                  </a:tcPr>
                </a:tc>
              </a:tr>
              <a:tr h="885825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명륜2차아이파크1단지(26평/4.8)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e699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"/>
          <p:cNvGraphicFramePr>
            <a:graphicFrameLocks noGrp="1"/>
          </p:cNvGraphicFramePr>
          <p:nvPr/>
        </p:nvGraphicFramePr>
        <p:xfrm>
          <a:off x="4781550" y="5753664"/>
          <a:ext cx="2628900" cy="78867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명륜한신 85.09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22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70000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16000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29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80000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18000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5" name="도형 81"/>
          <p:cNvSpPr/>
          <p:nvPr/>
        </p:nvSpPr>
        <p:spPr>
          <a:xfrm>
            <a:off x="5716270" y="3691890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36" name=""/>
          <p:cNvCxnSpPr>
            <a:endCxn id="34" idx="0"/>
          </p:cNvCxnSpPr>
          <p:nvPr/>
        </p:nvCxnSpPr>
        <p:spPr>
          <a:xfrm rot="16200000" flipH="1">
            <a:off x="5066754" y="4724419"/>
            <a:ext cx="1840475" cy="218016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"/>
          <p:cNvSpPr/>
          <p:nvPr/>
        </p:nvSpPr>
        <p:spPr>
          <a:xfrm>
            <a:off x="5587434" y="4194492"/>
            <a:ext cx="419100" cy="357505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8" name=""/>
          <p:cNvSpPr txBox="1"/>
          <p:nvPr/>
        </p:nvSpPr>
        <p:spPr>
          <a:xfrm>
            <a:off x="5072943" y="4211955"/>
            <a:ext cx="879122" cy="360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/>
              <a:t>대장</a:t>
            </a: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>
            <a:fillRect/>
          </a:stretch>
        </p:blipFill>
        <p:spPr>
          <a:xfrm>
            <a:off x="0" y="365125"/>
            <a:ext cx="12192000" cy="6492875"/>
          </a:xfrm>
          <a:prstGeom prst="rect">
            <a:avLst/>
          </a:prstGeom>
        </p:spPr>
      </p:pic>
      <p:sp>
        <p:nvSpPr>
          <p:cNvPr id="4" name=""/>
          <p:cNvSpPr txBox="1"/>
          <p:nvPr/>
        </p:nvSpPr>
        <p:spPr>
          <a:xfrm>
            <a:off x="0" y="0"/>
            <a:ext cx="2152650" cy="360045"/>
          </a:xfrm>
          <a:prstGeom prst="rect">
            <a:avLst/>
          </a:prstGeom>
          <a:solidFill>
            <a:srgbClr val="42c7f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/>
              <a:t>명장</a:t>
            </a:r>
            <a:r>
              <a:rPr lang="en-US" altLang="ko-KR"/>
              <a:t>,</a:t>
            </a:r>
            <a:r>
              <a:rPr lang="ko-KR" altLang="en-US"/>
              <a:t>복천동시세</a:t>
            </a:r>
            <a:endParaRPr lang="ko-KR" altLang="en-US"/>
          </a:p>
        </p:txBody>
      </p:sp>
      <p:graphicFrame>
        <p:nvGraphicFramePr>
          <p:cNvPr id="6" name=""/>
          <p:cNvGraphicFramePr>
            <a:graphicFrameLocks noGrp="1"/>
          </p:cNvGraphicFramePr>
          <p:nvPr/>
        </p:nvGraphicFramePr>
        <p:xfrm>
          <a:off x="2946047" y="6332220"/>
          <a:ext cx="2628900" cy="525778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복천동 우성베스토피아 89.01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31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35000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23000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"/>
          <p:cNvGraphicFramePr>
            <a:graphicFrameLocks noGrp="1"/>
          </p:cNvGraphicFramePr>
          <p:nvPr/>
        </p:nvGraphicFramePr>
        <p:xfrm>
          <a:off x="124884" y="1576916"/>
          <a:ext cx="2628900" cy="78867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복천동 동래복천현대 96.03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26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27000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25000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35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55000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30500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"/>
          <p:cNvGraphicFramePr>
            <a:graphicFrameLocks noGrp="1"/>
          </p:cNvGraphicFramePr>
          <p:nvPr/>
        </p:nvGraphicFramePr>
        <p:xfrm>
          <a:off x="0" y="6332220"/>
          <a:ext cx="2628900" cy="525778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복천동 명륜아이파크2단지 13.11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35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55000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30500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도형 81"/>
          <p:cNvSpPr/>
          <p:nvPr/>
        </p:nvSpPr>
        <p:spPr>
          <a:xfrm>
            <a:off x="1249469" y="3954780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10" name=""/>
          <p:cNvCxnSpPr>
            <a:endCxn id="8" idx="0"/>
          </p:cNvCxnSpPr>
          <p:nvPr/>
        </p:nvCxnSpPr>
        <p:spPr>
          <a:xfrm rot="5400000">
            <a:off x="350821" y="5243705"/>
            <a:ext cx="2052142" cy="124884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도형 81"/>
          <p:cNvSpPr/>
          <p:nvPr/>
        </p:nvSpPr>
        <p:spPr>
          <a:xfrm>
            <a:off x="1962785" y="3799205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12" name=""/>
          <p:cNvCxnSpPr/>
          <p:nvPr/>
        </p:nvCxnSpPr>
        <p:spPr>
          <a:xfrm rot="16200000" flipH="1">
            <a:off x="1690476" y="4572529"/>
            <a:ext cx="2221864" cy="1297517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도형 81"/>
          <p:cNvSpPr/>
          <p:nvPr/>
        </p:nvSpPr>
        <p:spPr>
          <a:xfrm>
            <a:off x="1376892" y="3611562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14" name=""/>
          <p:cNvCxnSpPr>
            <a:endCxn id="7" idx="2"/>
          </p:cNvCxnSpPr>
          <p:nvPr/>
        </p:nvCxnSpPr>
        <p:spPr>
          <a:xfrm rot="16200000" flipV="1">
            <a:off x="792902" y="3012018"/>
            <a:ext cx="1401549" cy="108686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도형 81"/>
          <p:cNvSpPr/>
          <p:nvPr/>
        </p:nvSpPr>
        <p:spPr>
          <a:xfrm>
            <a:off x="4443517" y="1971251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sp>
        <p:nvSpPr>
          <p:cNvPr id="17" name="도형 81"/>
          <p:cNvSpPr/>
          <p:nvPr/>
        </p:nvSpPr>
        <p:spPr>
          <a:xfrm>
            <a:off x="6096000" y="4037965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sp>
        <p:nvSpPr>
          <p:cNvPr id="18" name="도형 81"/>
          <p:cNvSpPr/>
          <p:nvPr/>
        </p:nvSpPr>
        <p:spPr>
          <a:xfrm>
            <a:off x="6380798" y="4349116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sp>
        <p:nvSpPr>
          <p:cNvPr id="19" name="도형 81"/>
          <p:cNvSpPr/>
          <p:nvPr/>
        </p:nvSpPr>
        <p:spPr>
          <a:xfrm>
            <a:off x="8940800" y="3968926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graphicFrame>
        <p:nvGraphicFramePr>
          <p:cNvPr id="21" name=""/>
          <p:cNvGraphicFramePr>
            <a:graphicFrameLocks noGrp="1"/>
          </p:cNvGraphicFramePr>
          <p:nvPr/>
        </p:nvGraphicFramePr>
        <p:xfrm>
          <a:off x="8862130" y="0"/>
          <a:ext cx="3329870" cy="3640681"/>
        </p:xfrm>
        <a:graphic>
          <a:graphicData uri="http://schemas.openxmlformats.org/drawingml/2006/table">
            <a:tbl>
              <a:tblPr firstRow="1" bandRow="1"/>
              <a:tblGrid>
                <a:gridCol w="1664935"/>
                <a:gridCol w="1664935"/>
              </a:tblGrid>
              <a:tr h="19975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000" b="1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명장동</a:t>
                      </a:r>
                      <a:endParaRPr xmlns:mc="http://schemas.openxmlformats.org/markup-compatibility/2006" xmlns:hp="http://schemas.haansoft.com/office/presentation/8.0" sz="1000" b="1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d9d9d9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000" b="1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복천동</a:t>
                      </a:r>
                      <a:endParaRPr xmlns:mc="http://schemas.openxmlformats.org/markup-compatibility/2006" xmlns:hp="http://schemas.haansoft.com/office/presentation/8.0" sz="1000" b="1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d9d9d9">
                        <a:alpha val="100000"/>
                      </a:srgbClr>
                    </a:solidFill>
                  </a:tcPr>
                </a:tc>
              </a:tr>
              <a:tr h="301186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8cbac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8cbac">
                        <a:alpha val="100000"/>
                      </a:srgbClr>
                    </a:solidFill>
                  </a:tcPr>
                </a:tc>
              </a:tr>
              <a:tr h="301186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8cbac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8cbac">
                        <a:alpha val="100000"/>
                      </a:srgbClr>
                    </a:solidFill>
                  </a:tcPr>
                </a:tc>
              </a:tr>
              <a:tr h="301186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e699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e699">
                        <a:alpha val="100000"/>
                      </a:srgbClr>
                    </a:solidFill>
                  </a:tcPr>
                </a:tc>
              </a:tr>
              <a:tr h="364035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조양(28평/5.0)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e699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e699">
                        <a:alpha val="100000"/>
                      </a:srgbClr>
                    </a:solidFill>
                  </a:tcPr>
                </a:tc>
              </a:tr>
              <a:tr h="531758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동래동일스위트(34평/4.3)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e편한세상동래명장1단지(24평/4.0)</a:t>
                      </a:r>
                      <a:endParaRPr xmlns:mc="http://schemas.openxmlformats.org/markup-compatibility/2006" xmlns:hp="http://schemas.haansoft.com/office/presentation/8.0" lang="EN-US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e699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e699">
                        <a:alpha val="100000"/>
                      </a:srgbClr>
                    </a:solidFill>
                  </a:tcPr>
                </a:tc>
              </a:tr>
              <a:tr h="660112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삼성타운(30평/3.3)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동래동일스위트(27평/3.2)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조양(21평/3.2)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6e0b3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동래복천현대(33평/3.3)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6e0b3">
                        <a:alpha val="100000"/>
                      </a:srgbClr>
                    </a:solidFill>
                  </a:tcPr>
                </a:tc>
              </a:tr>
              <a:tr h="457426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삼성타운(22평/2.6)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6e0b3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동래복천현대(26평/2.7)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6e0b3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"/>
          <p:cNvGraphicFramePr>
            <a:graphicFrameLocks noGrp="1"/>
          </p:cNvGraphicFramePr>
          <p:nvPr/>
        </p:nvGraphicFramePr>
        <p:xfrm>
          <a:off x="9563100" y="4110356"/>
          <a:ext cx="2628900" cy="78867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E편한세상동래 명장1단지 19.08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24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40500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26000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34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28000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23" name=""/>
          <p:cNvGraphicFramePr>
            <a:graphicFrameLocks noGrp="1"/>
          </p:cNvGraphicFramePr>
          <p:nvPr/>
        </p:nvGraphicFramePr>
        <p:xfrm>
          <a:off x="2628900" y="634047"/>
          <a:ext cx="2628900" cy="78867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동래 동일스위트 18.01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27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32000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22000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34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43000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27000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24" name=""/>
          <p:cNvGraphicFramePr>
            <a:graphicFrameLocks noGrp="1"/>
          </p:cNvGraphicFramePr>
          <p:nvPr/>
        </p:nvGraphicFramePr>
        <p:xfrm>
          <a:off x="6760528" y="4899026"/>
          <a:ext cx="2628900" cy="78867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삼성타운 96.08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22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26000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33000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25" name=""/>
          <p:cNvGraphicFramePr>
            <a:graphicFrameLocks noGrp="1"/>
          </p:cNvGraphicFramePr>
          <p:nvPr/>
        </p:nvGraphicFramePr>
        <p:xfrm>
          <a:off x="3467100" y="5306147"/>
          <a:ext cx="2628900" cy="525779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동래 화목타운 90.08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31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27000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16000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26" name=""/>
          <p:cNvGraphicFramePr>
            <a:graphicFrameLocks noGrp="1"/>
          </p:cNvGraphicFramePr>
          <p:nvPr/>
        </p:nvGraphicFramePr>
        <p:xfrm>
          <a:off x="6003712" y="502602"/>
          <a:ext cx="2628900" cy="52578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명장 경동 92.05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33000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18000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27" name=""/>
          <p:cNvGraphicFramePr>
            <a:graphicFrameLocks noGrp="1"/>
          </p:cNvGraphicFramePr>
          <p:nvPr/>
        </p:nvGraphicFramePr>
        <p:xfrm>
          <a:off x="2973916" y="2640330"/>
          <a:ext cx="2628900" cy="78867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명장유림 노르웨이숲아이비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24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26000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32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210000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cxnSp>
        <p:nvCxnSpPr>
          <p:cNvPr id="28" name=""/>
          <p:cNvCxnSpPr>
            <a:endCxn id="23" idx="2"/>
          </p:cNvCxnSpPr>
          <p:nvPr/>
        </p:nvCxnSpPr>
        <p:spPr>
          <a:xfrm rot="16200000" flipV="1">
            <a:off x="3936311" y="1429756"/>
            <a:ext cx="704110" cy="690032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도형 81"/>
          <p:cNvSpPr/>
          <p:nvPr/>
        </p:nvSpPr>
        <p:spPr>
          <a:xfrm>
            <a:off x="6221447" y="3429000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30" name=""/>
          <p:cNvCxnSpPr>
            <a:endCxn id="27" idx="3"/>
          </p:cNvCxnSpPr>
          <p:nvPr/>
        </p:nvCxnSpPr>
        <p:spPr>
          <a:xfrm rot="10800000">
            <a:off x="5602816" y="3034665"/>
            <a:ext cx="872914" cy="549910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도형 81"/>
          <p:cNvSpPr/>
          <p:nvPr/>
        </p:nvSpPr>
        <p:spPr>
          <a:xfrm>
            <a:off x="5067935" y="4587876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32" name=""/>
          <p:cNvCxnSpPr/>
          <p:nvPr/>
        </p:nvCxnSpPr>
        <p:spPr>
          <a:xfrm rot="5400000">
            <a:off x="4741503" y="4884781"/>
            <a:ext cx="503110" cy="339622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"/>
          <p:cNvCxnSpPr/>
          <p:nvPr/>
        </p:nvCxnSpPr>
        <p:spPr>
          <a:xfrm>
            <a:off x="6550609" y="4647470"/>
            <a:ext cx="621363" cy="251556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도형 81"/>
          <p:cNvSpPr/>
          <p:nvPr/>
        </p:nvSpPr>
        <p:spPr>
          <a:xfrm>
            <a:off x="6938432" y="3429000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35" name=""/>
          <p:cNvCxnSpPr>
            <a:endCxn id="26" idx="2"/>
          </p:cNvCxnSpPr>
          <p:nvPr/>
        </p:nvCxnSpPr>
        <p:spPr>
          <a:xfrm rot="5400000" flipH="1" flipV="1">
            <a:off x="6044758" y="2155595"/>
            <a:ext cx="2400617" cy="146191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"/>
          <p:cNvGraphicFramePr>
            <a:graphicFrameLocks noGrp="1"/>
          </p:cNvGraphicFramePr>
          <p:nvPr/>
        </p:nvGraphicFramePr>
        <p:xfrm>
          <a:off x="3129067" y="3740150"/>
          <a:ext cx="2628900" cy="52578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동래 조양 83.01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28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cxnSp>
        <p:nvCxnSpPr>
          <p:cNvPr id="37" name=""/>
          <p:cNvCxnSpPr/>
          <p:nvPr/>
        </p:nvCxnSpPr>
        <p:spPr>
          <a:xfrm rot="10800000">
            <a:off x="5602817" y="4124501"/>
            <a:ext cx="683048" cy="98836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"/>
          <p:cNvCxnSpPr/>
          <p:nvPr/>
        </p:nvCxnSpPr>
        <p:spPr>
          <a:xfrm>
            <a:off x="9252418" y="4097560"/>
            <a:ext cx="621363" cy="251556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"/>
          <p:cNvSpPr/>
          <p:nvPr/>
        </p:nvSpPr>
        <p:spPr>
          <a:xfrm>
            <a:off x="1020233" y="3968926"/>
            <a:ext cx="419100" cy="357505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0" name=""/>
          <p:cNvSpPr txBox="1"/>
          <p:nvPr/>
        </p:nvSpPr>
        <p:spPr>
          <a:xfrm>
            <a:off x="497769" y="4013517"/>
            <a:ext cx="879122" cy="360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/>
              <a:t>대장</a:t>
            </a: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>
            <a:fillRect/>
          </a:stretch>
        </p:blipFill>
        <p:spPr>
          <a:xfrm>
            <a:off x="0" y="365125"/>
            <a:ext cx="12192000" cy="6492875"/>
          </a:xfrm>
          <a:prstGeom prst="rect">
            <a:avLst/>
          </a:prstGeom>
        </p:spPr>
      </p:pic>
      <p:sp>
        <p:nvSpPr>
          <p:cNvPr id="4" name=""/>
          <p:cNvSpPr txBox="1"/>
          <p:nvPr/>
        </p:nvSpPr>
        <p:spPr>
          <a:xfrm>
            <a:off x="0" y="0"/>
            <a:ext cx="2152650" cy="360045"/>
          </a:xfrm>
          <a:prstGeom prst="rect">
            <a:avLst/>
          </a:prstGeom>
          <a:solidFill>
            <a:srgbClr val="42c7f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/>
              <a:t>수안동</a:t>
            </a:r>
            <a:r>
              <a:rPr lang="en-US" altLang="ko-KR"/>
              <a:t>,</a:t>
            </a:r>
            <a:r>
              <a:rPr lang="ko-KR" altLang="en-US"/>
              <a:t>낙민동 시세</a:t>
            </a:r>
            <a:endParaRPr lang="ko-KR" altLang="en-US"/>
          </a:p>
        </p:txBody>
      </p:sp>
      <p:graphicFrame>
        <p:nvGraphicFramePr>
          <p:cNvPr id="5" name=""/>
          <p:cNvGraphicFramePr>
            <a:graphicFrameLocks noGrp="1"/>
          </p:cNvGraphicFramePr>
          <p:nvPr/>
        </p:nvGraphicFramePr>
        <p:xfrm>
          <a:off x="3291225" y="365476"/>
          <a:ext cx="2628900" cy="78867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동래 한진 96.09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24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28000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18000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31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53000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"/>
          <p:cNvGraphicFramePr>
            <a:graphicFrameLocks noGrp="1"/>
          </p:cNvGraphicFramePr>
          <p:nvPr/>
        </p:nvGraphicFramePr>
        <p:xfrm>
          <a:off x="6653930" y="2640330"/>
          <a:ext cx="2628900" cy="78867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낙민한일 유앤아이 07.07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43000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29000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33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47800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25000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"/>
          <p:cNvGraphicFramePr>
            <a:graphicFrameLocks noGrp="1"/>
          </p:cNvGraphicFramePr>
          <p:nvPr/>
        </p:nvGraphicFramePr>
        <p:xfrm>
          <a:off x="4025029" y="1778739"/>
          <a:ext cx="2628900" cy="52578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부산포레나동래 꿈에그린 19.02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34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60000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34000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"/>
          <p:cNvGraphicFramePr>
            <a:graphicFrameLocks noGrp="1"/>
          </p:cNvGraphicFramePr>
          <p:nvPr/>
        </p:nvGraphicFramePr>
        <p:xfrm>
          <a:off x="9653080" y="6069330"/>
          <a:ext cx="2538918" cy="788668"/>
        </p:xfrm>
        <a:graphic>
          <a:graphicData uri="http://schemas.openxmlformats.org/drawingml/2006/table">
            <a:tbl>
              <a:tblPr firstRow="1" bandRow="1"/>
              <a:tblGrid>
                <a:gridCol w="662326"/>
                <a:gridCol w="662326"/>
                <a:gridCol w="1214266"/>
              </a:tblGrid>
              <a:tr h="26289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동원로얄튜크 98.11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62889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24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28000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19000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62889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32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43000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17000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"/>
          <p:cNvGraphicFramePr>
            <a:graphicFrameLocks noGrp="1"/>
          </p:cNvGraphicFramePr>
          <p:nvPr/>
        </p:nvGraphicFramePr>
        <p:xfrm>
          <a:off x="7024180" y="6069332"/>
          <a:ext cx="2628900" cy="788668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동래 우성 97.05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25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22000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21000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33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33000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24000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"/>
          <p:cNvGraphicFramePr>
            <a:graphicFrameLocks noGrp="1"/>
          </p:cNvGraphicFramePr>
          <p:nvPr/>
        </p:nvGraphicFramePr>
        <p:xfrm>
          <a:off x="9563100" y="3740150"/>
          <a:ext cx="2628900" cy="78867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164182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중앙하이츠2차 96.06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25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22000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18000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32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35000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"/>
          <p:cNvGraphicFramePr>
            <a:graphicFrameLocks noGrp="1"/>
          </p:cNvGraphicFramePr>
          <p:nvPr/>
        </p:nvGraphicFramePr>
        <p:xfrm>
          <a:off x="9942830" y="4749447"/>
          <a:ext cx="2249170" cy="788670"/>
        </p:xfrm>
        <a:graphic>
          <a:graphicData uri="http://schemas.openxmlformats.org/drawingml/2006/table">
            <a:tbl>
              <a:tblPr firstRow="1" bandRow="1"/>
              <a:tblGrid>
                <a:gridCol w="586740"/>
                <a:gridCol w="586740"/>
                <a:gridCol w="1075690"/>
              </a:tblGrid>
              <a:tr h="26289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한신 99.04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6289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24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27500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18700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6289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32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35000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25000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"/>
          <p:cNvGraphicFramePr>
            <a:graphicFrameLocks noGrp="1"/>
          </p:cNvGraphicFramePr>
          <p:nvPr/>
        </p:nvGraphicFramePr>
        <p:xfrm>
          <a:off x="4078275" y="6069329"/>
          <a:ext cx="2628900" cy="788667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온천천경동리인타워 19.06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29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49000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35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57000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35000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4" name="도형 81"/>
          <p:cNvSpPr/>
          <p:nvPr/>
        </p:nvSpPr>
        <p:spPr>
          <a:xfrm>
            <a:off x="2497525" y="2148945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15" name=""/>
          <p:cNvCxnSpPr/>
          <p:nvPr/>
        </p:nvCxnSpPr>
        <p:spPr>
          <a:xfrm flipV="1">
            <a:off x="2705573" y="1154146"/>
            <a:ext cx="1171305" cy="1065494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도형 81"/>
          <p:cNvSpPr/>
          <p:nvPr/>
        </p:nvSpPr>
        <p:spPr>
          <a:xfrm>
            <a:off x="6327446" y="4217670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17" name=""/>
          <p:cNvCxnSpPr/>
          <p:nvPr/>
        </p:nvCxnSpPr>
        <p:spPr>
          <a:xfrm rot="16200000" flipV="1">
            <a:off x="5073806" y="2951794"/>
            <a:ext cx="2068724" cy="774176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도형 81"/>
          <p:cNvSpPr/>
          <p:nvPr/>
        </p:nvSpPr>
        <p:spPr>
          <a:xfrm>
            <a:off x="7447372" y="4677057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19" name=""/>
          <p:cNvCxnSpPr/>
          <p:nvPr/>
        </p:nvCxnSpPr>
        <p:spPr>
          <a:xfrm rot="16200000" flipH="1">
            <a:off x="7286540" y="5315979"/>
            <a:ext cx="1081124" cy="425579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도형 81"/>
          <p:cNvSpPr/>
          <p:nvPr/>
        </p:nvSpPr>
        <p:spPr>
          <a:xfrm>
            <a:off x="9183368" y="5528769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21" name=""/>
          <p:cNvCxnSpPr/>
          <p:nvPr/>
        </p:nvCxnSpPr>
        <p:spPr>
          <a:xfrm flipV="1">
            <a:off x="9518108" y="5217619"/>
            <a:ext cx="370253" cy="81738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도형 81"/>
          <p:cNvSpPr/>
          <p:nvPr/>
        </p:nvSpPr>
        <p:spPr>
          <a:xfrm>
            <a:off x="6517311" y="4988207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24" name=""/>
          <p:cNvCxnSpPr/>
          <p:nvPr/>
        </p:nvCxnSpPr>
        <p:spPr>
          <a:xfrm rot="10800000" flipV="1">
            <a:off x="5619750" y="5299357"/>
            <a:ext cx="1087426" cy="769972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도형 81"/>
          <p:cNvSpPr/>
          <p:nvPr/>
        </p:nvSpPr>
        <p:spPr>
          <a:xfrm>
            <a:off x="9183368" y="5217619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26" name=""/>
          <p:cNvCxnSpPr/>
          <p:nvPr/>
        </p:nvCxnSpPr>
        <p:spPr>
          <a:xfrm>
            <a:off x="9715498" y="5929276"/>
            <a:ext cx="1359442" cy="292454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도형 81"/>
          <p:cNvSpPr/>
          <p:nvPr/>
        </p:nvSpPr>
        <p:spPr>
          <a:xfrm>
            <a:off x="6765784" y="4593872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28" name=""/>
          <p:cNvCxnSpPr/>
          <p:nvPr/>
        </p:nvCxnSpPr>
        <p:spPr>
          <a:xfrm rot="5400000" flipH="1" flipV="1">
            <a:off x="6961501" y="3569353"/>
            <a:ext cx="1147232" cy="866526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"/>
          <p:cNvGraphicFramePr>
            <a:graphicFrameLocks noGrp="1"/>
          </p:cNvGraphicFramePr>
          <p:nvPr/>
        </p:nvGraphicFramePr>
        <p:xfrm>
          <a:off x="9563100" y="2822892"/>
          <a:ext cx="2628900" cy="78867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중앙 하이츠1차 94.09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26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22000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17000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32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33000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22000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1" name="도형 81"/>
          <p:cNvSpPr/>
          <p:nvPr/>
        </p:nvSpPr>
        <p:spPr>
          <a:xfrm>
            <a:off x="8574970" y="4667709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sp>
        <p:nvSpPr>
          <p:cNvPr id="32" name="도형 81"/>
          <p:cNvSpPr/>
          <p:nvPr/>
        </p:nvSpPr>
        <p:spPr>
          <a:xfrm>
            <a:off x="8993503" y="4905022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33" name=""/>
          <p:cNvCxnSpPr>
            <a:endCxn id="10" idx="1"/>
          </p:cNvCxnSpPr>
          <p:nvPr/>
        </p:nvCxnSpPr>
        <p:spPr>
          <a:xfrm rot="5400000" flipH="1" flipV="1">
            <a:off x="8996827" y="4420487"/>
            <a:ext cx="852274" cy="280271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"/>
          <p:cNvCxnSpPr>
            <a:endCxn id="29" idx="1"/>
          </p:cNvCxnSpPr>
          <p:nvPr/>
        </p:nvCxnSpPr>
        <p:spPr>
          <a:xfrm rot="5400000" flipH="1" flipV="1">
            <a:off x="8422722" y="3609069"/>
            <a:ext cx="1532219" cy="748536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"/>
          <p:cNvGraphicFramePr>
            <a:graphicFrameLocks noGrp="1"/>
          </p:cNvGraphicFramePr>
          <p:nvPr/>
        </p:nvGraphicFramePr>
        <p:xfrm>
          <a:off x="0" y="1247775"/>
          <a:ext cx="2497524" cy="5467350"/>
        </p:xfrm>
        <a:graphic>
          <a:graphicData uri="http://schemas.openxmlformats.org/drawingml/2006/table">
            <a:tbl>
              <a:tblPr firstRow="1" bandRow="1"/>
              <a:tblGrid>
                <a:gridCol w="1449074"/>
                <a:gridCol w="1048450"/>
              </a:tblGrid>
              <a:tr h="26289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낙민동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5b9bd5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수안동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5b9bd5">
                        <a:alpha val="100000"/>
                      </a:srgbClr>
                    </a:solidFill>
                  </a:tcPr>
                </a:tc>
              </a:tr>
              <a:tr h="367665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e699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한진(32평/5.3)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e699">
                        <a:alpha val="100000"/>
                      </a:srgbClr>
                    </a:solidFill>
                  </a:tcPr>
                </a:tc>
              </a:tr>
              <a:tr h="152019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온천천경동리인타워(29평/4.9)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낙민한일유앤아이(33평/4.8)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낙민한일유앤아이(30평/4.3)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동원로얄듀크(32평/4.3)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중앙하이츠2차(32평/4.0)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e699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e699">
                        <a:alpha val="100000"/>
                      </a:srgbClr>
                    </a:solidFill>
                  </a:tcPr>
                </a:tc>
              </a:tr>
              <a:tr h="1061085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한신(33평/3.5)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동래우성(33평/3.3)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중앙하이츠1차(32평/3.3)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6e0b3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6e0b3">
                        <a:alpha val="100000"/>
                      </a:srgbClr>
                    </a:solidFill>
                  </a:tcPr>
                </a:tc>
              </a:tr>
              <a:tr h="757555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동원로얄듀크(24평/2.8)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한신(24평/2.8)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6e0b3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한진(25평/2.8)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6e0b3">
                        <a:alpha val="100000"/>
                      </a:srgbClr>
                    </a:solidFill>
                  </a:tcPr>
                </a:tc>
              </a:tr>
              <a:tr h="1212215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동래우성(25평/2.2)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중앙하이츠2차(25평/2.2)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중앙하이츠1차(26평/2.2)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6e0b3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6e0b3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4" name=""/>
          <p:cNvSpPr/>
          <p:nvPr/>
        </p:nvSpPr>
        <p:spPr>
          <a:xfrm>
            <a:off x="5995055" y="4117023"/>
            <a:ext cx="419100" cy="357505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5" name=""/>
          <p:cNvSpPr txBox="1"/>
          <p:nvPr/>
        </p:nvSpPr>
        <p:spPr>
          <a:xfrm>
            <a:off x="5480564" y="4134485"/>
            <a:ext cx="879122" cy="360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/>
              <a:t>대장</a:t>
            </a: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>
            <a:fillRect/>
          </a:stretch>
        </p:blipFill>
        <p:spPr>
          <a:xfrm>
            <a:off x="0" y="365125"/>
            <a:ext cx="12192000" cy="6492875"/>
          </a:xfrm>
          <a:prstGeom prst="rect">
            <a:avLst/>
          </a:prstGeom>
        </p:spPr>
      </p:pic>
      <p:sp>
        <p:nvSpPr>
          <p:cNvPr id="4" name=""/>
          <p:cNvSpPr txBox="1"/>
          <p:nvPr/>
        </p:nvSpPr>
        <p:spPr>
          <a:xfrm>
            <a:off x="0" y="0"/>
            <a:ext cx="2152650" cy="360045"/>
          </a:xfrm>
          <a:prstGeom prst="rect">
            <a:avLst/>
          </a:prstGeom>
          <a:solidFill>
            <a:srgbClr val="42c7f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/>
              <a:t>안락동 시세</a:t>
            </a:r>
            <a:endParaRPr lang="ko-KR" altLang="en-US"/>
          </a:p>
        </p:txBody>
      </p:sp>
      <p:graphicFrame>
        <p:nvGraphicFramePr>
          <p:cNvPr id="5" name=""/>
          <p:cNvGraphicFramePr>
            <a:graphicFrameLocks noGrp="1"/>
          </p:cNvGraphicFramePr>
          <p:nvPr/>
        </p:nvGraphicFramePr>
        <p:xfrm>
          <a:off x="2301807" y="1691640"/>
          <a:ext cx="2628900" cy="52578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동래 화목타운 90.08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31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27000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16000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도형 81"/>
          <p:cNvSpPr/>
          <p:nvPr/>
        </p:nvSpPr>
        <p:spPr>
          <a:xfrm>
            <a:off x="4930708" y="1798955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7" name=""/>
          <p:cNvCxnSpPr/>
          <p:nvPr/>
        </p:nvCxnSpPr>
        <p:spPr>
          <a:xfrm rot="10800000">
            <a:off x="4536262" y="1798954"/>
            <a:ext cx="584311" cy="155575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"/>
          <p:cNvGraphicFramePr>
            <a:graphicFrameLocks noGrp="1"/>
          </p:cNvGraphicFramePr>
          <p:nvPr/>
        </p:nvGraphicFramePr>
        <p:xfrm>
          <a:off x="10620375" y="432752"/>
          <a:ext cx="1571625" cy="5992495"/>
        </p:xfrm>
        <a:graphic>
          <a:graphicData uri="http://schemas.openxmlformats.org/drawingml/2006/table">
            <a:tbl>
              <a:tblPr firstRow="1" bandRow="1"/>
              <a:tblGrid>
                <a:gridCol w="1571625"/>
              </a:tblGrid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안락동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e699">
                        <a:alpha val="100000"/>
                      </a:srgbClr>
                    </a:solidFill>
                  </a:tcPr>
                </a:tc>
              </a:tr>
              <a:tr h="45466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안락경동리인(32평/5.5)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e699">
                        <a:alpha val="100000"/>
                      </a:srgbClr>
                    </a:solidFill>
                  </a:tcPr>
                </a:tc>
              </a:tr>
              <a:tr h="196977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강변뜨란채(35평/4.6)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안락뜨란채1단지(34평/4.6)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안락뜨란채2단지(31평/4.5)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강변뜨란채(31평/4.3)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안락경동리인(24평/4.0)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ffe699">
                        <a:alpha val="100000"/>
                      </a:srgbClr>
                    </a:solidFill>
                  </a:tcPr>
                </a:tc>
              </a:tr>
              <a:tr h="1666875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안락뜨란채1단지(30평/4.0)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동부산아이존빌(33평/3.8)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안락SK쁘띠메종(32평/3.7)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안락현대(32평/3.5)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6e0b3">
                        <a:alpha val="100000"/>
                      </a:srgbClr>
                    </a:solidFill>
                  </a:tcPr>
                </a:tc>
              </a:tr>
              <a:tr h="1212215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동부산아이존빌(23평/2.9)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안락현대(24평/2.8)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동래화목타운(31평/2.7)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6e0b3">
                        <a:alpha val="100000"/>
                      </a:srgbClr>
                    </a:solidFill>
                  </a:tcPr>
                </a:tc>
              </a:tr>
              <a:tr h="45466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9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안락SK쁘띠메종(24평/2.3)</a:t>
                      </a:r>
                      <a:endParaRPr xmlns:mc="http://schemas.openxmlformats.org/markup-compatibility/2006" xmlns:hp="http://schemas.haansoft.com/office/presentation/8.0" sz="9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c6e0b3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"/>
          <p:cNvGraphicFramePr>
            <a:graphicFrameLocks noGrp="1"/>
          </p:cNvGraphicFramePr>
          <p:nvPr/>
        </p:nvGraphicFramePr>
        <p:xfrm>
          <a:off x="6096000" y="1404619"/>
          <a:ext cx="2628900" cy="78867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안락 SK 99.05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24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38000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32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39000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26000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"/>
          <p:cNvGraphicFramePr>
            <a:graphicFrameLocks noGrp="1"/>
          </p:cNvGraphicFramePr>
          <p:nvPr/>
        </p:nvGraphicFramePr>
        <p:xfrm>
          <a:off x="7410450" y="5973512"/>
          <a:ext cx="2628900" cy="788673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안락뜨란채2단지 05.12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25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36500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23000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31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45000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29000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"/>
          <p:cNvGraphicFramePr>
            <a:graphicFrameLocks noGrp="1"/>
          </p:cNvGraphicFramePr>
          <p:nvPr/>
        </p:nvGraphicFramePr>
        <p:xfrm>
          <a:off x="2152650" y="5973512"/>
          <a:ext cx="2628897" cy="846067"/>
        </p:xfrm>
        <a:graphic>
          <a:graphicData uri="http://schemas.openxmlformats.org/drawingml/2006/table">
            <a:tbl>
              <a:tblPr firstRow="1" bandRow="1"/>
              <a:tblGrid>
                <a:gridCol w="685799"/>
                <a:gridCol w="685799"/>
                <a:gridCol w="1257299"/>
              </a:tblGrid>
              <a:tr h="320289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강변뜨란채 06.06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98334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31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43500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29000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98334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35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46000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35000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"/>
          <p:cNvGraphicFramePr>
            <a:graphicFrameLocks noGrp="1"/>
          </p:cNvGraphicFramePr>
          <p:nvPr/>
        </p:nvGraphicFramePr>
        <p:xfrm>
          <a:off x="7868156" y="432753"/>
          <a:ext cx="2628900" cy="78867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안락 현대 00.09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24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27000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18000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32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35000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23000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"/>
          <p:cNvGraphicFramePr>
            <a:graphicFrameLocks noGrp="1"/>
          </p:cNvGraphicFramePr>
          <p:nvPr/>
        </p:nvGraphicFramePr>
        <p:xfrm>
          <a:off x="4781550" y="5973512"/>
          <a:ext cx="2628900" cy="788673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안락경동리인 15.06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24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24000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32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55000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4" name=""/>
          <p:cNvGraphicFramePr>
            <a:graphicFrameLocks noGrp="1"/>
          </p:cNvGraphicFramePr>
          <p:nvPr/>
        </p:nvGraphicFramePr>
        <p:xfrm>
          <a:off x="4386912" y="432752"/>
          <a:ext cx="2628900" cy="78867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민락뜨란채1단지 05.08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39500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34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46000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29000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"/>
          <p:cNvGraphicFramePr>
            <a:graphicFrameLocks noGrp="1"/>
          </p:cNvGraphicFramePr>
          <p:nvPr/>
        </p:nvGraphicFramePr>
        <p:xfrm>
          <a:off x="8371205" y="4425666"/>
          <a:ext cx="2249170" cy="788670"/>
        </p:xfrm>
        <a:graphic>
          <a:graphicData uri="http://schemas.openxmlformats.org/drawingml/2006/table">
            <a:tbl>
              <a:tblPr firstRow="1" bandRow="1"/>
              <a:tblGrid>
                <a:gridCol w="586740"/>
                <a:gridCol w="586740"/>
                <a:gridCol w="1075690"/>
              </a:tblGrid>
              <a:tr h="26289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안락 SK쁘띠메종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6289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24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23000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18000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6289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32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37000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25000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"/>
          <p:cNvGraphicFramePr>
            <a:graphicFrameLocks noGrp="1"/>
          </p:cNvGraphicFramePr>
          <p:nvPr/>
        </p:nvGraphicFramePr>
        <p:xfrm>
          <a:off x="3072462" y="2640330"/>
          <a:ext cx="2628900" cy="78867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동부산 아이존빌 03.11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23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28500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25000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33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38000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24000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7" name="도형 81"/>
          <p:cNvSpPr/>
          <p:nvPr/>
        </p:nvSpPr>
        <p:spPr>
          <a:xfrm>
            <a:off x="5906135" y="3667760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sp>
        <p:nvSpPr>
          <p:cNvPr id="18" name="도형 81"/>
          <p:cNvSpPr/>
          <p:nvPr/>
        </p:nvSpPr>
        <p:spPr>
          <a:xfrm>
            <a:off x="7821673" y="4144010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sp>
        <p:nvSpPr>
          <p:cNvPr id="19" name="도형 81"/>
          <p:cNvSpPr/>
          <p:nvPr/>
        </p:nvSpPr>
        <p:spPr>
          <a:xfrm>
            <a:off x="7024061" y="4455160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20" name=""/>
          <p:cNvCxnSpPr>
            <a:endCxn id="18" idx="4"/>
          </p:cNvCxnSpPr>
          <p:nvPr/>
        </p:nvCxnSpPr>
        <p:spPr>
          <a:xfrm rot="16200000">
            <a:off x="7252362" y="5214336"/>
            <a:ext cx="1518352" cy="0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"/>
          <p:cNvCxnSpPr>
            <a:endCxn id="19" idx="4"/>
          </p:cNvCxnSpPr>
          <p:nvPr/>
        </p:nvCxnSpPr>
        <p:spPr>
          <a:xfrm rot="5400000" flipH="1" flipV="1">
            <a:off x="6334424" y="5249584"/>
            <a:ext cx="1362776" cy="396227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"/>
          <p:cNvCxnSpPr>
            <a:endCxn id="17" idx="3"/>
          </p:cNvCxnSpPr>
          <p:nvPr/>
        </p:nvCxnSpPr>
        <p:spPr>
          <a:xfrm rot="5400000" flipH="1" flipV="1">
            <a:off x="3846457" y="3941403"/>
            <a:ext cx="2123348" cy="2107228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도형 81"/>
          <p:cNvSpPr/>
          <p:nvPr/>
        </p:nvSpPr>
        <p:spPr>
          <a:xfrm>
            <a:off x="7441943" y="3823335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sp>
        <p:nvSpPr>
          <p:cNvPr id="24" name="도형 81"/>
          <p:cNvSpPr/>
          <p:nvPr/>
        </p:nvSpPr>
        <p:spPr>
          <a:xfrm>
            <a:off x="8724900" y="2879090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25" name=""/>
          <p:cNvCxnSpPr/>
          <p:nvPr/>
        </p:nvCxnSpPr>
        <p:spPr>
          <a:xfrm rot="16200000" flipH="1">
            <a:off x="8486170" y="3589987"/>
            <a:ext cx="1392873" cy="337473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"/>
          <p:cNvCxnSpPr/>
          <p:nvPr/>
        </p:nvCxnSpPr>
        <p:spPr>
          <a:xfrm rot="16200000" flipV="1">
            <a:off x="5029852" y="1312143"/>
            <a:ext cx="2601912" cy="2420470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도형 81"/>
          <p:cNvSpPr/>
          <p:nvPr/>
        </p:nvSpPr>
        <p:spPr>
          <a:xfrm>
            <a:off x="8277455" y="3611562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28" name=""/>
          <p:cNvCxnSpPr/>
          <p:nvPr/>
        </p:nvCxnSpPr>
        <p:spPr>
          <a:xfrm rot="16200000" flipV="1">
            <a:off x="7328414" y="2496683"/>
            <a:ext cx="1518352" cy="911563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도형 81"/>
          <p:cNvSpPr/>
          <p:nvPr/>
        </p:nvSpPr>
        <p:spPr>
          <a:xfrm>
            <a:off x="8724900" y="2445225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33" name=""/>
          <p:cNvCxnSpPr/>
          <p:nvPr/>
        </p:nvCxnSpPr>
        <p:spPr>
          <a:xfrm rot="5400000" flipH="1" flipV="1">
            <a:off x="8402273" y="1833009"/>
            <a:ext cx="1391919" cy="168746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도형 81"/>
          <p:cNvSpPr/>
          <p:nvPr/>
        </p:nvSpPr>
        <p:spPr>
          <a:xfrm>
            <a:off x="6817699" y="3933342"/>
            <a:ext cx="379730" cy="311150"/>
          </a:xfrm>
          <a:prstGeom prst="ellipse">
            <a:avLst/>
          </a:prstGeom>
          <a:noFill/>
          <a:ln w="19050" cap="flat" cmpd="sng">
            <a:solidFill>
              <a:schemeClr val="tx1">
                <a:alpha val="10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hangingPunct="1">
              <a:defRPr/>
            </a:pPr>
            <a:endParaRPr lang="ko-KR" altLang="en-US" sz="1800">
              <a:latin typeface="맑은 고딕"/>
              <a:ea typeface="맑은 고딕"/>
            </a:endParaRPr>
          </a:p>
        </p:txBody>
      </p:sp>
      <p:cxnSp>
        <p:nvCxnSpPr>
          <p:cNvPr id="35" name=""/>
          <p:cNvCxnSpPr>
            <a:endCxn id="16" idx="3"/>
          </p:cNvCxnSpPr>
          <p:nvPr/>
        </p:nvCxnSpPr>
        <p:spPr>
          <a:xfrm rot="10800000">
            <a:off x="5701363" y="3034665"/>
            <a:ext cx="1171946" cy="944244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"/>
          <p:cNvSpPr/>
          <p:nvPr/>
        </p:nvSpPr>
        <p:spPr>
          <a:xfrm>
            <a:off x="6984691" y="4462496"/>
            <a:ext cx="419100" cy="357505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7" name=""/>
          <p:cNvSpPr txBox="1"/>
          <p:nvPr/>
        </p:nvSpPr>
        <p:spPr>
          <a:xfrm>
            <a:off x="6470200" y="4479958"/>
            <a:ext cx="879122" cy="360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/>
              <a:t>대장</a:t>
            </a: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>
            <a:fillRect/>
          </a:stretch>
        </p:blipFill>
        <p:spPr>
          <a:xfrm>
            <a:off x="328903" y="159244"/>
            <a:ext cx="11863097" cy="6548332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328903" y="913093"/>
            <a:ext cx="6468111" cy="1326515"/>
          </a:xfrm>
        </p:spPr>
        <p:txBody>
          <a:bodyPr/>
          <a:lstStyle/>
          <a:p>
            <a:pPr>
              <a:defRPr/>
            </a:pPr>
            <a:r>
              <a:rPr lang="en-US" altLang="ko-KR"/>
              <a:t>2</a:t>
            </a:r>
            <a:r>
              <a:rPr lang="ko-KR" altLang="en-US"/>
              <a:t>주차 과제 </a:t>
            </a:r>
            <a:r>
              <a:rPr lang="en-US" altLang="ko-KR"/>
              <a:t>TOP 10</a:t>
            </a:r>
            <a:r>
              <a:rPr lang="ko-KR" altLang="en-US"/>
              <a:t>시세</a:t>
            </a:r>
            <a:endParaRPr lang="ko-KR" altLang="en-US"/>
          </a:p>
        </p:txBody>
      </p:sp>
      <p:graphicFrame>
        <p:nvGraphicFramePr>
          <p:cNvPr id="4" name="표 58"/>
          <p:cNvGraphicFramePr>
            <a:graphicFrameLocks noGrp="1"/>
          </p:cNvGraphicFramePr>
          <p:nvPr/>
        </p:nvGraphicFramePr>
        <p:xfrm>
          <a:off x="8868336" y="2003811"/>
          <a:ext cx="3323662" cy="471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2553"/>
                <a:gridCol w="944255"/>
                <a:gridCol w="806854"/>
              </a:tblGrid>
              <a:tr h="235796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lang="en-US" alt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1</a:t>
                      </a:r>
                      <a:r>
                        <a:rPr lang="ko-KR" altLang="en-US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위 사</a:t>
                      </a: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직롯데케슬더클래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식(17)</a:t>
                      </a:r>
                      <a:endParaRPr lang="ko-KR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24평</a:t>
                      </a:r>
                      <a:r>
                        <a:rPr lang="ko-KR"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(매매/전세)</a:t>
                      </a:r>
                      <a:endParaRPr lang="ko-KR" altLang="en-US" sz="800" b="1" i="0" kern="1200">
                        <a:solidFill>
                          <a:schemeClr val="lt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rgbClr val="ecd174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32(매매</a:t>
                      </a:r>
                      <a:r>
                        <a:rPr lang="ko-KR"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전</a:t>
                      </a:r>
                      <a:r>
                        <a:rPr lang="ko-KR"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세)</a:t>
                      </a:r>
                      <a:endParaRPr lang="ko-KR" altLang="en-US" sz="800" b="1" i="0" kern="1200">
                        <a:solidFill>
                          <a:schemeClr val="lt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rgbClr val="ff0000"/>
                    </a:solidFill>
                  </a:tcPr>
                </a:tc>
              </a:tr>
              <a:tr h="235796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>
                        <a:defRPr/>
                      </a:pPr>
                      <a:r>
                        <a:rPr lang="en-US" altLang="ko-KR" sz="800"/>
                        <a:t>69500/37000</a:t>
                      </a:r>
                      <a:endParaRPr lang="en-US" altLang="ko-KR" sz="800"/>
                    </a:p>
                  </a:txBody>
                  <a:tcPr marL="90170" marR="90170" marT="46990" marB="46990">
                    <a:solidFill>
                      <a:srgbClr val="ecd174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0" i="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rPr>
                        <a:t>91000</a:t>
                      </a:r>
                      <a:r>
                        <a:rPr lang="ko-KR" sz="800" b="0" i="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rPr>
                        <a:t>/50000</a:t>
                      </a:r>
                      <a:endParaRPr lang="ko-KR" altLang="en-US" sz="800" b="0" i="0" kern="1200">
                        <a:solidFill>
                          <a:schemeClr val="dk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"/>
          <p:cNvGraphicFramePr>
            <a:graphicFrameLocks noGrp="1"/>
          </p:cNvGraphicFramePr>
          <p:nvPr/>
        </p:nvGraphicFramePr>
        <p:xfrm>
          <a:off x="4723202" y="2239608"/>
          <a:ext cx="1894839" cy="645795"/>
        </p:xfrm>
        <a:graphic>
          <a:graphicData uri="http://schemas.openxmlformats.org/drawingml/2006/table">
            <a:tbl>
              <a:tblPr firstRow="1" bandRow="1"/>
              <a:tblGrid>
                <a:gridCol w="517817"/>
                <a:gridCol w="688511"/>
                <a:gridCol w="688511"/>
              </a:tblGrid>
              <a:tr h="11684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/>
                      </a:pP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</a:t>
                      </a:r>
                      <a:r>
                        <a:rPr xmlns:mc="http://schemas.openxmlformats.org/markup-compatibility/2006" xmlns:hp="http://schemas.haansoft.com/office/presentation/8.0" lang="ko-KR" altLang="en-US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위 </a:t>
                      </a: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동래 래미안 아이파크 22.06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5b9bd5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39418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25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80000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45000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39418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34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60000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27000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"/>
          <p:cNvGraphicFramePr>
            <a:graphicFrameLocks noGrp="1"/>
          </p:cNvGraphicFramePr>
          <p:nvPr/>
        </p:nvGraphicFramePr>
        <p:xfrm>
          <a:off x="12595785" y="4312231"/>
          <a:ext cx="1894033" cy="430530"/>
        </p:xfrm>
        <a:graphic>
          <a:graphicData uri="http://schemas.openxmlformats.org/drawingml/2006/table">
            <a:tbl>
              <a:tblPr firstRow="1" bandRow="1"/>
              <a:tblGrid>
                <a:gridCol w="517817"/>
                <a:gridCol w="687705"/>
                <a:gridCol w="688511"/>
              </a:tblGrid>
              <a:tr h="152148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온천동 럭키 </a:t>
                      </a: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83.11</a:t>
                      </a:r>
                      <a:endParaRPr xmlns:mc="http://schemas.openxmlformats.org/markup-compatibility/2006" xmlns:hp="http://schemas.haansoft.com/office/presentation/8.0" lang="en-US" altLang="ko-KR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5b9bd5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52148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33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8</a:t>
                      </a: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8000</a:t>
                      </a:r>
                      <a:endParaRPr xmlns:mc="http://schemas.openxmlformats.org/markup-compatibility/2006" xmlns:hp="http://schemas.haansoft.com/office/presentation/8.0" lang="en-US" altLang="ko-KR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21000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표 59"/>
          <p:cNvGraphicFramePr>
            <a:graphicFrameLocks noGrp="1"/>
          </p:cNvGraphicFramePr>
          <p:nvPr/>
        </p:nvGraphicFramePr>
        <p:xfrm>
          <a:off x="8736044" y="2885403"/>
          <a:ext cx="3356468" cy="574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9669"/>
                <a:gridCol w="901460"/>
                <a:gridCol w="855339"/>
              </a:tblGrid>
              <a:tr h="341630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lang="en-US" alt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3</a:t>
                      </a:r>
                      <a:r>
                        <a:rPr lang="ko-KR" altLang="en-US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위 </a:t>
                      </a: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쌍용더플래티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넘 사직(20)</a:t>
                      </a:r>
                      <a:endParaRPr lang="ko-KR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26평</a:t>
                      </a:r>
                      <a:r>
                        <a:rPr lang="ko-KR"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(매매/전세)</a:t>
                      </a:r>
                      <a:endParaRPr lang="ko-KR" altLang="en-US" sz="800" b="1" i="0" kern="1200">
                        <a:solidFill>
                          <a:schemeClr val="lt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rgbClr val="ecd174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34(매매</a:t>
                      </a:r>
                      <a:r>
                        <a:rPr lang="ko-KR"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/</a:t>
                      </a:r>
                      <a:r>
                        <a:rPr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전</a:t>
                      </a:r>
                      <a:r>
                        <a:rPr lang="ko-KR" sz="800" b="1" i="0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세)</a:t>
                      </a:r>
                      <a:endParaRPr lang="ko-KR" altLang="en-US" sz="800" b="1" i="0" kern="1200">
                        <a:solidFill>
                          <a:schemeClr val="lt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rgbClr val="ff0000"/>
                    </a:solidFill>
                  </a:tcPr>
                </a:tc>
              </a:tr>
              <a:tr h="232685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0" i="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rPr>
                        <a:t>6</a:t>
                      </a:r>
                      <a:r>
                        <a:rPr lang="ko-KR" sz="800" b="0" i="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rPr>
                        <a:t>60</a:t>
                      </a:r>
                      <a:r>
                        <a:rPr sz="800" b="0" i="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rPr>
                        <a:t>00/3</a:t>
                      </a:r>
                      <a:r>
                        <a:rPr lang="ko-KR" sz="800" b="0" i="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rPr>
                        <a:t>8</a:t>
                      </a:r>
                      <a:r>
                        <a:rPr sz="800" b="0" i="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rPr>
                        <a:t>000</a:t>
                      </a:r>
                      <a:endParaRPr lang="ko-KR" altLang="en-US" sz="800" b="0" i="0" kern="1200">
                        <a:solidFill>
                          <a:schemeClr val="dk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rgbClr val="ecd174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sz="800" b="0" i="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rPr>
                        <a:t>9</a:t>
                      </a:r>
                      <a:r>
                        <a:rPr lang="ko-KR" sz="800" b="0" i="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rPr>
                        <a:t>0</a:t>
                      </a:r>
                      <a:r>
                        <a:rPr sz="800" b="0" i="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rPr>
                        <a:t>000</a:t>
                      </a:r>
                      <a:r>
                        <a:rPr lang="ko-KR" sz="800" b="0" i="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rPr>
                        <a:t>/46000</a:t>
                      </a:r>
                      <a:endParaRPr lang="ko-KR" altLang="en-US" sz="800" b="0" i="0" kern="1200">
                        <a:solidFill>
                          <a:schemeClr val="dk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"/>
          <p:cNvGraphicFramePr>
            <a:graphicFrameLocks noGrp="1"/>
          </p:cNvGraphicFramePr>
          <p:nvPr/>
        </p:nvGraphicFramePr>
        <p:xfrm>
          <a:off x="4724008" y="3429000"/>
          <a:ext cx="1894033" cy="430530"/>
        </p:xfrm>
        <a:graphic>
          <a:graphicData uri="http://schemas.openxmlformats.org/drawingml/2006/table">
            <a:tbl>
              <a:tblPr firstRow="1" bandRow="1"/>
              <a:tblGrid>
                <a:gridCol w="517817"/>
                <a:gridCol w="687705"/>
                <a:gridCol w="688511"/>
              </a:tblGrid>
              <a:tr h="152148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/>
                      </a:pP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</a:t>
                      </a:r>
                      <a:r>
                        <a:rPr xmlns:mc="http://schemas.openxmlformats.org/markup-compatibility/2006" xmlns:hp="http://schemas.haansoft.com/office/presentation/8.0" lang="ko-KR" altLang="en-US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위 </a:t>
                      </a: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온천동 럭키 </a:t>
                      </a: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83.11</a:t>
                      </a:r>
                      <a:endParaRPr xmlns:mc="http://schemas.openxmlformats.org/markup-compatibility/2006" xmlns:hp="http://schemas.haansoft.com/office/presentation/8.0" lang="en-US" altLang="ko-KR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5b9bd5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52148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33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8</a:t>
                      </a: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8000</a:t>
                      </a:r>
                      <a:endParaRPr xmlns:mc="http://schemas.openxmlformats.org/markup-compatibility/2006" xmlns:hp="http://schemas.haansoft.com/office/presentation/8.0" lang="en-US" altLang="ko-KR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21000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"/>
          <p:cNvGraphicFramePr>
            <a:graphicFrameLocks noGrp="1"/>
          </p:cNvGraphicFramePr>
          <p:nvPr/>
        </p:nvGraphicFramePr>
        <p:xfrm>
          <a:off x="8722779" y="3738826"/>
          <a:ext cx="3369733" cy="788670"/>
        </p:xfrm>
        <a:graphic>
          <a:graphicData uri="http://schemas.openxmlformats.org/drawingml/2006/table">
            <a:tbl>
              <a:tblPr firstRow="1" bandRow="1"/>
              <a:tblGrid>
                <a:gridCol w="879061"/>
                <a:gridCol w="879061"/>
                <a:gridCol w="1611611"/>
              </a:tblGrid>
              <a:tr h="26289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altLang="ko-KR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</a:t>
                      </a:r>
                      <a:r>
                        <a:rPr xmlns:mc="http://schemas.openxmlformats.org/markup-compatibility/2006" xmlns:hp="http://schemas.haansoft.com/office/presentation/8.0" lang="ko-KR" alt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위 </a:t>
                      </a: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명륜자이 19.02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6289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25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60000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34000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6289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34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78500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43000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"/>
          <p:cNvGraphicFramePr>
            <a:graphicFrameLocks noGrp="1"/>
          </p:cNvGraphicFramePr>
          <p:nvPr/>
        </p:nvGraphicFramePr>
        <p:xfrm>
          <a:off x="3989141" y="4312231"/>
          <a:ext cx="2628900" cy="78867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altLang="ko-KR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6</a:t>
                      </a:r>
                      <a:r>
                        <a:rPr xmlns:mc="http://schemas.openxmlformats.org/markup-compatibility/2006" xmlns:hp="http://schemas.haansoft.com/office/presentation/8.0" lang="ko-KR" alt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위 </a:t>
                      </a: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명륜한신 85.09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22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70000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16000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29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80000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18000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"/>
          <p:cNvGraphicFramePr>
            <a:graphicFrameLocks noGrp="1"/>
          </p:cNvGraphicFramePr>
          <p:nvPr/>
        </p:nvGraphicFramePr>
        <p:xfrm>
          <a:off x="9563100" y="4706566"/>
          <a:ext cx="2628900" cy="788670"/>
        </p:xfrm>
        <a:graphic>
          <a:graphicData uri="http://schemas.openxmlformats.org/drawingml/2006/table">
            <a:tbl>
              <a:tblPr firstRow="1" bandRow="1"/>
              <a:tblGrid>
                <a:gridCol w="685800"/>
                <a:gridCol w="685800"/>
                <a:gridCol w="1257300"/>
              </a:tblGrid>
              <a:tr h="208280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altLang="ko-KR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7</a:t>
                      </a:r>
                      <a:r>
                        <a:rPr xmlns:mc="http://schemas.openxmlformats.org/markup-compatibility/2006" xmlns:hp="http://schemas.haansoft.com/office/presentation/8.0" lang="ko-KR" alt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위 </a:t>
                      </a:r>
                      <a:r>
                        <a:rPr xmlns:mc="http://schemas.openxmlformats.org/markup-compatibility/2006" xmlns:hp="http://schemas.haansoft.com/office/presentation/8.0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명륜동 명륜아이파크 1단지 13.11</a:t>
                      </a:r>
                      <a:endParaRPr xmlns:mc="http://schemas.openxmlformats.org/markup-compatibility/2006" xmlns:hp="http://schemas.haansoft.com/office/presentation/8.0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42c7f1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27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55000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32000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08280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35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68000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lnSpc>
                          <a:spcPct val="10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lang="EN-US" sz="11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36000</a:t>
                      </a:r>
                      <a:endParaRPr xmlns:mc="http://schemas.openxmlformats.org/markup-compatibility/2006" xmlns:hp="http://schemas.haansoft.com/office/presentation/8.0" lang="EN-US" sz="11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4" name="표 79"/>
          <p:cNvGraphicFramePr>
            <a:graphicFrameLocks noGrp="1"/>
          </p:cNvGraphicFramePr>
          <p:nvPr/>
        </p:nvGraphicFramePr>
        <p:xfrm>
          <a:off x="3497640" y="5329907"/>
          <a:ext cx="3120401" cy="558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1921"/>
                <a:gridCol w="958480"/>
              </a:tblGrid>
              <a:tr h="341629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lang="en-US" alt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8</a:t>
                      </a:r>
                      <a:r>
                        <a:rPr lang="ko-KR" altLang="en-US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위 사직역 삼정그린코아 더베스트 </a:t>
                      </a:r>
                      <a:r>
                        <a:rPr lang="en-US" alt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1</a:t>
                      </a:r>
                      <a:r>
                        <a:rPr lang="ko-KR" altLang="en-US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차 </a:t>
                      </a:r>
                      <a:r>
                        <a:rPr lang="en-US" alt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(16)</a:t>
                      </a:r>
                      <a:endParaRPr lang="en-US" altLang="ko-KR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34</a:t>
                      </a:r>
                      <a:r>
                        <a:rPr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평(매</a:t>
                      </a:r>
                      <a:r>
                        <a:rPr lang="ko-KR" sz="800" b="1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매/전세)</a:t>
                      </a:r>
                      <a:endParaRPr lang="ko-KR" altLang="en-US" sz="800" b="1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17170"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endParaRPr lang="ko-KR" altLang="en-US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bg2"/>
                    </a:solidFill>
                  </a:tcPr>
                </a:tc>
                <a:tc>
                  <a:txBody>
                    <a:bodyPr vert="horz" lIns="90170" tIns="46990" rIns="90170" bIns="46990" anchor="t" anchorCtr="0"/>
                    <a:p>
                      <a:pPr marL="0" indent="0" hangingPunct="1">
                        <a:defRPr/>
                      </a:pPr>
                      <a:r>
                        <a:rPr lang="en-US" altLang="ko-KR" sz="800" b="0" i="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64000/40000</a:t>
                      </a:r>
                      <a:endParaRPr lang="en-US" altLang="ko-KR" sz="800" b="0" i="0" kern="1200">
                        <a:solidFill>
                          <a:schemeClr val="tx1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0170" marR="90170" marT="46990" marB="4699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"/>
          <p:cNvGraphicFramePr>
            <a:graphicFrameLocks noGrp="1"/>
          </p:cNvGraphicFramePr>
          <p:nvPr/>
        </p:nvGraphicFramePr>
        <p:xfrm>
          <a:off x="9968724" y="5709036"/>
          <a:ext cx="2123787" cy="769622"/>
        </p:xfrm>
        <a:graphic>
          <a:graphicData uri="http://schemas.openxmlformats.org/drawingml/2006/table">
            <a:tbl>
              <a:tblPr firstRow="1" bandRow="1"/>
              <a:tblGrid>
                <a:gridCol w="580383"/>
                <a:gridCol w="771702"/>
                <a:gridCol w="771702"/>
              </a:tblGrid>
              <a:tr h="339091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/>
                      </a:pP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9</a:t>
                      </a:r>
                      <a:r>
                        <a:rPr xmlns:mc="http://schemas.openxmlformats.org/markup-compatibility/2006" xmlns:hp="http://schemas.haansoft.com/office/presentation/8.0" lang="ko-KR" altLang="en-US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위 </a:t>
                      </a: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온천동 E편한세상 동래 아시아드 20.06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5b9bd5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15266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25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60000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27000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215265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33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89000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45000</a:t>
                      </a: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"/>
          <p:cNvGraphicFramePr>
            <a:graphicFrameLocks noGrp="1"/>
          </p:cNvGraphicFramePr>
          <p:nvPr/>
        </p:nvGraphicFramePr>
        <p:xfrm>
          <a:off x="3989141" y="6263393"/>
          <a:ext cx="2543349" cy="430529"/>
        </p:xfrm>
        <a:graphic>
          <a:graphicData uri="http://schemas.openxmlformats.org/drawingml/2006/table">
            <a:tbl>
              <a:tblPr firstRow="1" bandRow="1"/>
              <a:tblGrid>
                <a:gridCol w="517817"/>
                <a:gridCol w="688511"/>
                <a:gridCol w="1337021"/>
              </a:tblGrid>
              <a:tr h="152148">
                <a:tc gridSpan="3"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ctr">
                        <a:defRPr/>
                      </a:pP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10</a:t>
                      </a:r>
                      <a:r>
                        <a:rPr xmlns:mc="http://schemas.openxmlformats.org/markup-compatibility/2006" xmlns:hp="http://schemas.haansoft.com/office/presentation/8.0" lang="ko-KR" altLang="en-US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위</a:t>
                      </a:r>
                      <a:r>
                        <a:rPr xmlns:mc="http://schemas.openxmlformats.org/markup-compatibility/2006" xmlns:hp="http://schemas.haansoft.com/office/presentation/8.0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온천</a:t>
                      </a: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</a:t>
                      </a:r>
                      <a:r>
                        <a:rPr xmlns:mc="http://schemas.openxmlformats.org/markup-compatibility/2006" xmlns:hp="http://schemas.haansoft.com/office/presentation/8.0" lang="ko-KR" altLang="en-US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구역 레미안 포레스티지</a:t>
                      </a: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xmlns:mc="http://schemas.openxmlformats.org/markup-compatibility/2006" xmlns:hp="http://schemas.haansoft.com/office/presentation/8.0" lang="ko-KR" altLang="en-US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분양가</a:t>
                      </a: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endParaRPr xmlns:mc="http://schemas.openxmlformats.org/markup-compatibility/2006" xmlns:hp="http://schemas.haansoft.com/office/presentation/8.0" lang="en-US" altLang="ko-KR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5b9bd5">
                        <a:alpha val="100000"/>
                      </a:srgbClr>
                    </a:solidFill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hMerge="1">
                  <a:txBody>
                    <a:bodyPr wrap="square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152148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34</a:t>
                      </a:r>
                      <a:endParaRPr xmlns:mc="http://schemas.openxmlformats.org/markup-compatibility/2006" xmlns:hp="http://schemas.haansoft.com/office/presentation/8.0" lang="en-US" altLang="ko-KR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r>
                        <a:rPr xmlns:mc="http://schemas.openxmlformats.org/markup-compatibility/2006" xmlns:hp="http://schemas.haansoft.com/office/presentation/8.0" lang="en-US" altLang="ko-KR" sz="800" b="0" i="0" u="none" strike="noStrike" mc:Ignorable="hp" hp:hslEmbossed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80000</a:t>
                      </a:r>
                      <a:endParaRPr xmlns:mc="http://schemas.openxmlformats.org/markup-compatibility/2006" xmlns:hp="http://schemas.haansoft.com/office/presentation/8.0" lang="en-US" altLang="ko-KR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>
                        <a:defRPr/>
                      </a:pPr>
                      <a:endParaRPr xmlns:mc="http://schemas.openxmlformats.org/markup-compatibility/2006" xmlns:hp="http://schemas.haansoft.com/office/presentation/8.0" sz="800" b="0" i="0" u="none" strike="noStrike" mc:Ignorable="hp" hp:hslEmbossed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91440" marR="91440" anchor="ctr">
                    <a:lnL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656</ep:Words>
  <ep:PresentationFormat/>
  <ep:Paragraphs>15</ep:Paragraphs>
  <ep:Slides>8</ep:Slides>
  <ep:Notes>1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ep:HeadingPairs>
  <ep:TitlesOfParts>
    <vt:vector size="9" baseType="lpstr">
      <vt:lpstr>Office 테마</vt:lpstr>
      <vt:lpstr>ㅇ</vt:lpstr>
      <vt:lpstr>슬라이드 2</vt:lpstr>
      <vt:lpstr>슬라이드 3</vt:lpstr>
      <vt:lpstr>슬라이드 4</vt:lpstr>
      <vt:lpstr>슬라이드 5</vt:lpstr>
      <vt:lpstr>슬라이드 6</vt:lpstr>
      <vt:lpstr>2주차 과제 TOP 10시세</vt:lpstr>
      <vt:lpstr>슬라이드 8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전정환</dc:creator>
  <cp:lastModifiedBy>jjh06</cp:lastModifiedBy>
  <dcterms:modified xsi:type="dcterms:W3CDTF">2023-11-21T07:39:58.652</dcterms:modified>
  <cp:revision>54</cp:revision>
  <dc:title>PowerPoint 프레젠테이션</dc:title>
  <cp:version>9.104.151.49087</cp:version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