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9" r:id="rId3"/>
    <p:sldId id="265" r:id="rId4"/>
    <p:sldId id="266" r:id="rId5"/>
    <p:sldId id="267" r:id="rId6"/>
    <p:sldId id="268" r:id="rId7"/>
    <p:sldId id="260" r:id="rId8"/>
    <p:sldId id="269" r:id="rId9"/>
    <p:sldId id="258" r:id="rId10"/>
  </p:sldIdLst>
  <p:sldSz cx="12192000" cy="6858000"/>
  <p:notesSz cx="6858000" cy="9144000"/>
  <p:embeddedFontLst>
    <p:embeddedFont>
      <p:font typeface="KoPubWorld돋움체 Bold" panose="020B0600000101010101" charset="-127"/>
      <p:bold r:id="rId11"/>
    </p:embeddedFont>
    <p:embeddedFont>
      <p:font typeface="KoPubWorld돋움체 Medium" panose="020B0600000101010101" charset="-127"/>
      <p:regular r:id="rId12"/>
    </p:embeddedFont>
    <p:embeddedFont>
      <p:font typeface="맑은 고딕" panose="020B0503020000020004" pitchFamily="50" charset="-127"/>
      <p:regular r:id="rId13"/>
      <p:bold r:id="rId1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1D3"/>
    <a:srgbClr val="FB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생활비</c:v>
                </c:pt>
                <c:pt idx="1">
                  <c:v>주거비용</c:v>
                </c:pt>
                <c:pt idx="2">
                  <c:v>의료비용</c:v>
                </c:pt>
                <c:pt idx="3">
                  <c:v>여행비용</c:v>
                </c:pt>
                <c:pt idx="4">
                  <c:v>자녀비용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</c:v>
                </c:pt>
                <c:pt idx="1">
                  <c:v>20</c:v>
                </c:pt>
                <c:pt idx="2">
                  <c:v>4.2</c:v>
                </c:pt>
                <c:pt idx="3">
                  <c:v>4</c:v>
                </c:pt>
                <c:pt idx="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E-466E-A653-CB6658EDB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960063976377953"/>
          <c:y val="0.94898653118931275"/>
          <c:w val="0.56079859744094485"/>
          <c:h val="5.10134688106872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2F4BEC-A036-A9E3-E864-339F158D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5D112F0-0124-0B54-AA7E-17037A816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5C5F47-9CAB-B262-386C-6DDA8E896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628B07-64C6-88FB-E9EB-6AF809EB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D798A8-BD79-5FA7-28AF-2A90786AB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5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5731B8-1DEF-BD43-5E31-9FBA3551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DDB0B5-95A2-B3D2-9887-8EA88D186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5F8950-CF6F-6926-006C-4BAE2E5B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23FC40-EE59-83AE-9511-7A9908AF9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50098-7414-D4C8-BCE2-77CC63130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111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4B6411-A078-B43C-CA61-DE90AA7C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8929CE-31A7-4A3D-EDA0-5B0A99F06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B813A9-8953-DE8C-7790-C3BDCA9D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44C972-92ED-A38E-81FA-A0782E69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553792-7388-F386-4625-76ABB75AB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315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124EC8-69F7-913E-0D6D-B5313EB7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B442B6-F1BD-1144-DE67-CC26D7BE6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3DA362-F01F-3382-6B9B-FC18EF8F6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717BDD-86A1-7EF1-197E-6784C8C4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E939C26-E550-9B3E-183A-387230FE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C7266D-3884-DF23-2DF1-72BB626F3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6BCCA5-8F41-E600-3A81-6169FFA7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39FF36-F646-B660-2C6D-F3324143D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ED252B-561B-67BA-554B-08CFED2C3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DC9D0C7-3634-0BCA-2FDB-F55BD4C8D1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C7103A6-6E2D-9348-B329-630294624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D87DB99-43B6-FE9C-FF13-0967B8AD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0137164-FDE4-103C-4C5B-7645E833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381C321-B602-30AC-8261-35398F6F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03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46A158-994F-2551-8B88-91976F8C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432340D-D00F-0BFB-257E-7FBED6245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77DA6BE-99C9-AC54-9409-01B26703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5F2600-9A97-723C-1E4F-FDAE82FB0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42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449FD08-5EF3-DC25-2F15-D17D80E2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737382-5EB0-8E91-0580-68690142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7ED4A-619C-26E7-BCC8-BB1AAFA2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3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396366-C5DB-4953-E7AB-453EBD76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7D94A1-3DB7-85DB-4948-A55464BDD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82F548-ED36-EC5C-9A86-177503664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1D6452-CB9E-6D6F-06A8-D365AD902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5D3A09D-A64F-F783-3FDB-A82800C1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C954372-6BBF-846D-06DB-6FD9BB81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26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D1E110-A102-1905-37BC-CDB7941CF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21468A7-BE7F-ECC5-E7BD-170DE8B7E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F3B6958-0D6D-1C92-618C-20A122803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37DA766-DD7A-8C3F-17F1-BE82A25A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F19BD6F-A6FA-F3BD-C68E-9DEA2E89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7F86F0-5C58-F4A3-B968-4624DCE5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04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925F63-F6D6-37C3-455C-37A76182B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C73C476-75D4-9D91-E3EC-65E20990C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E9CB12-3108-B2AD-8938-F2040FA8E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6E4738-6C2B-702C-64A1-B523BDB0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24470D-F88B-A58B-2185-58FA3256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46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4D2C11B-DDD4-5486-35FF-18C9A6CF62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FF273C3-0678-410B-BB0A-53EFAE5BD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822042-EDF3-2FEC-C797-DF9DFEBE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AF82EB-CE02-08DD-DE9B-EC3A7AEF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A59F0E-8356-9CFC-29F3-D8CCD7E2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92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135372-EA34-18E0-D44A-99BD6B58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2B5B53-C73A-5DB5-24D2-865F1F69A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B15064-9163-3FCF-DF8B-660C7425E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9C381-5568-47E5-9547-18887261C745}" type="datetimeFigureOut">
              <a:rPr lang="ko-KR" altLang="en-US" smtClean="0"/>
              <a:t>2023-09-02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04E333-AD1F-BCDB-737C-EF2B4B2F6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CACCAB-FA33-1FC1-CA49-7B0FE9A42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DE2C0-673B-4EA5-BE11-1C70FBBF70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5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42FD2574-9FC0-CBEE-CC4B-A1544078871E}"/>
              </a:ext>
            </a:extLst>
          </p:cNvPr>
          <p:cNvGrpSpPr/>
          <p:nvPr/>
        </p:nvGrpSpPr>
        <p:grpSpPr>
          <a:xfrm>
            <a:off x="4006214" y="1823456"/>
            <a:ext cx="4156711" cy="583267"/>
            <a:chOff x="4006214" y="1608604"/>
            <a:chExt cx="4156711" cy="583267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F805C52-BAB2-A5E3-E5AE-89F9A56CDD2D}"/>
                </a:ext>
              </a:extLst>
            </p:cNvPr>
            <p:cNvSpPr/>
            <p:nvPr/>
          </p:nvSpPr>
          <p:spPr>
            <a:xfrm>
              <a:off x="4029075" y="1608604"/>
              <a:ext cx="413385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E37090B-D99D-A833-A8FC-AA46276A2230}"/>
                </a:ext>
              </a:extLst>
            </p:cNvPr>
            <p:cNvSpPr/>
            <p:nvPr/>
          </p:nvSpPr>
          <p:spPr>
            <a:xfrm rot="5400000">
              <a:off x="3737441" y="1877378"/>
              <a:ext cx="583266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6427D28-40CB-AE29-38A9-B48D048448DE}"/>
              </a:ext>
            </a:extLst>
          </p:cNvPr>
          <p:cNvGrpSpPr/>
          <p:nvPr/>
        </p:nvGrpSpPr>
        <p:grpSpPr>
          <a:xfrm rot="10800000">
            <a:off x="4006214" y="3190343"/>
            <a:ext cx="4156711" cy="583267"/>
            <a:chOff x="4006214" y="3029510"/>
            <a:chExt cx="4156711" cy="58326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68DF4E3-1039-44D6-C879-F0768B5E07E5}"/>
                </a:ext>
              </a:extLst>
            </p:cNvPr>
            <p:cNvSpPr/>
            <p:nvPr/>
          </p:nvSpPr>
          <p:spPr>
            <a:xfrm>
              <a:off x="4029075" y="3029510"/>
              <a:ext cx="413385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0673D82-D233-DF0A-4FD8-CE6596923A12}"/>
                </a:ext>
              </a:extLst>
            </p:cNvPr>
            <p:cNvSpPr/>
            <p:nvPr/>
          </p:nvSpPr>
          <p:spPr>
            <a:xfrm rot="5400000">
              <a:off x="3737441" y="3298284"/>
              <a:ext cx="583266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FDE238FF-695C-6AD5-4D85-E99DA4A346D7}"/>
              </a:ext>
            </a:extLst>
          </p:cNvPr>
          <p:cNvSpPr/>
          <p:nvPr/>
        </p:nvSpPr>
        <p:spPr>
          <a:xfrm rot="5400000">
            <a:off x="0" y="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B74E83-7F13-FD12-293B-6E345A833A7A}"/>
              </a:ext>
            </a:extLst>
          </p:cNvPr>
          <p:cNvSpPr txBox="1"/>
          <p:nvPr/>
        </p:nvSpPr>
        <p:spPr>
          <a:xfrm>
            <a:off x="4343293" y="2267047"/>
            <a:ext cx="3528272" cy="896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dirty="0">
                <a:latin typeface="210 옴니고딕 030" panose="02020603020101020101" pitchFamily="18" charset="-127"/>
                <a:ea typeface="210 옴니고딕 030" panose="02020603020101020101" pitchFamily="18" charset="-127"/>
              </a:rPr>
              <a:t>Vision board</a:t>
            </a:r>
            <a:endParaRPr lang="ko-KR" altLang="en-US" sz="4000" b="1" dirty="0">
              <a:latin typeface="210 옴니고딕 030" panose="02020603020101020101" pitchFamily="18" charset="-127"/>
              <a:ea typeface="210 옴니고딕 030" panose="0202060302010102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E819C2-3B90-E4E7-04AE-5A3A2CDBCD06}"/>
              </a:ext>
            </a:extLst>
          </p:cNvPr>
          <p:cNvSpPr txBox="1"/>
          <p:nvPr/>
        </p:nvSpPr>
        <p:spPr>
          <a:xfrm>
            <a:off x="4331864" y="5679300"/>
            <a:ext cx="352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1200" dirty="0">
              <a:latin typeface="210 옴니고딕 030" panose="02020603020101020101" pitchFamily="18" charset="-127"/>
              <a:ea typeface="210 옴니고딕 030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9B79943-3599-C364-7F3F-E8DEFFFC3D7E}"/>
              </a:ext>
            </a:extLst>
          </p:cNvPr>
          <p:cNvSpPr/>
          <p:nvPr/>
        </p:nvSpPr>
        <p:spPr>
          <a:xfrm>
            <a:off x="5499837" y="4024628"/>
            <a:ext cx="1192326" cy="45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705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D103DA3-887C-E077-0887-2337EF28A310}"/>
              </a:ext>
            </a:extLst>
          </p:cNvPr>
          <p:cNvSpPr/>
          <p:nvPr/>
        </p:nvSpPr>
        <p:spPr>
          <a:xfrm>
            <a:off x="98425" y="99655"/>
            <a:ext cx="6096000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b="1" dirty="0"/>
              <a:t>삶의 목표</a:t>
            </a:r>
            <a:endParaRPr lang="en-US" altLang="ko-KR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974D5E5-7F31-E8CB-4856-4787C223D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303" y="3666894"/>
            <a:ext cx="4537102" cy="286898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36293E1-168C-537F-6023-C974B689B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299" y="737932"/>
            <a:ext cx="4537102" cy="286898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446A2E5-FBDB-1692-C95F-1A3AF1F1E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194" y="3688518"/>
            <a:ext cx="4537102" cy="286898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FC2E6F9-700D-A1F5-D4BB-A4421BAF7A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176" y="734338"/>
            <a:ext cx="4537102" cy="2868988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AFA9347B-8D99-4BCE-8E4C-EEB9BE1CD1F0}"/>
              </a:ext>
            </a:extLst>
          </p:cNvPr>
          <p:cNvSpPr/>
          <p:nvPr/>
        </p:nvSpPr>
        <p:spPr>
          <a:xfrm>
            <a:off x="1366155" y="3227698"/>
            <a:ext cx="4537101" cy="4572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원하는 위치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  <a:r>
              <a:rPr lang="ko-KR" altLang="en-US" dirty="0">
                <a:solidFill>
                  <a:schemeClr val="tx1"/>
                </a:solidFill>
              </a:rPr>
              <a:t>평수의 집에서 살기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867450E-40DC-002A-2BAD-515EE9A2DCDE}"/>
              </a:ext>
            </a:extLst>
          </p:cNvPr>
          <p:cNvSpPr/>
          <p:nvPr/>
        </p:nvSpPr>
        <p:spPr>
          <a:xfrm>
            <a:off x="5903288" y="6301119"/>
            <a:ext cx="4537101" cy="4572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함께하는 가족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F401B2A-3C39-4CEF-6E5B-34E7D25EEDE8}"/>
              </a:ext>
            </a:extLst>
          </p:cNvPr>
          <p:cNvSpPr/>
          <p:nvPr/>
        </p:nvSpPr>
        <p:spPr>
          <a:xfrm>
            <a:off x="5903287" y="3231292"/>
            <a:ext cx="4537101" cy="4572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남편과 시간에 구애 받지 않고 해외 여행가기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2405EF8-13CF-1E19-DF2C-3013530B1BAF}"/>
              </a:ext>
            </a:extLst>
          </p:cNvPr>
          <p:cNvSpPr/>
          <p:nvPr/>
        </p:nvSpPr>
        <p:spPr>
          <a:xfrm>
            <a:off x="1366187" y="6301119"/>
            <a:ext cx="4537101" cy="4572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몸과 마음의 건강</a:t>
            </a:r>
          </a:p>
        </p:txBody>
      </p:sp>
    </p:spTree>
    <p:extLst>
      <p:ext uri="{BB962C8B-B14F-4D97-AF65-F5344CB8AC3E}">
        <p14:creationId xmlns:p14="http://schemas.microsoft.com/office/powerpoint/2010/main" val="678218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D103DA3-887C-E077-0887-2337EF28A310}"/>
              </a:ext>
            </a:extLst>
          </p:cNvPr>
          <p:cNvSpPr/>
          <p:nvPr/>
        </p:nvSpPr>
        <p:spPr>
          <a:xfrm>
            <a:off x="98425" y="99655"/>
            <a:ext cx="6096000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b="1" dirty="0"/>
              <a:t>삶의 목표 </a:t>
            </a:r>
            <a:r>
              <a:rPr lang="en-US" altLang="ko-KR" b="1" dirty="0"/>
              <a:t>: </a:t>
            </a:r>
            <a:r>
              <a:rPr lang="ko-KR" altLang="en-US" b="1" dirty="0"/>
              <a:t>시간</a:t>
            </a:r>
            <a:r>
              <a:rPr lang="en-US" altLang="ko-KR" b="1" dirty="0"/>
              <a:t>, </a:t>
            </a:r>
            <a:r>
              <a:rPr lang="ko-KR" altLang="en-US" b="1" dirty="0"/>
              <a:t>돈으로 부터 구애 받지 않는 삶</a:t>
            </a:r>
            <a:endParaRPr lang="en-US" altLang="ko-KR" b="1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73B5E60-20E3-F04C-D013-2B03D6EEADFF}"/>
              </a:ext>
            </a:extLst>
          </p:cNvPr>
          <p:cNvSpPr/>
          <p:nvPr/>
        </p:nvSpPr>
        <p:spPr>
          <a:xfrm>
            <a:off x="4676337" y="1517091"/>
            <a:ext cx="87602" cy="9049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09719C4-F4FF-BF00-ED55-48207D130D6C}"/>
              </a:ext>
            </a:extLst>
          </p:cNvPr>
          <p:cNvSpPr/>
          <p:nvPr/>
        </p:nvSpPr>
        <p:spPr>
          <a:xfrm>
            <a:off x="4676337" y="3191356"/>
            <a:ext cx="85790" cy="8540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4782F91-AE16-AAB0-F29D-4D14EE8991FD}"/>
              </a:ext>
            </a:extLst>
          </p:cNvPr>
          <p:cNvSpPr/>
          <p:nvPr/>
        </p:nvSpPr>
        <p:spPr>
          <a:xfrm>
            <a:off x="4678618" y="4864438"/>
            <a:ext cx="85790" cy="8540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56F2CD-A2CE-EBCC-3815-B4944366C197}"/>
              </a:ext>
            </a:extLst>
          </p:cNvPr>
          <p:cNvSpPr txBox="1"/>
          <p:nvPr/>
        </p:nvSpPr>
        <p:spPr>
          <a:xfrm>
            <a:off x="4722677" y="1753873"/>
            <a:ext cx="1994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경제적 자유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133724-1EAB-2D0C-4AEB-4250E49A2470}"/>
              </a:ext>
            </a:extLst>
          </p:cNvPr>
          <p:cNvSpPr txBox="1"/>
          <p:nvPr/>
        </p:nvSpPr>
        <p:spPr>
          <a:xfrm>
            <a:off x="4761717" y="5076034"/>
            <a:ext cx="19535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건강한 삶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AA74B7-D2C8-B1C9-DB0B-50EA2D1A1409}"/>
              </a:ext>
            </a:extLst>
          </p:cNvPr>
          <p:cNvSpPr txBox="1"/>
          <p:nvPr/>
        </p:nvSpPr>
        <p:spPr>
          <a:xfrm>
            <a:off x="4759436" y="3402952"/>
            <a:ext cx="19535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화목한 가정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FAD7F6F-7FAD-A4D5-B1C7-49731F45A8EA}"/>
              </a:ext>
            </a:extLst>
          </p:cNvPr>
          <p:cNvSpPr/>
          <p:nvPr/>
        </p:nvSpPr>
        <p:spPr>
          <a:xfrm>
            <a:off x="1565456" y="2408945"/>
            <a:ext cx="2164193" cy="20401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>
                <a:solidFill>
                  <a:schemeClr val="tx1"/>
                </a:solidFill>
              </a:rPr>
              <a:t>행복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03027F-563A-3F07-B128-05C01FC8AD42}"/>
              </a:ext>
            </a:extLst>
          </p:cNvPr>
          <p:cNvSpPr txBox="1"/>
          <p:nvPr/>
        </p:nvSpPr>
        <p:spPr>
          <a:xfrm>
            <a:off x="6194425" y="1360992"/>
            <a:ext cx="336234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배우자의 조기은퇴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순자산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 이상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서울 </a:t>
            </a:r>
            <a:r>
              <a:rPr lang="ko-KR" altLang="en-US" sz="12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한강뷰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아파트 거주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양가 부모님께 월 용돈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100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 씩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돈에 구애 받지 않는 여행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E482E5-D13B-7655-A3A1-DE9E213ACD92}"/>
              </a:ext>
            </a:extLst>
          </p:cNvPr>
          <p:cNvSpPr txBox="1"/>
          <p:nvPr/>
        </p:nvSpPr>
        <p:spPr>
          <a:xfrm>
            <a:off x="6194425" y="3118713"/>
            <a:ext cx="4307121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가족이 우선인 가정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분기별 가족 여행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몸과 마음이 건강한 아이가 되도록 양육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가족구성원 모두가 함께하는 취미 갖기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C99D77-8AC8-F6F5-2A3F-9B69D346AAFC}"/>
              </a:ext>
            </a:extLst>
          </p:cNvPr>
          <p:cNvSpPr txBox="1"/>
          <p:nvPr/>
        </p:nvSpPr>
        <p:spPr>
          <a:xfrm>
            <a:off x="6194425" y="4702854"/>
            <a:ext cx="336234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건강한 음식 만들어 먹기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매년 가족 건강검진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주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회 이상 남편과 함께 산책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한분야의 운동 전문가 되기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3839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D103DA3-887C-E077-0887-2337EF28A310}"/>
              </a:ext>
            </a:extLst>
          </p:cNvPr>
          <p:cNvSpPr/>
          <p:nvPr/>
        </p:nvSpPr>
        <p:spPr>
          <a:xfrm>
            <a:off x="98425" y="99655"/>
            <a:ext cx="5503064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노후자금계산</a:t>
            </a:r>
            <a:endParaRPr lang="en-US" altLang="ko-KR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D9DED1-54B8-2F45-E886-DBFD6A9F2DD0}"/>
              </a:ext>
            </a:extLst>
          </p:cNvPr>
          <p:cNvSpPr txBox="1"/>
          <p:nvPr/>
        </p:nvSpPr>
        <p:spPr>
          <a:xfrm>
            <a:off x="8318500" y="2821443"/>
            <a:ext cx="349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생활비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21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  <a:r>
              <a:rPr lang="en-US" altLang="ko-KR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(500</a:t>
            </a:r>
            <a:r>
              <a:rPr lang="ko-KR" altLang="en-US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 </a:t>
            </a:r>
            <a:r>
              <a:rPr lang="en-US" altLang="ko-KR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X 12</a:t>
            </a:r>
            <a:r>
              <a:rPr lang="ko-KR" altLang="en-US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개월</a:t>
            </a:r>
            <a:r>
              <a:rPr lang="en-US" altLang="ko-KR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X 35</a:t>
            </a:r>
            <a:r>
              <a:rPr lang="ko-KR" altLang="en-US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년</a:t>
            </a:r>
            <a:r>
              <a:rPr lang="en-US" altLang="ko-KR" sz="14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)</a:t>
            </a:r>
            <a:endParaRPr lang="ko-KR" altLang="en-US" sz="14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DC6602-6AAA-5F08-5ACD-4F831DABCE46}"/>
              </a:ext>
            </a:extLst>
          </p:cNvPr>
          <p:cNvSpPr txBox="1"/>
          <p:nvPr/>
        </p:nvSpPr>
        <p:spPr>
          <a:xfrm>
            <a:off x="8350249" y="3166045"/>
            <a:ext cx="2359783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평균 예상 수명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90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세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은퇴 나이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55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세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은퇴 후 생활비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300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양가 부모님 부양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200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2FA2D1-24D9-8698-6485-57464A877CEA}"/>
              </a:ext>
            </a:extLst>
          </p:cNvPr>
          <p:cNvSpPr txBox="1"/>
          <p:nvPr/>
        </p:nvSpPr>
        <p:spPr>
          <a:xfrm>
            <a:off x="2911819" y="4909365"/>
            <a:ext cx="1994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주거비용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20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F60A33-6590-E832-D5B7-EEE05E41D0A4}"/>
              </a:ext>
            </a:extLst>
          </p:cNvPr>
          <p:cNvSpPr txBox="1"/>
          <p:nvPr/>
        </p:nvSpPr>
        <p:spPr>
          <a:xfrm>
            <a:off x="3013364" y="5311275"/>
            <a:ext cx="235978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용산 </a:t>
            </a:r>
            <a:r>
              <a:rPr lang="ko-KR" altLang="en-US" sz="12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한강뷰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아파트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440E12-3C37-6ED7-1A78-29FFA369E9D4}"/>
              </a:ext>
            </a:extLst>
          </p:cNvPr>
          <p:cNvSpPr txBox="1"/>
          <p:nvPr/>
        </p:nvSpPr>
        <p:spPr>
          <a:xfrm>
            <a:off x="5601489" y="652740"/>
            <a:ext cx="1994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의료비용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2.8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D56615-99FE-5F80-AE61-664B293F44F2}"/>
              </a:ext>
            </a:extLst>
          </p:cNvPr>
          <p:cNvSpPr txBox="1"/>
          <p:nvPr/>
        </p:nvSpPr>
        <p:spPr>
          <a:xfrm>
            <a:off x="5636233" y="1016574"/>
            <a:ext cx="235978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의료비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500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건강검진비용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300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7A9A35-D308-CB75-23D6-6E73D9015F5E}"/>
              </a:ext>
            </a:extLst>
          </p:cNvPr>
          <p:cNvSpPr txBox="1"/>
          <p:nvPr/>
        </p:nvSpPr>
        <p:spPr>
          <a:xfrm>
            <a:off x="2482345" y="2472393"/>
            <a:ext cx="1994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여행비용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4.2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E61D05-3A0E-23AC-769D-6A9ABB01FED9}"/>
              </a:ext>
            </a:extLst>
          </p:cNvPr>
          <p:cNvSpPr txBox="1"/>
          <p:nvPr/>
        </p:nvSpPr>
        <p:spPr>
          <a:xfrm>
            <a:off x="2546874" y="2883848"/>
            <a:ext cx="235978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여행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연 </a:t>
            </a:r>
            <a:r>
              <a:rPr lang="en-US" altLang="ko-KR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1200</a:t>
            </a:r>
            <a:r>
              <a:rPr lang="ko-KR" altLang="en-US" sz="12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만원</a:t>
            </a:r>
            <a:endParaRPr lang="en-US" altLang="ko-KR" sz="12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3D464F-0FFD-4DFF-1A19-9B148946D9EC}"/>
              </a:ext>
            </a:extLst>
          </p:cNvPr>
          <p:cNvSpPr txBox="1"/>
          <p:nvPr/>
        </p:nvSpPr>
        <p:spPr>
          <a:xfrm>
            <a:off x="2787074" y="1338208"/>
            <a:ext cx="1994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자녀비용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4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42B2C7-9802-01BD-608C-B725C8AE2296}"/>
              </a:ext>
            </a:extLst>
          </p:cNvPr>
          <p:cNvSpPr txBox="1"/>
          <p:nvPr/>
        </p:nvSpPr>
        <p:spPr>
          <a:xfrm>
            <a:off x="2758416" y="1682274"/>
            <a:ext cx="2673927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자녀 대학등록금 및 결혼자금 </a:t>
            </a:r>
            <a:r>
              <a:rPr lang="en-US" altLang="ko-KR" sz="11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: 4</a:t>
            </a:r>
            <a:r>
              <a:rPr lang="ko-KR" altLang="en-US" sz="11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  <a:endParaRPr lang="en-US" altLang="ko-KR" sz="11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graphicFrame>
        <p:nvGraphicFramePr>
          <p:cNvPr id="42" name="차트 41">
            <a:extLst>
              <a:ext uri="{FF2B5EF4-FFF2-40B4-BE49-F238E27FC236}">
                <a16:creationId xmlns:a16="http://schemas.microsoft.com/office/drawing/2014/main" id="{3F922826-1585-B3DD-50A9-EC831DF606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214332"/>
              </p:ext>
            </p:extLst>
          </p:nvPr>
        </p:nvGraphicFramePr>
        <p:xfrm>
          <a:off x="2032000" y="98211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9AA4E328-67F7-0D36-B959-8DBAF4C217F7}"/>
              </a:ext>
            </a:extLst>
          </p:cNvPr>
          <p:cNvSpPr txBox="1"/>
          <p:nvPr/>
        </p:nvSpPr>
        <p:spPr>
          <a:xfrm>
            <a:off x="5055756" y="3036887"/>
            <a:ext cx="3262744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60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5 2 </a:t>
            </a:r>
            <a:r>
              <a:rPr lang="ko-KR" altLang="en-US" sz="60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억</a:t>
            </a:r>
          </a:p>
        </p:txBody>
      </p:sp>
    </p:spTree>
    <p:extLst>
      <p:ext uri="{BB962C8B-B14F-4D97-AF65-F5344CB8AC3E}">
        <p14:creationId xmlns:p14="http://schemas.microsoft.com/office/powerpoint/2010/main" val="117443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D103DA3-887C-E077-0887-2337EF28A310}"/>
              </a:ext>
            </a:extLst>
          </p:cNvPr>
          <p:cNvSpPr/>
          <p:nvPr/>
        </p:nvSpPr>
        <p:spPr>
          <a:xfrm>
            <a:off x="98425" y="99655"/>
            <a:ext cx="5503064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수익률에 따른 은퇴 가능 나이</a:t>
            </a:r>
            <a:endParaRPr lang="en-US" altLang="ko-KR" b="1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F04C1A2-735B-0276-3275-D35826F8A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191169"/>
              </p:ext>
            </p:extLst>
          </p:nvPr>
        </p:nvGraphicFramePr>
        <p:xfrm>
          <a:off x="6096000" y="170492"/>
          <a:ext cx="5689600" cy="1078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7532">
                  <a:extLst>
                    <a:ext uri="{9D8B030D-6E8A-4147-A177-3AD203B41FA5}">
                      <a16:colId xmlns:a16="http://schemas.microsoft.com/office/drawing/2014/main" val="4041977579"/>
                    </a:ext>
                  </a:extLst>
                </a:gridCol>
                <a:gridCol w="991153">
                  <a:extLst>
                    <a:ext uri="{9D8B030D-6E8A-4147-A177-3AD203B41FA5}">
                      <a16:colId xmlns:a16="http://schemas.microsoft.com/office/drawing/2014/main" val="3600960383"/>
                    </a:ext>
                  </a:extLst>
                </a:gridCol>
                <a:gridCol w="686183">
                  <a:extLst>
                    <a:ext uri="{9D8B030D-6E8A-4147-A177-3AD203B41FA5}">
                      <a16:colId xmlns:a16="http://schemas.microsoft.com/office/drawing/2014/main" val="2886231365"/>
                    </a:ext>
                  </a:extLst>
                </a:gridCol>
                <a:gridCol w="686183">
                  <a:extLst>
                    <a:ext uri="{9D8B030D-6E8A-4147-A177-3AD203B41FA5}">
                      <a16:colId xmlns:a16="http://schemas.microsoft.com/office/drawing/2014/main" val="1885186739"/>
                    </a:ext>
                  </a:extLst>
                </a:gridCol>
                <a:gridCol w="686183">
                  <a:extLst>
                    <a:ext uri="{9D8B030D-6E8A-4147-A177-3AD203B41FA5}">
                      <a16:colId xmlns:a16="http://schemas.microsoft.com/office/drawing/2014/main" val="460843776"/>
                    </a:ext>
                  </a:extLst>
                </a:gridCol>
                <a:gridCol w="686183">
                  <a:extLst>
                    <a:ext uri="{9D8B030D-6E8A-4147-A177-3AD203B41FA5}">
                      <a16:colId xmlns:a16="http://schemas.microsoft.com/office/drawing/2014/main" val="1138345360"/>
                    </a:ext>
                  </a:extLst>
                </a:gridCol>
                <a:gridCol w="686183">
                  <a:extLst>
                    <a:ext uri="{9D8B030D-6E8A-4147-A177-3AD203B41FA5}">
                      <a16:colId xmlns:a16="http://schemas.microsoft.com/office/drawing/2014/main" val="4142864015"/>
                    </a:ext>
                  </a:extLst>
                </a:gridCol>
              </a:tblGrid>
              <a:tr h="14428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</a:rPr>
                        <a:t>비전보드 </a:t>
                      </a:r>
                      <a:r>
                        <a:rPr lang="en-US" altLang="ko-KR" sz="1200" u="none" strike="noStrike">
                          <a:effectLst/>
                        </a:rPr>
                        <a:t>"</a:t>
                      </a:r>
                      <a:r>
                        <a:rPr lang="ko-KR" altLang="en-US" sz="1200" u="none" strike="noStrike">
                          <a:effectLst/>
                        </a:rPr>
                        <a:t>은퇴 시간계산기</a:t>
                      </a:r>
                      <a:r>
                        <a:rPr lang="en-US" altLang="ko-KR" sz="1200" u="none" strike="noStrike">
                          <a:effectLst/>
                        </a:rPr>
                        <a:t>"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>
                          <a:effectLst/>
                        </a:rPr>
                        <a:t>연저축액</a:t>
                      </a:r>
                      <a:r>
                        <a:rPr lang="en-US" altLang="ko-KR" sz="1200" u="none" strike="noStrike">
                          <a:effectLst/>
                        </a:rPr>
                        <a:t>(</a:t>
                      </a:r>
                      <a:r>
                        <a:rPr lang="ko-KR" altLang="en-US" sz="1200" u="none" strike="noStrike">
                          <a:effectLst/>
                        </a:rPr>
                        <a:t>만원</a:t>
                      </a:r>
                      <a:r>
                        <a:rPr lang="en-US" altLang="ko-KR" sz="1200" u="none" strike="noStrike">
                          <a:effectLst/>
                        </a:rPr>
                        <a:t>)</a:t>
                      </a:r>
                      <a:endParaRPr lang="en-US" altLang="ko-KR" sz="12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67578"/>
                  </a:ext>
                </a:extLst>
              </a:tr>
              <a:tr h="1328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목표금액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억원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수익률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4000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6000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402484"/>
                  </a:ext>
                </a:extLst>
              </a:tr>
              <a:tr h="13285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54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46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41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34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0378166"/>
                  </a:ext>
                </a:extLst>
              </a:tr>
              <a:tr h="1328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35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31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24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934362"/>
                  </a:ext>
                </a:extLst>
              </a:tr>
              <a:tr h="1328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15%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19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8289630"/>
                  </a:ext>
                </a:extLst>
              </a:tr>
              <a:tr h="1328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0907560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11CF521E-E380-BA29-5710-1D0EFBE12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236" y="1248722"/>
            <a:ext cx="8053100" cy="5438786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2A5830F-8A4A-15E0-96FE-4E0849828E03}"/>
              </a:ext>
            </a:extLst>
          </p:cNvPr>
          <p:cNvSpPr/>
          <p:nvPr/>
        </p:nvSpPr>
        <p:spPr>
          <a:xfrm>
            <a:off x="181119" y="3429000"/>
            <a:ext cx="3574474" cy="14385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10</a:t>
            </a:r>
            <a:r>
              <a:rPr lang="ko-KR" altLang="en-US" sz="1600" b="1" dirty="0">
                <a:solidFill>
                  <a:schemeClr val="tx1"/>
                </a:solidFill>
              </a:rPr>
              <a:t>억 달성 </a:t>
            </a:r>
            <a:r>
              <a:rPr lang="en-US" altLang="ko-KR" sz="1600" b="1" dirty="0">
                <a:solidFill>
                  <a:schemeClr val="tx1"/>
                </a:solidFill>
              </a:rPr>
              <a:t>: 2035</a:t>
            </a:r>
            <a:r>
              <a:rPr lang="ko-KR" altLang="en-US" sz="1600" b="1" dirty="0">
                <a:solidFill>
                  <a:schemeClr val="tx1"/>
                </a:solidFill>
              </a:rPr>
              <a:t>년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600" b="1" dirty="0">
                <a:solidFill>
                  <a:srgbClr val="FF0000"/>
                </a:solidFill>
              </a:rPr>
              <a:t>50</a:t>
            </a:r>
            <a:r>
              <a:rPr lang="ko-KR" altLang="en-US" sz="1600" b="1" dirty="0">
                <a:solidFill>
                  <a:srgbClr val="FF0000"/>
                </a:solidFill>
              </a:rPr>
              <a:t>억 달성 </a:t>
            </a:r>
            <a:r>
              <a:rPr lang="en-US" altLang="ko-KR" sz="1600" b="1" dirty="0">
                <a:solidFill>
                  <a:srgbClr val="FF0000"/>
                </a:solidFill>
              </a:rPr>
              <a:t>: 2045</a:t>
            </a:r>
            <a:r>
              <a:rPr lang="ko-KR" altLang="en-US" sz="1600" b="1" dirty="0">
                <a:solidFill>
                  <a:srgbClr val="FF0000"/>
                </a:solidFill>
              </a:rPr>
              <a:t>년 </a:t>
            </a:r>
            <a:r>
              <a:rPr lang="en-US" altLang="ko-KR" sz="1600" b="1" dirty="0">
                <a:solidFill>
                  <a:srgbClr val="FF0000"/>
                </a:solidFill>
              </a:rPr>
              <a:t>/ 51</a:t>
            </a:r>
            <a:r>
              <a:rPr lang="ko-KR" altLang="en-US" sz="1600" b="1" dirty="0">
                <a:solidFill>
                  <a:srgbClr val="FF0000"/>
                </a:solidFill>
              </a:rPr>
              <a:t>세 은퇴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904BDFE-A6E7-2B14-F89B-670587C9F683}"/>
              </a:ext>
            </a:extLst>
          </p:cNvPr>
          <p:cNvSpPr/>
          <p:nvPr/>
        </p:nvSpPr>
        <p:spPr>
          <a:xfrm>
            <a:off x="4073236" y="3639128"/>
            <a:ext cx="6150408" cy="1477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AB287C0-D7E4-2E8A-4330-B1B49E085A47}"/>
              </a:ext>
            </a:extLst>
          </p:cNvPr>
          <p:cNvSpPr/>
          <p:nvPr/>
        </p:nvSpPr>
        <p:spPr>
          <a:xfrm>
            <a:off x="4073236" y="5283201"/>
            <a:ext cx="6150408" cy="2170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26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D8719DE-30B5-7ACA-9CBF-417F05D65725}"/>
              </a:ext>
            </a:extLst>
          </p:cNvPr>
          <p:cNvSpPr/>
          <p:nvPr/>
        </p:nvSpPr>
        <p:spPr>
          <a:xfrm>
            <a:off x="1179416" y="1977184"/>
            <a:ext cx="1685291" cy="3036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2023</a:t>
            </a:r>
            <a:endParaRPr lang="ko-KR" altLang="en-US" sz="2000" b="1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357ABD0-D9BF-72DD-BE4F-E04640B89F7F}"/>
              </a:ext>
            </a:extLst>
          </p:cNvPr>
          <p:cNvSpPr/>
          <p:nvPr/>
        </p:nvSpPr>
        <p:spPr>
          <a:xfrm>
            <a:off x="5021741" y="1994493"/>
            <a:ext cx="1685291" cy="30363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2024</a:t>
            </a:r>
            <a:endParaRPr lang="ko-KR" altLang="en-US" sz="2000" b="1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7DCA09B-CCC7-DB29-2A30-4548E6C9F27F}"/>
              </a:ext>
            </a:extLst>
          </p:cNvPr>
          <p:cNvSpPr/>
          <p:nvPr/>
        </p:nvSpPr>
        <p:spPr>
          <a:xfrm>
            <a:off x="8864066" y="1978348"/>
            <a:ext cx="1685291" cy="30363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2025</a:t>
            </a:r>
            <a:endParaRPr lang="ko-KR" altLang="en-US" sz="2000" b="1" dirty="0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B5FD4CB4-E6FA-5560-B930-B0D7C8CE4979}"/>
              </a:ext>
            </a:extLst>
          </p:cNvPr>
          <p:cNvSpPr/>
          <p:nvPr/>
        </p:nvSpPr>
        <p:spPr>
          <a:xfrm>
            <a:off x="2992836" y="4095530"/>
            <a:ext cx="1685291" cy="30363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2026</a:t>
            </a:r>
            <a:endParaRPr lang="ko-KR" altLang="en-US" sz="2000" b="1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B877C6F-B9F5-8234-AD8E-79E1BF172706}"/>
              </a:ext>
            </a:extLst>
          </p:cNvPr>
          <p:cNvSpPr/>
          <p:nvPr/>
        </p:nvSpPr>
        <p:spPr>
          <a:xfrm>
            <a:off x="7178775" y="4095530"/>
            <a:ext cx="1685291" cy="3036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2027</a:t>
            </a:r>
            <a:endParaRPr lang="ko-KR" altLang="en-US" sz="2000" b="1" dirty="0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3C28F376-72D0-E2E6-412A-F35A37E3C574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B684B24-342B-FC85-7517-9591C98D232C}"/>
              </a:ext>
            </a:extLst>
          </p:cNvPr>
          <p:cNvSpPr/>
          <p:nvPr/>
        </p:nvSpPr>
        <p:spPr>
          <a:xfrm>
            <a:off x="98425" y="99655"/>
            <a:ext cx="5503064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/>
              <a:t>4. 5</a:t>
            </a:r>
            <a:r>
              <a:rPr lang="ko-KR" altLang="en-US" b="1" dirty="0"/>
              <a:t>개년 계획표</a:t>
            </a:r>
            <a:endParaRPr lang="en-US" altLang="ko-KR" b="1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FCEC465-E83F-203A-D1D1-F83A1012E4C9}"/>
              </a:ext>
            </a:extLst>
          </p:cNvPr>
          <p:cNvSpPr/>
          <p:nvPr/>
        </p:nvSpPr>
        <p:spPr>
          <a:xfrm>
            <a:off x="514672" y="2438066"/>
            <a:ext cx="3014778" cy="156382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352099BB-1D47-E5AF-F2D7-E86DC4A1CCC9}"/>
              </a:ext>
            </a:extLst>
          </p:cNvPr>
          <p:cNvSpPr/>
          <p:nvPr/>
        </p:nvSpPr>
        <p:spPr>
          <a:xfrm>
            <a:off x="4356997" y="2434029"/>
            <a:ext cx="3014778" cy="156382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8F26E02-1CBA-184A-D0F9-C5A2C277D7D2}"/>
              </a:ext>
            </a:extLst>
          </p:cNvPr>
          <p:cNvSpPr/>
          <p:nvPr/>
        </p:nvSpPr>
        <p:spPr>
          <a:xfrm>
            <a:off x="8199322" y="2434028"/>
            <a:ext cx="3014778" cy="156382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893E246-D7B9-213B-1FF1-933540267E38}"/>
              </a:ext>
            </a:extLst>
          </p:cNvPr>
          <p:cNvSpPr/>
          <p:nvPr/>
        </p:nvSpPr>
        <p:spPr>
          <a:xfrm>
            <a:off x="2328092" y="4606582"/>
            <a:ext cx="3014778" cy="171401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B7BB9C3E-8865-B4F3-DC49-F5C573F94CE2}"/>
              </a:ext>
            </a:extLst>
          </p:cNvPr>
          <p:cNvSpPr/>
          <p:nvPr/>
        </p:nvSpPr>
        <p:spPr>
          <a:xfrm>
            <a:off x="6514031" y="4606582"/>
            <a:ext cx="3014778" cy="171401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883CF7-001D-F7B4-8565-CD1DFE64F48C}"/>
              </a:ext>
            </a:extLst>
          </p:cNvPr>
          <p:cNvSpPr txBox="1"/>
          <p:nvPr/>
        </p:nvSpPr>
        <p:spPr>
          <a:xfrm>
            <a:off x="704357" y="2496884"/>
            <a:ext cx="27226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투자 계획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&amp;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목표 설정하기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열반기초반 수강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C8E72A-8811-145C-4497-5950DAC1CCD6}"/>
              </a:ext>
            </a:extLst>
          </p:cNvPr>
          <p:cNvSpPr txBox="1"/>
          <p:nvPr/>
        </p:nvSpPr>
        <p:spPr>
          <a:xfrm>
            <a:off x="4560455" y="2448810"/>
            <a:ext cx="261832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호기 투자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열반중급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or </a:t>
            </a: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실전반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수강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앞마당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 확보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A1230E-4198-0120-D74B-C114BA694509}"/>
              </a:ext>
            </a:extLst>
          </p:cNvPr>
          <p:cNvSpPr txBox="1"/>
          <p:nvPr/>
        </p:nvSpPr>
        <p:spPr>
          <a:xfrm>
            <a:off x="8444345" y="2420748"/>
            <a:ext cx="195357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호기 투자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지방투자반 수강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앞마당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10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 확보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6745E6-D582-D54D-F6CF-20CEEB7E4A1B}"/>
              </a:ext>
            </a:extLst>
          </p:cNvPr>
          <p:cNvSpPr txBox="1"/>
          <p:nvPr/>
        </p:nvSpPr>
        <p:spPr>
          <a:xfrm>
            <a:off x="2606879" y="4694145"/>
            <a:ext cx="195357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호기 투자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월부학교 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앞마당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15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 확보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8C1E29-726A-3D25-F87E-031E0BBD3E99}"/>
              </a:ext>
            </a:extLst>
          </p:cNvPr>
          <p:cNvSpPr txBox="1"/>
          <p:nvPr/>
        </p:nvSpPr>
        <p:spPr>
          <a:xfrm>
            <a:off x="6910490" y="4694144"/>
            <a:ext cx="195357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4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호기 투자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월부학교 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앞마당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25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개 확보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12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A9E46B7A-C58F-5456-6283-8EC85DE76FB7}"/>
              </a:ext>
            </a:extLst>
          </p:cNvPr>
          <p:cNvSpPr/>
          <p:nvPr/>
        </p:nvSpPr>
        <p:spPr>
          <a:xfrm>
            <a:off x="9425834" y="107752"/>
            <a:ext cx="2322999" cy="12180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A005E1-B838-4CE5-49B5-42BC2F8B56B4}"/>
              </a:ext>
            </a:extLst>
          </p:cNvPr>
          <p:cNvSpPr txBox="1"/>
          <p:nvPr/>
        </p:nvSpPr>
        <p:spPr>
          <a:xfrm>
            <a:off x="9453307" y="119431"/>
            <a:ext cx="27226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습관화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목실감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작성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임장데이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만들기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5379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3C28F376-72D0-E2E6-412A-F35A37E3C574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B684B24-342B-FC85-7517-9591C98D232C}"/>
              </a:ext>
            </a:extLst>
          </p:cNvPr>
          <p:cNvSpPr/>
          <p:nvPr/>
        </p:nvSpPr>
        <p:spPr>
          <a:xfrm>
            <a:off x="98425" y="99655"/>
            <a:ext cx="5503064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/>
              <a:t>5. 2023</a:t>
            </a:r>
            <a:r>
              <a:rPr lang="ko-KR" altLang="en-US" b="1" dirty="0"/>
              <a:t>년 계획</a:t>
            </a:r>
            <a:endParaRPr lang="en-US" altLang="ko-KR" b="1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DFB489A-F457-8FF1-1977-506B8EDB6E5E}"/>
              </a:ext>
            </a:extLst>
          </p:cNvPr>
          <p:cNvSpPr/>
          <p:nvPr/>
        </p:nvSpPr>
        <p:spPr>
          <a:xfrm>
            <a:off x="1228443" y="3131127"/>
            <a:ext cx="2643029" cy="29787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9</a:t>
            </a:r>
            <a:r>
              <a:rPr lang="ko-KR" altLang="en-US" sz="2000" b="1" dirty="0"/>
              <a:t>월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26AEE9E-8888-A9A3-EEA6-CDF328E4AF2F}"/>
              </a:ext>
            </a:extLst>
          </p:cNvPr>
          <p:cNvSpPr/>
          <p:nvPr/>
        </p:nvSpPr>
        <p:spPr>
          <a:xfrm>
            <a:off x="3168077" y="3131127"/>
            <a:ext cx="2643029" cy="29787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10</a:t>
            </a:r>
            <a:r>
              <a:rPr lang="ko-KR" altLang="en-US" sz="2000" b="1" dirty="0"/>
              <a:t>월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7A92AF7-878C-4372-2792-6512394AE35D}"/>
              </a:ext>
            </a:extLst>
          </p:cNvPr>
          <p:cNvSpPr/>
          <p:nvPr/>
        </p:nvSpPr>
        <p:spPr>
          <a:xfrm>
            <a:off x="5107711" y="3131127"/>
            <a:ext cx="2643029" cy="2978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11</a:t>
            </a:r>
            <a:r>
              <a:rPr lang="ko-KR" altLang="en-US" sz="2000" b="1" dirty="0"/>
              <a:t>월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B424EBB-67BD-46B1-5492-4AAA230CBD8C}"/>
              </a:ext>
            </a:extLst>
          </p:cNvPr>
          <p:cNvSpPr/>
          <p:nvPr/>
        </p:nvSpPr>
        <p:spPr>
          <a:xfrm>
            <a:off x="7047345" y="3131127"/>
            <a:ext cx="2643029" cy="29787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/>
              <a:t>12</a:t>
            </a:r>
            <a:r>
              <a:rPr lang="ko-KR" altLang="en-US" sz="2000" b="1" dirty="0"/>
              <a:t>월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C081AE8-ABF9-38F0-C583-106C53E1DEA7}"/>
              </a:ext>
            </a:extLst>
          </p:cNvPr>
          <p:cNvSpPr/>
          <p:nvPr/>
        </p:nvSpPr>
        <p:spPr>
          <a:xfrm>
            <a:off x="1302333" y="1995055"/>
            <a:ext cx="101593" cy="10357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EBD1B6-985C-E230-048D-592684F6DAFC}"/>
              </a:ext>
            </a:extLst>
          </p:cNvPr>
          <p:cNvSpPr txBox="1"/>
          <p:nvPr/>
        </p:nvSpPr>
        <p:spPr>
          <a:xfrm>
            <a:off x="3373390" y="3429000"/>
            <a:ext cx="27226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종잣돈모으기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경제신문 읽기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69E571B-A9E7-4879-181E-9F7CC8B16454}"/>
              </a:ext>
            </a:extLst>
          </p:cNvPr>
          <p:cNvSpPr/>
          <p:nvPr/>
        </p:nvSpPr>
        <p:spPr>
          <a:xfrm>
            <a:off x="3168077" y="3532953"/>
            <a:ext cx="101593" cy="10357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9618E3-5289-B4CA-E6CD-BF54D7CD6845}"/>
              </a:ext>
            </a:extLst>
          </p:cNvPr>
          <p:cNvSpPr txBox="1"/>
          <p:nvPr/>
        </p:nvSpPr>
        <p:spPr>
          <a:xfrm>
            <a:off x="1488652" y="1857623"/>
            <a:ext cx="27226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열반기초반 수강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임장계획 및 실행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투자목표 설정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E81FEF9-E39E-62A5-2F84-CB70A4497E62}"/>
              </a:ext>
            </a:extLst>
          </p:cNvPr>
          <p:cNvSpPr txBox="1"/>
          <p:nvPr/>
        </p:nvSpPr>
        <p:spPr>
          <a:xfrm>
            <a:off x="7289606" y="3513209"/>
            <a:ext cx="39244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출산과 육아에 집중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독서 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권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경제신문 읽기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2024 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투자계획 세우기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4B3FF10-AA38-3CBF-32CA-A4E22DC77A5E}"/>
              </a:ext>
            </a:extLst>
          </p:cNvPr>
          <p:cNvSpPr/>
          <p:nvPr/>
        </p:nvSpPr>
        <p:spPr>
          <a:xfrm>
            <a:off x="5107711" y="1794736"/>
            <a:ext cx="101593" cy="10357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E671DAD-2432-0F97-C2BE-1F657B27A6ED}"/>
              </a:ext>
            </a:extLst>
          </p:cNvPr>
          <p:cNvSpPr txBox="1"/>
          <p:nvPr/>
        </p:nvSpPr>
        <p:spPr>
          <a:xfrm>
            <a:off x="5317642" y="1751998"/>
            <a:ext cx="27226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출산과 육아에 집중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269D92F-A313-90F7-5B83-E865F984FC61}"/>
              </a:ext>
            </a:extLst>
          </p:cNvPr>
          <p:cNvSpPr/>
          <p:nvPr/>
        </p:nvSpPr>
        <p:spPr>
          <a:xfrm>
            <a:off x="7188013" y="3487303"/>
            <a:ext cx="101593" cy="119545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64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3C28F376-72D0-E2E6-412A-F35A37E3C574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B684B24-342B-FC85-7517-9591C98D232C}"/>
              </a:ext>
            </a:extLst>
          </p:cNvPr>
          <p:cNvSpPr/>
          <p:nvPr/>
        </p:nvSpPr>
        <p:spPr>
          <a:xfrm>
            <a:off x="98425" y="99655"/>
            <a:ext cx="5503064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/>
              <a:t>6. </a:t>
            </a:r>
            <a:r>
              <a:rPr lang="ko-KR" altLang="en-US" b="1" dirty="0"/>
              <a:t>시간의 </a:t>
            </a:r>
            <a:r>
              <a:rPr lang="en-US" altLang="ko-KR" b="1" dirty="0"/>
              <a:t>4</a:t>
            </a:r>
            <a:r>
              <a:rPr lang="ko-KR" altLang="en-US" b="1" dirty="0"/>
              <a:t>분면</a:t>
            </a:r>
            <a:endParaRPr lang="en-US" altLang="ko-KR" b="1" dirty="0"/>
          </a:p>
        </p:txBody>
      </p:sp>
      <p:sp>
        <p:nvSpPr>
          <p:cNvPr id="2" name="화살표: 오른쪽 1">
            <a:extLst>
              <a:ext uri="{FF2B5EF4-FFF2-40B4-BE49-F238E27FC236}">
                <a16:creationId xmlns:a16="http://schemas.microsoft.com/office/drawing/2014/main" id="{F9C4CFCA-24DE-41AB-A65C-46DAEC2110C9}"/>
              </a:ext>
            </a:extLst>
          </p:cNvPr>
          <p:cNvSpPr/>
          <p:nvPr/>
        </p:nvSpPr>
        <p:spPr>
          <a:xfrm>
            <a:off x="1191491" y="3633353"/>
            <a:ext cx="9504218" cy="2286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0C6830FC-9DBB-B46A-F4C7-4483072CD263}"/>
              </a:ext>
            </a:extLst>
          </p:cNvPr>
          <p:cNvSpPr/>
          <p:nvPr/>
        </p:nvSpPr>
        <p:spPr>
          <a:xfrm rot="16200000">
            <a:off x="3434195" y="3633353"/>
            <a:ext cx="4947228" cy="2286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74789D-9526-32BB-2844-BE8484D63D3E}"/>
              </a:ext>
            </a:extLst>
          </p:cNvPr>
          <p:cNvSpPr txBox="1"/>
          <p:nvPr/>
        </p:nvSpPr>
        <p:spPr>
          <a:xfrm>
            <a:off x="5443584" y="758512"/>
            <a:ext cx="115704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중요도</a:t>
            </a:r>
            <a:endParaRPr lang="en-US" altLang="ko-KR" sz="20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391752-3094-3A60-F20B-800AFAF5A51F}"/>
              </a:ext>
            </a:extLst>
          </p:cNvPr>
          <p:cNvSpPr txBox="1"/>
          <p:nvPr/>
        </p:nvSpPr>
        <p:spPr>
          <a:xfrm>
            <a:off x="10695709" y="3489889"/>
            <a:ext cx="115704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시급도</a:t>
            </a:r>
            <a:endParaRPr lang="en-US" altLang="ko-KR" sz="20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F85106-3072-43AE-2243-30DDB4B7540A}"/>
              </a:ext>
            </a:extLst>
          </p:cNvPr>
          <p:cNvSpPr txBox="1"/>
          <p:nvPr/>
        </p:nvSpPr>
        <p:spPr>
          <a:xfrm>
            <a:off x="7402128" y="1342827"/>
            <a:ext cx="27226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중요하고 시급 한 것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883B8CD-3F06-5C03-1DF9-7FC874D04C13}"/>
              </a:ext>
            </a:extLst>
          </p:cNvPr>
          <p:cNvSpPr/>
          <p:nvPr/>
        </p:nvSpPr>
        <p:spPr>
          <a:xfrm>
            <a:off x="6593080" y="1274038"/>
            <a:ext cx="3531658" cy="214256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97F297-35D5-6767-B448-474AF3C8FBA1}"/>
              </a:ext>
            </a:extLst>
          </p:cNvPr>
          <p:cNvSpPr txBox="1"/>
          <p:nvPr/>
        </p:nvSpPr>
        <p:spPr>
          <a:xfrm>
            <a:off x="7151062" y="4165368"/>
            <a:ext cx="272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중요하지 않지만 시급한 것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020D208-9888-257A-0576-452BFB9DB401}"/>
              </a:ext>
            </a:extLst>
          </p:cNvPr>
          <p:cNvSpPr/>
          <p:nvPr/>
        </p:nvSpPr>
        <p:spPr>
          <a:xfrm>
            <a:off x="6600633" y="4078707"/>
            <a:ext cx="3531658" cy="214256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EE4B4-EE60-12F8-64C2-7962185D9642}"/>
              </a:ext>
            </a:extLst>
          </p:cNvPr>
          <p:cNvSpPr txBox="1"/>
          <p:nvPr/>
        </p:nvSpPr>
        <p:spPr>
          <a:xfrm>
            <a:off x="2176870" y="1360699"/>
            <a:ext cx="272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중요하지만 시급하지 않은 것</a:t>
            </a:r>
            <a:endParaRPr lang="en-US" altLang="ko-KR" sz="1600" b="1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7D331E81-F13D-4803-BB8D-A9FA88AFDC7B}"/>
              </a:ext>
            </a:extLst>
          </p:cNvPr>
          <p:cNvSpPr/>
          <p:nvPr/>
        </p:nvSpPr>
        <p:spPr>
          <a:xfrm>
            <a:off x="1626441" y="1274038"/>
            <a:ext cx="3531658" cy="214256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E186DF-8804-1FD9-F406-43DB9559DC5B}"/>
              </a:ext>
            </a:extLst>
          </p:cNvPr>
          <p:cNvSpPr txBox="1"/>
          <p:nvPr/>
        </p:nvSpPr>
        <p:spPr>
          <a:xfrm>
            <a:off x="2089653" y="4150901"/>
            <a:ext cx="30693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중요하지도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, 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시급하지도 않은 것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0B06A1A-6183-1829-2F72-D182C90DF613}"/>
              </a:ext>
            </a:extLst>
          </p:cNvPr>
          <p:cNvSpPr/>
          <p:nvPr/>
        </p:nvSpPr>
        <p:spPr>
          <a:xfrm>
            <a:off x="1772346" y="4054764"/>
            <a:ext cx="3473909" cy="216650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DD68A9-B21A-6B7F-00C0-1320A99EDA74}"/>
              </a:ext>
            </a:extLst>
          </p:cNvPr>
          <p:cNvSpPr txBox="1"/>
          <p:nvPr/>
        </p:nvSpPr>
        <p:spPr>
          <a:xfrm>
            <a:off x="7151062" y="1765329"/>
            <a:ext cx="272261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출산준비</a:t>
            </a:r>
            <a:r>
              <a:rPr lang="en-US" altLang="ko-KR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/ 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육아준비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월부 강의 및 과제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종잣돈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모으기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투자목표 세우기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9F9FAB-22A2-5368-13E4-5E9D957D8453}"/>
              </a:ext>
            </a:extLst>
          </p:cNvPr>
          <p:cNvSpPr txBox="1"/>
          <p:nvPr/>
        </p:nvSpPr>
        <p:spPr>
          <a:xfrm>
            <a:off x="6997604" y="4606363"/>
            <a:ext cx="27226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집안일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회사업무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7EEA6A-6C49-17DA-98FF-C4FAFDB497E3}"/>
              </a:ext>
            </a:extLst>
          </p:cNvPr>
          <p:cNvSpPr txBox="1"/>
          <p:nvPr/>
        </p:nvSpPr>
        <p:spPr>
          <a:xfrm>
            <a:off x="2176870" y="1791586"/>
            <a:ext cx="272261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자기개발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건강관리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지인관리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운동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DBC5F7-46EB-0460-1C79-3DB36219D9B7}"/>
              </a:ext>
            </a:extLst>
          </p:cNvPr>
          <p:cNvSpPr txBox="1"/>
          <p:nvPr/>
        </p:nvSpPr>
        <p:spPr>
          <a:xfrm>
            <a:off x="2318233" y="4697082"/>
            <a:ext cx="27226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유튜브시청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쇼핑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824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ACFB7407-C2BE-126A-CC62-27E392F01F56}"/>
              </a:ext>
            </a:extLst>
          </p:cNvPr>
          <p:cNvSpPr/>
          <p:nvPr/>
        </p:nvSpPr>
        <p:spPr>
          <a:xfrm rot="16200000">
            <a:off x="11214100" y="5880100"/>
            <a:ext cx="977900" cy="977900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40CF74B0-EE3B-00A1-16A3-6B9D9624D210}"/>
              </a:ext>
            </a:extLst>
          </p:cNvPr>
          <p:cNvSpPr/>
          <p:nvPr/>
        </p:nvSpPr>
        <p:spPr>
          <a:xfrm rot="5400000">
            <a:off x="98425" y="99655"/>
            <a:ext cx="553085" cy="553085"/>
          </a:xfrm>
          <a:prstGeom prst="rtTriangle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D8719DE-30B5-7ACA-9CBF-417F05D65725}"/>
              </a:ext>
            </a:extLst>
          </p:cNvPr>
          <p:cNvSpPr/>
          <p:nvPr/>
        </p:nvSpPr>
        <p:spPr>
          <a:xfrm>
            <a:off x="1527349" y="2755043"/>
            <a:ext cx="4074140" cy="13250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357ABD0-D9BF-72DD-BE4F-E04640B89F7F}"/>
              </a:ext>
            </a:extLst>
          </p:cNvPr>
          <p:cNvSpPr/>
          <p:nvPr/>
        </p:nvSpPr>
        <p:spPr>
          <a:xfrm>
            <a:off x="6853377" y="2755044"/>
            <a:ext cx="3980877" cy="132507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482748-0F53-FAD4-4DB9-665B99C7D67B}"/>
              </a:ext>
            </a:extLst>
          </p:cNvPr>
          <p:cNvSpPr txBox="1"/>
          <p:nvPr/>
        </p:nvSpPr>
        <p:spPr>
          <a:xfrm>
            <a:off x="2319694" y="2320710"/>
            <a:ext cx="2156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평가와 방법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F09A45-AB67-C89C-36CE-A5AFC24513E1}"/>
              </a:ext>
            </a:extLst>
          </p:cNvPr>
          <p:cNvSpPr txBox="1"/>
          <p:nvPr/>
        </p:nvSpPr>
        <p:spPr>
          <a:xfrm>
            <a:off x="7765811" y="2267675"/>
            <a:ext cx="2156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보상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DCAA26A-6D6B-88A3-8DAE-C62424140A61}"/>
              </a:ext>
            </a:extLst>
          </p:cNvPr>
          <p:cNvSpPr/>
          <p:nvPr/>
        </p:nvSpPr>
        <p:spPr>
          <a:xfrm>
            <a:off x="98425" y="99655"/>
            <a:ext cx="5503064" cy="553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/>
              <a:t>7. </a:t>
            </a:r>
            <a:r>
              <a:rPr lang="ko-KR" altLang="en-US" b="1" dirty="0"/>
              <a:t>평가 및 보상</a:t>
            </a:r>
            <a:endParaRPr lang="en-US" altLang="ko-KR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250950-FA20-27DA-C58B-8212B10AC52E}"/>
              </a:ext>
            </a:extLst>
          </p:cNvPr>
          <p:cNvSpPr txBox="1"/>
          <p:nvPr/>
        </p:nvSpPr>
        <p:spPr>
          <a:xfrm>
            <a:off x="1927488" y="3010651"/>
            <a:ext cx="3050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목실감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평가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목표 </a:t>
            </a:r>
            <a:r>
              <a:rPr lang="ko-KR" altLang="en-US" sz="1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종잣돈</a:t>
            </a:r>
            <a:r>
              <a:rPr lang="ko-KR" altLang="en-US" sz="1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실현 퍼센트 평가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1B7D7-E08F-D8E4-A0AD-5F356F280318}"/>
              </a:ext>
            </a:extLst>
          </p:cNvPr>
          <p:cNvSpPr txBox="1"/>
          <p:nvPr/>
        </p:nvSpPr>
        <p:spPr>
          <a:xfrm>
            <a:off x="7295780" y="3195316"/>
            <a:ext cx="26260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남편과 국내여행</a:t>
            </a:r>
            <a:endParaRPr lang="en-US" altLang="ko-KR" sz="1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5264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436</Words>
  <Application>Microsoft Office PowerPoint</Application>
  <PresentationFormat>와이드스크린</PresentationFormat>
  <Paragraphs>146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210 옴니고딕 030</vt:lpstr>
      <vt:lpstr>Arial</vt:lpstr>
      <vt:lpstr>맑은 고딕</vt:lpstr>
      <vt:lpstr>KoPubWorld돋움체 Medium</vt:lpstr>
      <vt:lpstr>KoPubWorld돋움체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박나형</dc:creator>
  <cp:lastModifiedBy>이한빈</cp:lastModifiedBy>
  <cp:revision>15</cp:revision>
  <dcterms:created xsi:type="dcterms:W3CDTF">2023-04-28T12:28:00Z</dcterms:created>
  <dcterms:modified xsi:type="dcterms:W3CDTF">2023-09-02T15:12:58Z</dcterms:modified>
</cp:coreProperties>
</file>